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15000130" r:id="rId5"/>
    <p:sldId id="15000133" r:id="rId6"/>
    <p:sldId id="15000134" r:id="rId7"/>
    <p:sldId id="262" r:id="rId8"/>
    <p:sldId id="15000128" r:id="rId9"/>
    <p:sldId id="265" r:id="rId10"/>
    <p:sldId id="264" r:id="rId11"/>
    <p:sldId id="15000138" r:id="rId12"/>
    <p:sldId id="15000135" r:id="rId13"/>
    <p:sldId id="263" r:id="rId14"/>
    <p:sldId id="15000136" r:id="rId15"/>
    <p:sldId id="15000137" r:id="rId16"/>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8FAFDC-2306-69DD-BC5E-5BA1E210281B}" name="Stephan Wurm" initials="" userId="S::stephan.wurm@neoom.com::4379890f-830f-447f-97e4-8c91afcf423f" providerId="AD"/>
  <p188:author id="{123644E5-1FFB-546E-2A15-101F5F8B7CC3}" name="Markus Lafer" initials="ML" userId="S::markus.lafer@neoom.com::2fabdc3b-44c0-4dcb-9cb5-92d2c1ed9265" providerId="AD"/>
  <p188:author id="{61F02FF0-ABD5-A900-4228-E4EF37C46413}" name="Jacob Wöginger" initials="JW" userId="S::jacob.woeginger@neoom.com::733616e1-fec8-4307-8acb-e693c7b2d4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D32"/>
    <a:srgbClr val="EB5032"/>
    <a:srgbClr val="FFE5DA"/>
    <a:srgbClr val="E84A2F"/>
    <a:srgbClr val="96C446"/>
    <a:srgbClr val="3C3C3C"/>
    <a:srgbClr val="00B4ED"/>
    <a:srgbClr val="00B240"/>
    <a:srgbClr val="AFAFA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000B7-AA04-9441-958A-F59DE1F134FE}" v="7" dt="2025-01-27T12:58:18.17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662"/>
  </p:normalViewPr>
  <p:slideViewPr>
    <p:cSldViewPr snapToGrid="0">
      <p:cViewPr>
        <p:scale>
          <a:sx n="234" d="100"/>
          <a:sy n="234" d="100"/>
        </p:scale>
        <p:origin x="-168" y="-9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099"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1615" y="1"/>
            <a:ext cx="3076098" cy="512763"/>
          </a:xfrm>
          <a:prstGeom prst="rect">
            <a:avLst/>
          </a:prstGeom>
        </p:spPr>
        <p:txBody>
          <a:bodyPr vert="horz" lIns="91440" tIns="45720" rIns="91440" bIns="45720" rtlCol="0"/>
          <a:lstStyle>
            <a:lvl1pPr algn="r">
              <a:defRPr sz="1200"/>
            </a:lvl1pPr>
          </a:lstStyle>
          <a:p>
            <a:fld id="{D7D92800-B012-4D96-9B79-5ED0F17C6923}" type="datetimeFigureOut">
              <a:t>28.01.2025</a:t>
            </a:fld>
            <a:endParaRPr lang="de-DE"/>
          </a:p>
        </p:txBody>
      </p:sp>
      <p:sp>
        <p:nvSpPr>
          <p:cNvPr id="4" name="Folienbildplatzhalter 3"/>
          <p:cNvSpPr>
            <a:spLocks noGrp="1" noRot="1" noChangeAspect="1"/>
          </p:cNvSpPr>
          <p:nvPr>
            <p:ph type="sldImg" idx="2"/>
          </p:nvPr>
        </p:nvSpPr>
        <p:spPr>
          <a:xfrm>
            <a:off x="2330450" y="1279525"/>
            <a:ext cx="2439988" cy="34544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10723" y="4926014"/>
            <a:ext cx="5679440" cy="40290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851"/>
            <a:ext cx="3076099" cy="5127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1615" y="9721851"/>
            <a:ext cx="3076098" cy="512763"/>
          </a:xfrm>
          <a:prstGeom prst="rect">
            <a:avLst/>
          </a:prstGeom>
        </p:spPr>
        <p:txBody>
          <a:bodyPr vert="horz" lIns="91440" tIns="45720" rIns="91440" bIns="45720" rtlCol="0" anchor="b"/>
          <a:lstStyle>
            <a:lvl1pPr algn="r">
              <a:defRPr sz="1200"/>
            </a:lvl1pPr>
          </a:lstStyle>
          <a:p>
            <a:fld id="{165A6F76-7601-4E4C-9616-AE1DAEAA5B1C}" type="slidenum">
              <a:t>‹Nr.›</a:t>
            </a:fld>
            <a:endParaRPr lang="de-DE"/>
          </a:p>
        </p:txBody>
      </p:sp>
    </p:spTree>
    <p:extLst>
      <p:ext uri="{BB962C8B-B14F-4D97-AF65-F5344CB8AC3E}">
        <p14:creationId xmlns:p14="http://schemas.microsoft.com/office/powerpoint/2010/main" val="353948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B1A074-41C3-40BF-8581-53876F0442B4}" type="slidenum">
              <a:rPr lang="de-AT" smtClean="0"/>
              <a:t>1</a:t>
            </a:fld>
            <a:endParaRPr lang="de-AT"/>
          </a:p>
        </p:txBody>
      </p:sp>
    </p:spTree>
    <p:extLst>
      <p:ext uri="{BB962C8B-B14F-4D97-AF65-F5344CB8AC3E}">
        <p14:creationId xmlns:p14="http://schemas.microsoft.com/office/powerpoint/2010/main" val="223846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B1A074-41C3-40BF-8581-53876F0442B4}" type="slidenum">
              <a:rPr lang="de-AT" smtClean="0"/>
              <a:t>5</a:t>
            </a:fld>
            <a:endParaRPr lang="de-AT"/>
          </a:p>
        </p:txBody>
      </p:sp>
    </p:spTree>
    <p:extLst>
      <p:ext uri="{BB962C8B-B14F-4D97-AF65-F5344CB8AC3E}">
        <p14:creationId xmlns:p14="http://schemas.microsoft.com/office/powerpoint/2010/main" val="223146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EB1A074-41C3-40BF-8581-53876F0442B4}" type="slidenum">
              <a:rPr lang="de-AT" smtClean="0"/>
              <a:t>6</a:t>
            </a:fld>
            <a:endParaRPr lang="de-AT"/>
          </a:p>
        </p:txBody>
      </p:sp>
    </p:spTree>
    <p:extLst>
      <p:ext uri="{BB962C8B-B14F-4D97-AF65-F5344CB8AC3E}">
        <p14:creationId xmlns:p14="http://schemas.microsoft.com/office/powerpoint/2010/main" val="41766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1C9800C6-1C6F-4B50-B224-A50EB53B684E}" type="slidenum">
              <a:rPr lang="de-AT" smtClean="0"/>
              <a:t>7</a:t>
            </a:fld>
            <a:endParaRPr lang="de-AT"/>
          </a:p>
        </p:txBody>
      </p:sp>
    </p:spTree>
    <p:extLst>
      <p:ext uri="{BB962C8B-B14F-4D97-AF65-F5344CB8AC3E}">
        <p14:creationId xmlns:p14="http://schemas.microsoft.com/office/powerpoint/2010/main" val="45398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47407-7055-2A98-24D8-5CD2CC476B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72B155-BC39-D021-1184-8ACE0620F93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9B281FE-1F01-CE39-358F-E2F0B326DA7C}"/>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A07724C5-95E4-886E-CC42-B0D4628234DD}"/>
              </a:ext>
            </a:extLst>
          </p:cNvPr>
          <p:cNvSpPr>
            <a:spLocks noGrp="1"/>
          </p:cNvSpPr>
          <p:nvPr>
            <p:ph type="sldNum" sz="quarter" idx="5"/>
          </p:nvPr>
        </p:nvSpPr>
        <p:spPr/>
        <p:txBody>
          <a:bodyPr/>
          <a:lstStyle/>
          <a:p>
            <a:fld id="{1C9800C6-1C6F-4B50-B224-A50EB53B684E}" type="slidenum">
              <a:rPr lang="de-AT" smtClean="0"/>
              <a:t>8</a:t>
            </a:fld>
            <a:endParaRPr lang="de-AT"/>
          </a:p>
        </p:txBody>
      </p:sp>
    </p:spTree>
    <p:extLst>
      <p:ext uri="{BB962C8B-B14F-4D97-AF65-F5344CB8AC3E}">
        <p14:creationId xmlns:p14="http://schemas.microsoft.com/office/powerpoint/2010/main" val="14698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1C9800C6-1C6F-4B50-B224-A50EB53B684E}" type="slidenum">
              <a:rPr lang="de-AT" smtClean="0"/>
              <a:t>9</a:t>
            </a:fld>
            <a:endParaRPr lang="de-AT"/>
          </a:p>
        </p:txBody>
      </p:sp>
    </p:spTree>
    <p:extLst>
      <p:ext uri="{BB962C8B-B14F-4D97-AF65-F5344CB8AC3E}">
        <p14:creationId xmlns:p14="http://schemas.microsoft.com/office/powerpoint/2010/main" val="292969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1C9800C6-1C6F-4B50-B224-A50EB53B684E}" type="slidenum">
              <a:rPr lang="de-AT" smtClean="0"/>
              <a:t>10</a:t>
            </a:fld>
            <a:endParaRPr lang="de-AT"/>
          </a:p>
        </p:txBody>
      </p:sp>
    </p:spTree>
    <p:extLst>
      <p:ext uri="{BB962C8B-B14F-4D97-AF65-F5344CB8AC3E}">
        <p14:creationId xmlns:p14="http://schemas.microsoft.com/office/powerpoint/2010/main" val="45398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9728" y="3754511"/>
            <a:ext cx="6402280" cy="1569124"/>
          </a:xfrm>
          <a:prstGeom prst="rect">
            <a:avLst/>
          </a:prstGeom>
        </p:spPr>
        <p:txBody>
          <a:bodyPr anchor="b"/>
          <a:lstStyle>
            <a:lvl1pPr algn="ctr">
              <a:defRPr sz="4960"/>
            </a:lvl1pPr>
          </a:lstStyle>
          <a:p>
            <a:r>
              <a:rPr lang="de-DE"/>
              <a:t>Mastertitelformat bearbeiten</a:t>
            </a:r>
            <a:endParaRPr lang="en-US"/>
          </a:p>
        </p:txBody>
      </p:sp>
      <p:sp>
        <p:nvSpPr>
          <p:cNvPr id="3" name="Subtitle 2"/>
          <p:cNvSpPr>
            <a:spLocks noGrp="1"/>
          </p:cNvSpPr>
          <p:nvPr>
            <p:ph type="subTitle" idx="1"/>
          </p:nvPr>
        </p:nvSpPr>
        <p:spPr>
          <a:xfrm>
            <a:off x="477580" y="5615678"/>
            <a:ext cx="6444428" cy="2581379"/>
          </a:xfrm>
          <a:prstGeom prst="rect">
            <a:avLst/>
          </a:prstGeo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
        <p:nvSpPr>
          <p:cNvPr id="8" name="Bildplatzhalter 7">
            <a:extLst>
              <a:ext uri="{FF2B5EF4-FFF2-40B4-BE49-F238E27FC236}">
                <a16:creationId xmlns:a16="http://schemas.microsoft.com/office/drawing/2014/main" id="{4711212B-9A44-61FA-91C4-3F0434B2DF68}"/>
              </a:ext>
            </a:extLst>
          </p:cNvPr>
          <p:cNvSpPr>
            <a:spLocks noGrp="1"/>
          </p:cNvSpPr>
          <p:nvPr>
            <p:ph type="pic" sz="quarter" idx="13"/>
          </p:nvPr>
        </p:nvSpPr>
        <p:spPr>
          <a:xfrm>
            <a:off x="477580" y="447075"/>
            <a:ext cx="3486150" cy="3163887"/>
          </a:xfrm>
          <a:prstGeom prst="rect">
            <a:avLst/>
          </a:prstGeom>
        </p:spPr>
        <p:txBody>
          <a:bodyPr/>
          <a:lstStyle/>
          <a:p>
            <a:endParaRPr lang="de-AT"/>
          </a:p>
        </p:txBody>
      </p:sp>
    </p:spTree>
    <p:extLst>
      <p:ext uri="{BB962C8B-B14F-4D97-AF65-F5344CB8AC3E}">
        <p14:creationId xmlns:p14="http://schemas.microsoft.com/office/powerpoint/2010/main" val="214900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e-DE"/>
              <a:t>Mastertitelformat bearbeiten</a:t>
            </a:r>
            <a:endParaRPr lang="en-US"/>
          </a:p>
        </p:txBody>
      </p:sp>
      <p:sp>
        <p:nvSpPr>
          <p:cNvPr id="3" name="Vertical Text Placeholder 2"/>
          <p:cNvSpPr>
            <a:spLocks noGrp="1"/>
          </p:cNvSpPr>
          <p:nvPr>
            <p:ph type="body" orient="vert" idx="1"/>
          </p:nvPr>
        </p:nvSpPr>
        <p:spPr>
          <a:xfrm>
            <a:off x="519728" y="2846200"/>
            <a:ext cx="6520220" cy="6783857"/>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15136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a:prstGeom prst="rect">
            <a:avLst/>
          </a:prstGeo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519728" y="569240"/>
            <a:ext cx="4795669" cy="9060817"/>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32630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extplatzhalter 11">
            <a:extLst>
              <a:ext uri="{FF2B5EF4-FFF2-40B4-BE49-F238E27FC236}">
                <a16:creationId xmlns:a16="http://schemas.microsoft.com/office/drawing/2014/main" id="{886AFA63-81CC-5DE5-F923-85D9C03D069D}"/>
              </a:ext>
            </a:extLst>
          </p:cNvPr>
          <p:cNvSpPr>
            <a:spLocks noGrp="1"/>
          </p:cNvSpPr>
          <p:nvPr>
            <p:ph type="body" sz="quarter" idx="11" hasCustomPrompt="1"/>
          </p:nvPr>
        </p:nvSpPr>
        <p:spPr>
          <a:xfrm>
            <a:off x="446437" y="680231"/>
            <a:ext cx="2050939" cy="515956"/>
          </a:xfrm>
        </p:spPr>
        <p:txBody>
          <a:bodyPr lIns="0">
            <a:noAutofit/>
          </a:bodyPr>
          <a:lstStyle>
            <a:lvl1pPr marL="0" indent="0" algn="l">
              <a:buNone/>
              <a:defRPr lang="de-DE" sz="992" b="1" i="0" cap="all" baseline="0" dirty="0" smtClean="0">
                <a:solidFill>
                  <a:srgbClr val="EB5032"/>
                </a:solidFill>
                <a:latin typeface="Titillium Web SemiBold" pitchFamily="2" charset="77"/>
              </a:defRPr>
            </a:lvl1pPr>
          </a:lstStyle>
          <a:p>
            <a:pPr marL="0" marR="0" lvl="0" indent="0" algn="l" defTabSz="567019" rtl="0" eaLnBrk="1" fontAlgn="auto" latinLnBrk="0" hangingPunct="1">
              <a:lnSpc>
                <a:spcPct val="90000"/>
              </a:lnSpc>
              <a:spcBef>
                <a:spcPts val="620"/>
              </a:spcBef>
              <a:spcAft>
                <a:spcPts val="0"/>
              </a:spcAft>
              <a:buClr>
                <a:srgbClr val="EB5032"/>
              </a:buClr>
              <a:buSzPct val="140000"/>
              <a:buFont typeface="Arial" panose="020B0604020202020204" pitchFamily="34" charset="0"/>
              <a:buNone/>
              <a:tabLst/>
              <a:defRPr/>
            </a:pPr>
            <a:r>
              <a:rPr lang="de-DE" sz="992" spc="0">
                <a:solidFill>
                  <a:srgbClr val="EB5032"/>
                </a:solidFill>
              </a:rPr>
              <a:t>MASTER TITEL </a:t>
            </a:r>
            <a:endParaRPr lang="de-DE"/>
          </a:p>
        </p:txBody>
      </p:sp>
      <p:sp>
        <p:nvSpPr>
          <p:cNvPr id="3" name="Titelplatzhalter 1">
            <a:extLst>
              <a:ext uri="{FF2B5EF4-FFF2-40B4-BE49-F238E27FC236}">
                <a16:creationId xmlns:a16="http://schemas.microsoft.com/office/drawing/2014/main" id="{95FA99FD-72FF-DFF7-237D-92065DF26A01}"/>
              </a:ext>
            </a:extLst>
          </p:cNvPr>
          <p:cNvSpPr>
            <a:spLocks noGrp="1"/>
          </p:cNvSpPr>
          <p:nvPr>
            <p:ph type="title" hasCustomPrompt="1"/>
          </p:nvPr>
        </p:nvSpPr>
        <p:spPr>
          <a:xfrm>
            <a:off x="261254" y="1129459"/>
            <a:ext cx="3260110" cy="755425"/>
          </a:xfrm>
          <a:prstGeom prst="rect">
            <a:avLst/>
          </a:prstGeom>
        </p:spPr>
        <p:txBody>
          <a:bodyPr vert="horz" lIns="91440" tIns="45720" rIns="91440" bIns="45720" rtlCol="0" anchor="t">
            <a:noAutofit/>
          </a:bodyPr>
          <a:lstStyle>
            <a:lvl1pPr>
              <a:defRPr sz="1488"/>
            </a:lvl1pPr>
          </a:lstStyle>
          <a:p>
            <a:r>
              <a:rPr lang="de-DE"/>
              <a:t>Master Titel</a:t>
            </a:r>
          </a:p>
        </p:txBody>
      </p:sp>
      <p:sp>
        <p:nvSpPr>
          <p:cNvPr id="5" name="Bildplatzhalter 4">
            <a:extLst>
              <a:ext uri="{FF2B5EF4-FFF2-40B4-BE49-F238E27FC236}">
                <a16:creationId xmlns:a16="http://schemas.microsoft.com/office/drawing/2014/main" id="{FC22C89E-EDD3-E8A4-2FB7-12ED0445150F}"/>
              </a:ext>
            </a:extLst>
          </p:cNvPr>
          <p:cNvSpPr>
            <a:spLocks noGrp="1"/>
          </p:cNvSpPr>
          <p:nvPr>
            <p:ph type="pic" sz="quarter" idx="12"/>
          </p:nvPr>
        </p:nvSpPr>
        <p:spPr>
          <a:xfrm>
            <a:off x="305810" y="757688"/>
            <a:ext cx="111609" cy="280625"/>
          </a:xfrm>
        </p:spPr>
        <p:txBody>
          <a:bodyPr/>
          <a:lstStyle/>
          <a:p>
            <a:endParaRPr lang="de-DE"/>
          </a:p>
        </p:txBody>
      </p:sp>
    </p:spTree>
    <p:extLst>
      <p:ext uri="{BB962C8B-B14F-4D97-AF65-F5344CB8AC3E}">
        <p14:creationId xmlns:p14="http://schemas.microsoft.com/office/powerpoint/2010/main" val="11986845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e-DE"/>
              <a:t>Mastertitelformat bearbeiten</a:t>
            </a:r>
            <a:endParaRPr lang="en-US"/>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3821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a:prstGeom prst="rect">
            <a:avLst/>
          </a:prstGeom>
        </p:spPr>
        <p:txBody>
          <a:bodyPr anchor="b"/>
          <a:lstStyle>
            <a:lvl1pPr>
              <a:defRPr sz="4960"/>
            </a:lvl1pPr>
          </a:lstStyle>
          <a:p>
            <a:r>
              <a:rPr lang="de-DE"/>
              <a:t>Mastertitelformat bearbeiten</a:t>
            </a:r>
            <a:endParaRPr lang="en-US"/>
          </a:p>
        </p:txBody>
      </p:sp>
      <p:sp>
        <p:nvSpPr>
          <p:cNvPr id="3" name="Text Placeholder 2"/>
          <p:cNvSpPr>
            <a:spLocks noGrp="1"/>
          </p:cNvSpPr>
          <p:nvPr>
            <p:ph type="body" idx="1"/>
          </p:nvPr>
        </p:nvSpPr>
        <p:spPr>
          <a:xfrm>
            <a:off x="515791" y="7155103"/>
            <a:ext cx="6520220" cy="2338833"/>
          </a:xfrm>
          <a:prstGeom prst="rect">
            <a:avLst/>
          </a:prstGeo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de-AT"/>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323477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e-DE"/>
              <a:t>Mastertitelformat bearbeiten</a:t>
            </a:r>
            <a:endParaRPr lang="en-US"/>
          </a:p>
        </p:txBody>
      </p:sp>
      <p:sp>
        <p:nvSpPr>
          <p:cNvPr id="3" name="Content Placeholder 2"/>
          <p:cNvSpPr>
            <a:spLocks noGrp="1"/>
          </p:cNvSpPr>
          <p:nvPr>
            <p:ph sz="half" idx="1"/>
          </p:nvPr>
        </p:nvSpPr>
        <p:spPr>
          <a:xfrm>
            <a:off x="519728" y="2846200"/>
            <a:ext cx="3212862" cy="678385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827085" y="2846200"/>
            <a:ext cx="3212862" cy="678385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de-AT"/>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46487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a:prstGeom prst="rect">
            <a:avLst/>
          </a:prstGeom>
        </p:spPr>
        <p:txBody>
          <a:bodyPr/>
          <a:lstStyle/>
          <a:p>
            <a:r>
              <a:rPr lang="de-DE"/>
              <a:t>Mastertitelformat bearbeiten</a:t>
            </a:r>
            <a:endParaRPr lang="en-US"/>
          </a:p>
        </p:txBody>
      </p:sp>
      <p:sp>
        <p:nvSpPr>
          <p:cNvPr id="3" name="Text Placeholder 2"/>
          <p:cNvSpPr>
            <a:spLocks noGrp="1"/>
          </p:cNvSpPr>
          <p:nvPr>
            <p:ph type="body" idx="1"/>
          </p:nvPr>
        </p:nvSpPr>
        <p:spPr>
          <a:xfrm>
            <a:off x="520713" y="2620980"/>
            <a:ext cx="3198096"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827086" y="2620980"/>
            <a:ext cx="3213847"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8" name="Footer Placeholder 7"/>
          <p:cNvSpPr>
            <a:spLocks noGrp="1"/>
          </p:cNvSpPr>
          <p:nvPr>
            <p:ph type="ftr" sz="quarter" idx="11"/>
          </p:nvPr>
        </p:nvSpPr>
        <p:spPr>
          <a:xfrm>
            <a:off x="2504143" y="9909729"/>
            <a:ext cx="2551390" cy="569240"/>
          </a:xfrm>
          <a:prstGeom prst="rect">
            <a:avLst/>
          </a:prstGeom>
        </p:spPr>
        <p:txBody>
          <a:bodyPr/>
          <a:lstStyle/>
          <a:p>
            <a:endParaRPr lang="de-AT"/>
          </a:p>
        </p:txBody>
      </p:sp>
      <p:sp>
        <p:nvSpPr>
          <p:cNvPr id="9" name="Slide Number Placeholder 8"/>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327736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de-DE"/>
              <a:t>Mastertitelformat bearbeiten</a:t>
            </a:r>
            <a:endParaRPr lang="en-US"/>
          </a:p>
        </p:txBody>
      </p:sp>
      <p:sp>
        <p:nvSpPr>
          <p:cNvPr id="3" name="Date Placeholder 2"/>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4" name="Footer Placeholder 3"/>
          <p:cNvSpPr>
            <a:spLocks noGrp="1"/>
          </p:cNvSpPr>
          <p:nvPr>
            <p:ph type="ftr" sz="quarter" idx="11"/>
          </p:nvPr>
        </p:nvSpPr>
        <p:spPr>
          <a:xfrm>
            <a:off x="2504143" y="9909729"/>
            <a:ext cx="2551390" cy="569240"/>
          </a:xfrm>
          <a:prstGeom prst="rect">
            <a:avLst/>
          </a:prstGeom>
        </p:spPr>
        <p:txBody>
          <a:bodyPr/>
          <a:lstStyle/>
          <a:p>
            <a:endParaRPr lang="de-AT"/>
          </a:p>
        </p:txBody>
      </p:sp>
      <p:sp>
        <p:nvSpPr>
          <p:cNvPr id="5" name="Slide Number Placeholder 4"/>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43887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3" name="Footer Placeholder 2"/>
          <p:cNvSpPr>
            <a:spLocks noGrp="1"/>
          </p:cNvSpPr>
          <p:nvPr>
            <p:ph type="ftr" sz="quarter" idx="11"/>
          </p:nvPr>
        </p:nvSpPr>
        <p:spPr>
          <a:xfrm>
            <a:off x="2504143" y="9909729"/>
            <a:ext cx="2551390" cy="569240"/>
          </a:xfrm>
          <a:prstGeom prst="rect">
            <a:avLst/>
          </a:prstGeom>
        </p:spPr>
        <p:txBody>
          <a:bodyPr/>
          <a:lstStyle/>
          <a:p>
            <a:endParaRPr lang="de-AT"/>
          </a:p>
        </p:txBody>
      </p:sp>
      <p:sp>
        <p:nvSpPr>
          <p:cNvPr id="4" name="Slide Number Placeholder 3"/>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275200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de-DE"/>
              <a:t>Mastertitelformat bearbeiten</a:t>
            </a:r>
            <a:endParaRPr lang="en-US"/>
          </a:p>
        </p:txBody>
      </p:sp>
      <p:sp>
        <p:nvSpPr>
          <p:cNvPr id="3" name="Content Placeholder 2"/>
          <p:cNvSpPr>
            <a:spLocks noGrp="1"/>
          </p:cNvSpPr>
          <p:nvPr>
            <p:ph idx="1"/>
          </p:nvPr>
        </p:nvSpPr>
        <p:spPr>
          <a:xfrm>
            <a:off x="3213847" y="1539425"/>
            <a:ext cx="3827085" cy="7598117"/>
          </a:xfrm>
          <a:prstGeom prst="rect">
            <a:avLst/>
          </a:prstGeo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de-AT"/>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428861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de-DE"/>
              <a:t>Mastertitelformat bearbeiten</a:t>
            </a:r>
            <a:endParaRPr lang="en-US"/>
          </a:p>
        </p:txBody>
      </p:sp>
      <p:sp>
        <p:nvSpPr>
          <p:cNvPr id="3" name="Picture Placeholder 2"/>
          <p:cNvSpPr>
            <a:spLocks noGrp="1" noChangeAspect="1"/>
          </p:cNvSpPr>
          <p:nvPr>
            <p:ph type="pic" idx="1"/>
          </p:nvPr>
        </p:nvSpPr>
        <p:spPr>
          <a:xfrm>
            <a:off x="3213847" y="1539425"/>
            <a:ext cx="3827085" cy="7598117"/>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1DC7BC25-96C9-42CF-AEAC-6F3C3EFCE4E6}" type="datetimeFigureOut">
              <a:rPr lang="de-AT" smtClean="0"/>
              <a:t>28.01.2025</a:t>
            </a:fld>
            <a:endParaRPr lang="de-AT"/>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de-AT"/>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650946DC-F5EC-46DB-9D3B-91B28E8A9747}" type="slidenum">
              <a:rPr lang="de-AT" smtClean="0"/>
              <a:t>‹Nr.›</a:t>
            </a:fld>
            <a:endParaRPr lang="de-AT"/>
          </a:p>
        </p:txBody>
      </p:sp>
    </p:spTree>
    <p:extLst>
      <p:ext uri="{BB962C8B-B14F-4D97-AF65-F5344CB8AC3E}">
        <p14:creationId xmlns:p14="http://schemas.microsoft.com/office/powerpoint/2010/main" val="55461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1DC7BC25-96C9-42CF-AEAC-6F3C3EFCE4E6}" type="datetimeFigureOut">
              <a:rPr lang="de-AT" smtClean="0"/>
              <a:t>28.01.2025</a:t>
            </a:fld>
            <a:endParaRPr lang="de-AT"/>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de-AT"/>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650946DC-F5EC-46DB-9D3B-91B28E8A9747}" type="slidenum">
              <a:rPr lang="de-AT" smtClean="0"/>
              <a:t>‹Nr.›</a:t>
            </a:fld>
            <a:endParaRPr lang="de-AT"/>
          </a:p>
        </p:txBody>
      </p:sp>
    </p:spTree>
    <p:extLst>
      <p:ext uri="{BB962C8B-B14F-4D97-AF65-F5344CB8AC3E}">
        <p14:creationId xmlns:p14="http://schemas.microsoft.com/office/powerpoint/2010/main" val="3282993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sv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8.png"/><Relationship Id="rId7"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4.emf"/><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18" Type="http://schemas.openxmlformats.org/officeDocument/2006/relationships/image" Target="../media/image18.svg"/><Relationship Id="rId26" Type="http://schemas.openxmlformats.org/officeDocument/2006/relationships/image" Target="../media/image32.png"/><Relationship Id="rId3" Type="http://schemas.openxmlformats.org/officeDocument/2006/relationships/image" Target="../media/image27.jpeg"/><Relationship Id="rId21" Type="http://schemas.openxmlformats.org/officeDocument/2006/relationships/image" Target="../media/image29.svg"/><Relationship Id="rId7" Type="http://schemas.openxmlformats.org/officeDocument/2006/relationships/image" Target="../media/image12.svg"/><Relationship Id="rId12" Type="http://schemas.openxmlformats.org/officeDocument/2006/relationships/image" Target="../media/image10.emf"/><Relationship Id="rId17" Type="http://schemas.openxmlformats.org/officeDocument/2006/relationships/image" Target="../media/image17.png"/><Relationship Id="rId25" Type="http://schemas.openxmlformats.org/officeDocument/2006/relationships/image" Target="../media/image31.png"/><Relationship Id="rId2" Type="http://schemas.openxmlformats.org/officeDocument/2006/relationships/image" Target="../media/image26.png"/><Relationship Id="rId16" Type="http://schemas.openxmlformats.org/officeDocument/2006/relationships/image" Target="../media/image9.svg"/><Relationship Id="rId20" Type="http://schemas.openxmlformats.org/officeDocument/2006/relationships/image" Target="../media/image28.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30.png"/><Relationship Id="rId5" Type="http://schemas.openxmlformats.org/officeDocument/2006/relationships/image" Target="../media/image4.svg"/><Relationship Id="rId15" Type="http://schemas.openxmlformats.org/officeDocument/2006/relationships/image" Target="../media/image8.png"/><Relationship Id="rId23" Type="http://schemas.openxmlformats.org/officeDocument/2006/relationships/hyperlink" Target="https://youtu.be/5dSxJbUmN8k?feature=shared" TargetMode="External"/><Relationship Id="rId28" Type="http://schemas.openxmlformats.org/officeDocument/2006/relationships/image" Target="../media/image34.png"/><Relationship Id="rId10" Type="http://schemas.openxmlformats.org/officeDocument/2006/relationships/image" Target="../media/image15.png"/><Relationship Id="rId19" Type="http://schemas.openxmlformats.org/officeDocument/2006/relationships/hyperlink" Target="https://youtu.be/vV-phyzcN4U?feature=shared" TargetMode="External"/><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7.svg"/><Relationship Id="rId22" Type="http://schemas.openxmlformats.org/officeDocument/2006/relationships/hyperlink" Target="https://youtu.be/0b08PQLljPs?feature=shared" TargetMode="External"/><Relationship Id="rId27"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png"/><Relationship Id="rId18" Type="http://schemas.openxmlformats.org/officeDocument/2006/relationships/image" Target="../media/image31.png"/><Relationship Id="rId26" Type="http://schemas.openxmlformats.org/officeDocument/2006/relationships/hyperlink" Target="https://youtu.be/0b08PQLljPs?feature=shared" TargetMode="External"/><Relationship Id="rId3" Type="http://schemas.openxmlformats.org/officeDocument/2006/relationships/image" Target="../media/image26.png"/><Relationship Id="rId21" Type="http://schemas.openxmlformats.org/officeDocument/2006/relationships/image" Target="../media/image34.png"/><Relationship Id="rId7" Type="http://schemas.openxmlformats.org/officeDocument/2006/relationships/image" Target="../media/image12.svg"/><Relationship Id="rId12" Type="http://schemas.openxmlformats.org/officeDocument/2006/relationships/image" Target="../media/image10.emf"/><Relationship Id="rId17" Type="http://schemas.openxmlformats.org/officeDocument/2006/relationships/image" Target="../media/image30.png"/><Relationship Id="rId25" Type="http://schemas.openxmlformats.org/officeDocument/2006/relationships/hyperlink" Target="https://youtu.be/vV-phyzcN4U?feature=shared" TargetMode="External"/><Relationship Id="rId2" Type="http://schemas.openxmlformats.org/officeDocument/2006/relationships/image" Target="../media/image22.jpeg"/><Relationship Id="rId16" Type="http://schemas.openxmlformats.org/officeDocument/2006/relationships/image" Target="../media/image18.sv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35.png"/><Relationship Id="rId5" Type="http://schemas.openxmlformats.org/officeDocument/2006/relationships/image" Target="../media/image4.svg"/><Relationship Id="rId15" Type="http://schemas.openxmlformats.org/officeDocument/2006/relationships/image" Target="../media/image17.png"/><Relationship Id="rId23" Type="http://schemas.openxmlformats.org/officeDocument/2006/relationships/image" Target="../media/image29.svg"/><Relationship Id="rId10" Type="http://schemas.openxmlformats.org/officeDocument/2006/relationships/image" Target="../media/image15.png"/><Relationship Id="rId19"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9.svg"/><Relationship Id="rId22" Type="http://schemas.openxmlformats.org/officeDocument/2006/relationships/image" Target="../media/image28.png"/><Relationship Id="rId27" Type="http://schemas.openxmlformats.org/officeDocument/2006/relationships/hyperlink" Target="https://youtu.be/5dSxJbUmN8k?feature=shar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18" Type="http://schemas.openxmlformats.org/officeDocument/2006/relationships/image" Target="../media/image18.svg"/><Relationship Id="rId3" Type="http://schemas.openxmlformats.org/officeDocument/2006/relationships/image" Target="../media/image4.svg"/><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image" Target="../media/image1.emf"/><Relationship Id="rId11" Type="http://schemas.openxmlformats.org/officeDocument/2006/relationships/image" Target="../media/image16.svg"/><Relationship Id="rId5" Type="http://schemas.openxmlformats.org/officeDocument/2006/relationships/image" Target="../media/image12.svg"/><Relationship Id="rId15" Type="http://schemas.openxmlformats.org/officeDocument/2006/relationships/image" Target="../media/image8.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emf"/><Relationship Id="rId7" Type="http://schemas.openxmlformats.org/officeDocument/2006/relationships/image" Target="../media/image9.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svg"/><Relationship Id="rId5" Type="http://schemas.openxmlformats.org/officeDocument/2006/relationships/image" Target="../media/image5.emf"/><Relationship Id="rId10" Type="http://schemas.openxmlformats.org/officeDocument/2006/relationships/image" Target="../media/image3.png"/><Relationship Id="rId4" Type="http://schemas.openxmlformats.org/officeDocument/2006/relationships/hyperlink" Target="https://neoom.com/loesungen/beg" TargetMode="External"/><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18.svg"/><Relationship Id="rId3" Type="http://schemas.openxmlformats.org/officeDocument/2006/relationships/image" Target="../media/image1.emf"/><Relationship Id="rId7" Type="http://schemas.openxmlformats.org/officeDocument/2006/relationships/image" Target="../media/image7.svg"/><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9.sv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emf"/><Relationship Id="rId15" Type="http://schemas.openxmlformats.org/officeDocument/2006/relationships/image" Target="../media/image8.png"/><Relationship Id="rId10" Type="http://schemas.openxmlformats.org/officeDocument/2006/relationships/image" Target="../media/image13.png"/><Relationship Id="rId19" Type="http://schemas.openxmlformats.org/officeDocument/2006/relationships/image" Target="../media/image3.png"/><Relationship Id="rId4" Type="http://schemas.openxmlformats.org/officeDocument/2006/relationships/image" Target="../media/image21.jpeg"/><Relationship Id="rId9" Type="http://schemas.openxmlformats.org/officeDocument/2006/relationships/image" Target="../media/image12.svg"/><Relationship Id="rId1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png"/><Relationship Id="rId18" Type="http://schemas.openxmlformats.org/officeDocument/2006/relationships/image" Target="../media/image18.svg"/><Relationship Id="rId3" Type="http://schemas.openxmlformats.org/officeDocument/2006/relationships/image" Target="../media/image22.jpeg"/><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7.sv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1.emf"/><Relationship Id="rId11" Type="http://schemas.openxmlformats.org/officeDocument/2006/relationships/image" Target="../media/image16.svg"/><Relationship Id="rId5" Type="http://schemas.openxmlformats.org/officeDocument/2006/relationships/image" Target="../media/image12.svg"/><Relationship Id="rId15" Type="http://schemas.openxmlformats.org/officeDocument/2006/relationships/image" Target="../media/image6.png"/><Relationship Id="rId10" Type="http://schemas.openxmlformats.org/officeDocument/2006/relationships/image" Target="../media/image15.png"/><Relationship Id="rId19"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88E7-7CEF-9446-9E94-DD257A26347B}"/>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14C53D25-3B18-3C02-B422-9362A63EDA1C}"/>
              </a:ext>
            </a:extLst>
          </p:cNvPr>
          <p:cNvPicPr>
            <a:picLocks noChangeAspect="1"/>
          </p:cNvPicPr>
          <p:nvPr/>
        </p:nvPicPr>
        <p:blipFill>
          <a:blip r:embed="rId3"/>
          <a:stretch>
            <a:fillRect/>
          </a:stretch>
        </p:blipFill>
        <p:spPr>
          <a:xfrm>
            <a:off x="4115128" y="4320177"/>
            <a:ext cx="2997200" cy="2857500"/>
          </a:xfrm>
          <a:prstGeom prst="rect">
            <a:avLst/>
          </a:prstGeom>
        </p:spPr>
      </p:pic>
      <p:pic>
        <p:nvPicPr>
          <p:cNvPr id="4098" name="Picture 2" descr="Neulengbach | Gemeinden | NEOS Niederösterreich">
            <a:extLst>
              <a:ext uri="{FF2B5EF4-FFF2-40B4-BE49-F238E27FC236}">
                <a16:creationId xmlns:a16="http://schemas.microsoft.com/office/drawing/2014/main" id="{621D6542-0266-6883-7D58-4089A7DB06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 t="28624" r="219" b="32035"/>
          <a:stretch/>
        </p:blipFill>
        <p:spPr bwMode="auto">
          <a:xfrm>
            <a:off x="-16555" y="0"/>
            <a:ext cx="7576230" cy="19872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46769F0D-01E0-6145-B9BA-D34595F56820}"/>
              </a:ext>
            </a:extLst>
          </p:cNvPr>
          <p:cNvSpPr txBox="1"/>
          <p:nvPr/>
        </p:nvSpPr>
        <p:spPr>
          <a:xfrm>
            <a:off x="322204" y="2484877"/>
            <a:ext cx="6882159" cy="630942"/>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sz="1650">
                <a:solidFill>
                  <a:schemeClr val="bg1">
                    <a:lumMod val="50000"/>
                  </a:schemeClr>
                </a:solidFill>
                <a:latin typeface="Titillium Web"/>
              </a:rPr>
              <a:t>Werde Teil der neoom Energiegemeinschaft in </a:t>
            </a:r>
            <a:r>
              <a:rPr lang="de-DE" sz="1650" err="1">
                <a:solidFill>
                  <a:schemeClr val="bg1">
                    <a:lumMod val="50000"/>
                  </a:schemeClr>
                </a:solidFill>
                <a:highlight>
                  <a:srgbClr val="FFFF00"/>
                </a:highlight>
                <a:latin typeface="Titillium Web"/>
              </a:rPr>
              <a:t>Risdorf</a:t>
            </a:r>
            <a:r>
              <a:rPr lang="de-DE" sz="1650">
                <a:solidFill>
                  <a:schemeClr val="bg1">
                    <a:lumMod val="50000"/>
                  </a:schemeClr>
                </a:solidFill>
                <a:latin typeface="Titillium Web"/>
              </a:rPr>
              <a:t> und Umgebung</a:t>
            </a:r>
          </a:p>
        </p:txBody>
      </p:sp>
      <p:sp>
        <p:nvSpPr>
          <p:cNvPr id="15" name="Textfeld 14">
            <a:extLst>
              <a:ext uri="{FF2B5EF4-FFF2-40B4-BE49-F238E27FC236}">
                <a16:creationId xmlns:a16="http://schemas.microsoft.com/office/drawing/2014/main" id="{4C01DA39-BDC0-DB02-57C5-FC125F43C181}"/>
              </a:ext>
            </a:extLst>
          </p:cNvPr>
          <p:cNvSpPr txBox="1"/>
          <p:nvPr/>
        </p:nvSpPr>
        <p:spPr>
          <a:xfrm>
            <a:off x="320947" y="7213893"/>
            <a:ext cx="3420921" cy="1031051"/>
          </a:xfrm>
          <a:prstGeom prst="rect">
            <a:avLst/>
          </a:prstGeom>
          <a:noFill/>
        </p:spPr>
        <p:txBody>
          <a:bodyPr wrap="square">
            <a:spAutoFit/>
          </a:bodyPr>
          <a:lstStyle/>
          <a:p>
            <a:pPr marR="0" defTabSz="1080000">
              <a:spcBef>
                <a:spcPts val="300"/>
              </a:spcBef>
              <a:tabLst>
                <a:tab pos="0" algn="l"/>
              </a:tabLst>
              <a:defRPr/>
            </a:pPr>
            <a:r>
              <a:rPr lang="de-DE" sz="1150" b="1">
                <a:solidFill>
                  <a:srgbClr val="3C3C3C"/>
                </a:solidFill>
                <a:latin typeface="Titillium Web" panose="00000500000000000000" pitchFamily="2" charset="0"/>
              </a:rPr>
              <a:t>Vorteile für Dich als Strombezieher in der EG:</a:t>
            </a:r>
            <a:endParaRPr lang="de-DE" sz="1150">
              <a:solidFill>
                <a:srgbClr val="3C3C3C"/>
              </a:solidFill>
              <a:latin typeface="Titillium Web" panose="00000500000000000000" pitchFamily="2" charset="0"/>
            </a:endParaRP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Beziehe Strom direkt von deiner Familie, Freunden und Nachbarn aus der Region</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Niedriger und stabiler Strompreis </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Kurze Bindung von 3 Monaten</a:t>
            </a:r>
          </a:p>
        </p:txBody>
      </p:sp>
      <p:sp>
        <p:nvSpPr>
          <p:cNvPr id="14" name="Rechteck: abgerundete Ecken 13">
            <a:extLst>
              <a:ext uri="{FF2B5EF4-FFF2-40B4-BE49-F238E27FC236}">
                <a16:creationId xmlns:a16="http://schemas.microsoft.com/office/drawing/2014/main" id="{F42D735C-53A1-E201-A816-5A34341C72ED}"/>
              </a:ext>
            </a:extLst>
          </p:cNvPr>
          <p:cNvSpPr/>
          <p:nvPr/>
        </p:nvSpPr>
        <p:spPr>
          <a:xfrm>
            <a:off x="4181475" y="164084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Picture 2">
            <a:extLst>
              <a:ext uri="{FF2B5EF4-FFF2-40B4-BE49-F238E27FC236}">
                <a16:creationId xmlns:a16="http://schemas.microsoft.com/office/drawing/2014/main" id="{6C4FD7D8-E094-EB07-0FE6-2049AD66F3E1}"/>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a:stretch/>
        </p:blipFill>
        <p:spPr bwMode="auto">
          <a:xfrm>
            <a:off x="4512414" y="1584092"/>
            <a:ext cx="2033949" cy="833424"/>
          </a:xfrm>
          <a:prstGeom prst="rect">
            <a:avLst/>
          </a:prstGeom>
          <a:noFill/>
        </p:spPr>
      </p:pic>
      <p:sp>
        <p:nvSpPr>
          <p:cNvPr id="7" name="Textfeld 6">
            <a:extLst>
              <a:ext uri="{FF2B5EF4-FFF2-40B4-BE49-F238E27FC236}">
                <a16:creationId xmlns:a16="http://schemas.microsoft.com/office/drawing/2014/main" id="{EA375D1D-3120-E5ED-22A0-8D1881A185DE}"/>
              </a:ext>
            </a:extLst>
          </p:cNvPr>
          <p:cNvSpPr txBox="1"/>
          <p:nvPr/>
        </p:nvSpPr>
        <p:spPr>
          <a:xfrm>
            <a:off x="4232238" y="4470494"/>
            <a:ext cx="2801905" cy="2500685"/>
          </a:xfrm>
          <a:prstGeom prst="rect">
            <a:avLst/>
          </a:prstGeom>
          <a:noFill/>
          <a:ln>
            <a:noFill/>
          </a:ln>
        </p:spPr>
        <p:txBody>
          <a:bodyPr wrap="square" lIns="91440" tIns="45720" rIns="91440" bIns="45720" anchor="t">
            <a:spAutoFit/>
          </a:bodyPr>
          <a:lstStyle/>
          <a:p>
            <a:pPr marR="0" algn="ctr" defTabSz="1080000">
              <a:tabLst>
                <a:tab pos="0" algn="l"/>
              </a:tabLst>
              <a:defRPr/>
            </a:pPr>
            <a:r>
              <a:rPr lang="de-DE" sz="1100" b="1">
                <a:solidFill>
                  <a:srgbClr val="3C3C3C"/>
                </a:solidFill>
                <a:latin typeface="Titillium Web"/>
              </a:rPr>
              <a:t>BEISPIELRECHNUNG Privathaushalt</a:t>
            </a: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r>
              <a:rPr lang="de-DE" sz="1050">
                <a:solidFill>
                  <a:srgbClr val="3C3C3C"/>
                </a:solidFill>
                <a:latin typeface="Titillium Web"/>
              </a:rPr>
              <a:t>3 Personenhaushalt</a:t>
            </a:r>
          </a:p>
          <a:p>
            <a:pPr marL="171450" marR="0" indent="-171450" defTabSz="1080000">
              <a:buSzPct val="120000"/>
              <a:buBlip>
                <a:blip r:embed="rId7"/>
              </a:buBlip>
              <a:tabLst>
                <a:tab pos="0" algn="l"/>
              </a:tabLst>
              <a:defRPr/>
            </a:pPr>
            <a:r>
              <a:rPr lang="de-DE" sz="1050">
                <a:solidFill>
                  <a:srgbClr val="3C3C3C"/>
                </a:solidFill>
                <a:latin typeface="Titillium Web"/>
              </a:rPr>
              <a:t>Kein E-Auto</a:t>
            </a:r>
          </a:p>
          <a:p>
            <a:pPr marL="171450" marR="0" indent="-171450" defTabSz="1080000">
              <a:buSzPct val="120000"/>
              <a:buBlip>
                <a:blip r:embed="rId7"/>
              </a:buBlip>
              <a:tabLst>
                <a:tab pos="0" algn="l"/>
              </a:tabLst>
              <a:defRPr/>
            </a:pPr>
            <a:r>
              <a:rPr lang="de-DE" sz="1050">
                <a:solidFill>
                  <a:srgbClr val="3C3C3C"/>
                </a:solidFill>
                <a:latin typeface="Titillium Web"/>
              </a:rPr>
              <a:t>Fernwärme/Gas</a:t>
            </a:r>
          </a:p>
          <a:p>
            <a:pPr marL="171450" marR="0" indent="-171450" defTabSz="1080000">
              <a:buSzPct val="120000"/>
              <a:buBlip>
                <a:blip r:embed="rId7"/>
              </a:buBlip>
              <a:tabLst>
                <a:tab pos="0" algn="l"/>
              </a:tabLst>
              <a:defRPr/>
            </a:pPr>
            <a:r>
              <a:rPr lang="de-DE" sz="1050">
                <a:solidFill>
                  <a:srgbClr val="3C3C3C"/>
                </a:solidFill>
                <a:latin typeface="Titillium Web"/>
              </a:rPr>
              <a:t>Keine PV-Anlage</a:t>
            </a: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4.000 kWh im Jahr</a:t>
            </a:r>
          </a:p>
          <a:p>
            <a:pPr marR="0" defTabSz="1080000">
              <a:buSzPct val="120000"/>
              <a:tabLst>
                <a:tab pos="0" algn="l"/>
              </a:tabLst>
              <a:defRPr/>
            </a:pPr>
            <a:r>
              <a:rPr lang="de-DE" sz="1050">
                <a:solidFill>
                  <a:srgbClr val="3C3C3C"/>
                </a:solidFill>
                <a:latin typeface="Titillium Web"/>
              </a:rPr>
              <a:t>EG-Bezug 70% = </a:t>
            </a:r>
            <a:r>
              <a:rPr lang="de-DE" sz="1050" b="1">
                <a:solidFill>
                  <a:srgbClr val="3C3C3C"/>
                </a:solidFill>
                <a:latin typeface="Titillium Web"/>
              </a:rPr>
              <a:t>2.800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13,7 ct/kWh</a:t>
            </a:r>
          </a:p>
          <a:p>
            <a:pPr marR="0" defTabSz="1080000">
              <a:buSzPct val="120000"/>
              <a:tabLst>
                <a:tab pos="0" algn="l"/>
              </a:tabLst>
              <a:defRPr/>
            </a:pPr>
            <a:endParaRPr lang="de-DE" sz="1050" b="1">
              <a:solidFill>
                <a:srgbClr val="3C3C3C"/>
              </a:solidFill>
              <a:latin typeface="Titillium Web"/>
            </a:endParaRPr>
          </a:p>
          <a:p>
            <a:pPr marR="0" defTabSz="1080000">
              <a:buSzPct val="120000"/>
              <a:tabLst>
                <a:tab pos="0" algn="l"/>
              </a:tabLst>
              <a:defRPr/>
            </a:pPr>
            <a:r>
              <a:rPr lang="de-DE" sz="1050">
                <a:solidFill>
                  <a:srgbClr val="3C3C3C"/>
                </a:solidFill>
                <a:latin typeface="Titillium Web"/>
              </a:rPr>
              <a:t>KLUUB Beitrag: 60€/Jahr</a:t>
            </a:r>
          </a:p>
          <a:p>
            <a:pPr marR="0" defTabSz="1080000">
              <a:buSzPct val="120000"/>
              <a:tabLst>
                <a:tab pos="0" algn="l"/>
              </a:tabLst>
              <a:defRPr/>
            </a:pPr>
            <a:endParaRPr lang="de-DE" sz="50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323 €/JAHR</a:t>
            </a:r>
          </a:p>
          <a:p>
            <a:pPr marR="0" algn="ctr" defTabSz="1080000">
              <a:buSzPct val="120000"/>
              <a:tabLst>
                <a:tab pos="0" algn="l"/>
              </a:tabLst>
              <a:defRPr/>
            </a:pPr>
            <a:r>
              <a:rPr lang="de-DE" sz="800">
                <a:solidFill>
                  <a:schemeClr val="tx1">
                    <a:lumMod val="50000"/>
                    <a:lumOff val="50000"/>
                  </a:schemeClr>
                </a:solidFill>
                <a:latin typeface="Titillium Web"/>
              </a:rPr>
              <a:t>(exkl. Strompreisbremse)</a:t>
            </a:r>
          </a:p>
        </p:txBody>
      </p:sp>
      <p:sp>
        <p:nvSpPr>
          <p:cNvPr id="90" name="Textfeld 89">
            <a:extLst>
              <a:ext uri="{FF2B5EF4-FFF2-40B4-BE49-F238E27FC236}">
                <a16:creationId xmlns:a16="http://schemas.microsoft.com/office/drawing/2014/main" id="{D1BD5A0D-0AE4-2AF9-E96D-0BC9C0A46301}"/>
              </a:ext>
            </a:extLst>
          </p:cNvPr>
          <p:cNvSpPr txBox="1"/>
          <p:nvPr/>
        </p:nvSpPr>
        <p:spPr>
          <a:xfrm>
            <a:off x="3414266" y="7413487"/>
            <a:ext cx="3926373" cy="815608"/>
          </a:xfrm>
          <a:prstGeom prst="rect">
            <a:avLst/>
          </a:prstGeom>
          <a:noFill/>
        </p:spPr>
        <p:txBody>
          <a:bodyPr wrap="square">
            <a:spAutoFit/>
          </a:bodyPr>
          <a:lstStyle/>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Keine eigene PV-Anlage notwendig</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Registrierung einfach mit deinem Smart-Meter</a:t>
            </a:r>
            <a:endParaRPr lang="de-AT" sz="1050">
              <a:solidFill>
                <a:srgbClr val="3C3C3C"/>
              </a:solidFill>
              <a:latin typeface="Titillium Web" panose="00000500000000000000" pitchFamily="2" charset="0"/>
            </a:endParaRPr>
          </a:p>
        </p:txBody>
      </p:sp>
      <p:sp>
        <p:nvSpPr>
          <p:cNvPr id="2" name="Rechteck 1">
            <a:extLst>
              <a:ext uri="{FF2B5EF4-FFF2-40B4-BE49-F238E27FC236}">
                <a16:creationId xmlns:a16="http://schemas.microsoft.com/office/drawing/2014/main" id="{3F594E82-A62A-D87A-9D6D-FE658B106F07}"/>
              </a:ext>
            </a:extLst>
          </p:cNvPr>
          <p:cNvSpPr/>
          <p:nvPr/>
        </p:nvSpPr>
        <p:spPr>
          <a:xfrm>
            <a:off x="997868" y="4321549"/>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24" name="Rechteck 23">
            <a:extLst>
              <a:ext uri="{FF2B5EF4-FFF2-40B4-BE49-F238E27FC236}">
                <a16:creationId xmlns:a16="http://schemas.microsoft.com/office/drawing/2014/main" id="{02052F68-142C-2EF1-8729-B8A0A2A4C828}"/>
              </a:ext>
            </a:extLst>
          </p:cNvPr>
          <p:cNvSpPr/>
          <p:nvPr/>
        </p:nvSpPr>
        <p:spPr>
          <a:xfrm>
            <a:off x="1958309" y="4325197"/>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47" name="Gruppieren 46">
            <a:extLst>
              <a:ext uri="{FF2B5EF4-FFF2-40B4-BE49-F238E27FC236}">
                <a16:creationId xmlns:a16="http://schemas.microsoft.com/office/drawing/2014/main" id="{D4B29B60-7713-9A58-AA73-66A09AA06B13}"/>
              </a:ext>
            </a:extLst>
          </p:cNvPr>
          <p:cNvGrpSpPr/>
          <p:nvPr/>
        </p:nvGrpSpPr>
        <p:grpSpPr>
          <a:xfrm>
            <a:off x="479370" y="4660159"/>
            <a:ext cx="3681861" cy="2225122"/>
            <a:chOff x="477932" y="1994624"/>
            <a:chExt cx="5937987" cy="3588604"/>
          </a:xfrm>
        </p:grpSpPr>
        <p:sp>
          <p:nvSpPr>
            <p:cNvPr id="49" name="Freihandform: Form 96">
              <a:extLst>
                <a:ext uri="{FF2B5EF4-FFF2-40B4-BE49-F238E27FC236}">
                  <a16:creationId xmlns:a16="http://schemas.microsoft.com/office/drawing/2014/main" id="{1C1791E0-2ABC-831D-B71D-FD3451121EF6}"/>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50" name="Freihandform: Form 103">
              <a:extLst>
                <a:ext uri="{FF2B5EF4-FFF2-40B4-BE49-F238E27FC236}">
                  <a16:creationId xmlns:a16="http://schemas.microsoft.com/office/drawing/2014/main" id="{90224A0F-8535-97C3-5299-23C428DAD716}"/>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63" name="Freihandform: Form 116">
              <a:extLst>
                <a:ext uri="{FF2B5EF4-FFF2-40B4-BE49-F238E27FC236}">
                  <a16:creationId xmlns:a16="http://schemas.microsoft.com/office/drawing/2014/main" id="{4A788742-3200-974A-D2AB-204D578CBB8E}"/>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73" name="Freihandform: Form 133">
              <a:extLst>
                <a:ext uri="{FF2B5EF4-FFF2-40B4-BE49-F238E27FC236}">
                  <a16:creationId xmlns:a16="http://schemas.microsoft.com/office/drawing/2014/main" id="{AC9BCB1C-613C-00C4-70B7-9C9A137ADBDA}"/>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74" name="Freihandform: Form 134">
              <a:extLst>
                <a:ext uri="{FF2B5EF4-FFF2-40B4-BE49-F238E27FC236}">
                  <a16:creationId xmlns:a16="http://schemas.microsoft.com/office/drawing/2014/main" id="{0263E67F-7334-4B78-CD03-3D5133A6D0F6}"/>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75" name="Freihandform: Form 135">
              <a:extLst>
                <a:ext uri="{FF2B5EF4-FFF2-40B4-BE49-F238E27FC236}">
                  <a16:creationId xmlns:a16="http://schemas.microsoft.com/office/drawing/2014/main" id="{460D36F6-5111-FB69-2BEF-9FEED40B939F}"/>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76" name="Freihandform: Form 136">
              <a:extLst>
                <a:ext uri="{FF2B5EF4-FFF2-40B4-BE49-F238E27FC236}">
                  <a16:creationId xmlns:a16="http://schemas.microsoft.com/office/drawing/2014/main" id="{5A36A0A7-0913-E147-850C-BFF8E4F685F5}"/>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77" name="Freihandform: Form 137">
              <a:extLst>
                <a:ext uri="{FF2B5EF4-FFF2-40B4-BE49-F238E27FC236}">
                  <a16:creationId xmlns:a16="http://schemas.microsoft.com/office/drawing/2014/main" id="{03FB23C4-F4B0-2FDB-222D-F720D7D58E19}"/>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78" name="Freihandform: Form 138">
              <a:extLst>
                <a:ext uri="{FF2B5EF4-FFF2-40B4-BE49-F238E27FC236}">
                  <a16:creationId xmlns:a16="http://schemas.microsoft.com/office/drawing/2014/main" id="{53045C5C-3A2F-56BB-5447-218A7B14AC98}"/>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79" name="Freihandform: Form 139">
              <a:extLst>
                <a:ext uri="{FF2B5EF4-FFF2-40B4-BE49-F238E27FC236}">
                  <a16:creationId xmlns:a16="http://schemas.microsoft.com/office/drawing/2014/main" id="{2BB8022D-1619-DEDE-37EE-B14358F4220D}"/>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80" name="Freihandform: Form 140">
              <a:extLst>
                <a:ext uri="{FF2B5EF4-FFF2-40B4-BE49-F238E27FC236}">
                  <a16:creationId xmlns:a16="http://schemas.microsoft.com/office/drawing/2014/main" id="{D98CFCB5-A021-0854-5476-D03AFCA94BC2}"/>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95" name="Freihandform: Form 157">
              <a:extLst>
                <a:ext uri="{FF2B5EF4-FFF2-40B4-BE49-F238E27FC236}">
                  <a16:creationId xmlns:a16="http://schemas.microsoft.com/office/drawing/2014/main" id="{C3FD3223-EE1D-53E8-A64E-E561F5EF3882}"/>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96" name="Textfeld 95">
              <a:extLst>
                <a:ext uri="{FF2B5EF4-FFF2-40B4-BE49-F238E27FC236}">
                  <a16:creationId xmlns:a16="http://schemas.microsoft.com/office/drawing/2014/main" id="{A59E5BAC-D3CA-DFB5-5BEB-2B73C82BD969}"/>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97" name="Textfeld 96">
              <a:extLst>
                <a:ext uri="{FF2B5EF4-FFF2-40B4-BE49-F238E27FC236}">
                  <a16:creationId xmlns:a16="http://schemas.microsoft.com/office/drawing/2014/main" id="{FCB55C3B-A032-F7B3-268E-510752F53E2D}"/>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98" name="Textfeld 97">
              <a:extLst>
                <a:ext uri="{FF2B5EF4-FFF2-40B4-BE49-F238E27FC236}">
                  <a16:creationId xmlns:a16="http://schemas.microsoft.com/office/drawing/2014/main" id="{6D327A0E-683C-44FB-A1A9-826290827158}"/>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99" name="Freihandform: Form 8">
              <a:extLst>
                <a:ext uri="{FF2B5EF4-FFF2-40B4-BE49-F238E27FC236}">
                  <a16:creationId xmlns:a16="http://schemas.microsoft.com/office/drawing/2014/main" id="{4B79BBF2-0C1F-8301-748E-498943D35949}"/>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100" name="Freihandform: Form 154">
              <a:extLst>
                <a:ext uri="{FF2B5EF4-FFF2-40B4-BE49-F238E27FC236}">
                  <a16:creationId xmlns:a16="http://schemas.microsoft.com/office/drawing/2014/main" id="{E524FBC3-82B5-1321-F729-DD42B6138D88}"/>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101" name="Textfeld 100">
              <a:extLst>
                <a:ext uri="{FF2B5EF4-FFF2-40B4-BE49-F238E27FC236}">
                  <a16:creationId xmlns:a16="http://schemas.microsoft.com/office/drawing/2014/main" id="{E7D54DC4-6917-8436-C952-E93FC3D70923}"/>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102" name="Textfeld 101">
              <a:extLst>
                <a:ext uri="{FF2B5EF4-FFF2-40B4-BE49-F238E27FC236}">
                  <a16:creationId xmlns:a16="http://schemas.microsoft.com/office/drawing/2014/main" id="{0FD99FA7-FE04-D91A-1A3A-1DA1899E42A5}"/>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04" name="Textfeld 103">
              <a:extLst>
                <a:ext uri="{FF2B5EF4-FFF2-40B4-BE49-F238E27FC236}">
                  <a16:creationId xmlns:a16="http://schemas.microsoft.com/office/drawing/2014/main" id="{611A39B7-D5D5-909B-23E4-2E7FFAF66AAA}"/>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105" name="Textfeld 104">
              <a:extLst>
                <a:ext uri="{FF2B5EF4-FFF2-40B4-BE49-F238E27FC236}">
                  <a16:creationId xmlns:a16="http://schemas.microsoft.com/office/drawing/2014/main" id="{9E13A45D-D275-0767-32C7-97BF7A60EF8A}"/>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06" name="Freihandform: Form 23">
              <a:extLst>
                <a:ext uri="{FF2B5EF4-FFF2-40B4-BE49-F238E27FC236}">
                  <a16:creationId xmlns:a16="http://schemas.microsoft.com/office/drawing/2014/main" id="{DABA73AE-62B5-0F64-4A80-CD9AE5D00F46}"/>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107" name="Textfeld 106">
              <a:extLst>
                <a:ext uri="{FF2B5EF4-FFF2-40B4-BE49-F238E27FC236}">
                  <a16:creationId xmlns:a16="http://schemas.microsoft.com/office/drawing/2014/main" id="{A462B266-6F1A-C4F3-23FF-664E50EF2889}"/>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08" name="Textfeld 107">
              <a:extLst>
                <a:ext uri="{FF2B5EF4-FFF2-40B4-BE49-F238E27FC236}">
                  <a16:creationId xmlns:a16="http://schemas.microsoft.com/office/drawing/2014/main" id="{A7EDADEA-A483-3FEC-EB84-B9A8481C4B6F}"/>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109" name="Textfeld 108">
              <a:extLst>
                <a:ext uri="{FF2B5EF4-FFF2-40B4-BE49-F238E27FC236}">
                  <a16:creationId xmlns:a16="http://schemas.microsoft.com/office/drawing/2014/main" id="{0245BE99-40D5-9244-F8B8-206E0AB8D448}"/>
                </a:ext>
              </a:extLst>
            </p:cNvPr>
            <p:cNvSpPr txBox="1"/>
            <p:nvPr/>
          </p:nvSpPr>
          <p:spPr>
            <a:xfrm>
              <a:off x="3267182" y="1994624"/>
              <a:ext cx="2957960" cy="744558"/>
            </a:xfrm>
            <a:prstGeom prst="rect">
              <a:avLst/>
            </a:prstGeom>
            <a:noFill/>
          </p:spPr>
          <p:txBody>
            <a:bodyPr wrap="square" rtlCol="0">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13,7 Ct/kWh = -39%</a:t>
              </a:r>
              <a:endParaRPr lang="de-AT" sz="800" b="1">
                <a:solidFill>
                  <a:srgbClr val="96C446"/>
                </a:solidFill>
                <a:latin typeface="Titillium Web  "/>
              </a:endParaRPr>
            </a:p>
          </p:txBody>
        </p:sp>
      </p:grpSp>
      <p:sp>
        <p:nvSpPr>
          <p:cNvPr id="1077" name="Freihandform: Form 157">
            <a:extLst>
              <a:ext uri="{FF2B5EF4-FFF2-40B4-BE49-F238E27FC236}">
                <a16:creationId xmlns:a16="http://schemas.microsoft.com/office/drawing/2014/main" id="{4EC4F67B-F9C0-C434-1776-E0F14C3100E2}"/>
              </a:ext>
            </a:extLst>
          </p:cNvPr>
          <p:cNvSpPr/>
          <p:nvPr/>
        </p:nvSpPr>
        <p:spPr>
          <a:xfrm>
            <a:off x="1760000" y="5658148"/>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78" name="Freihandform: Form 157">
            <a:extLst>
              <a:ext uri="{FF2B5EF4-FFF2-40B4-BE49-F238E27FC236}">
                <a16:creationId xmlns:a16="http://schemas.microsoft.com/office/drawing/2014/main" id="{E57FCD2F-C530-FDFF-9F1A-F831F2F4ACFD}"/>
              </a:ext>
            </a:extLst>
          </p:cNvPr>
          <p:cNvSpPr/>
          <p:nvPr/>
        </p:nvSpPr>
        <p:spPr>
          <a:xfrm>
            <a:off x="982243" y="6887578"/>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79" name="Textfeld 1078">
            <a:extLst>
              <a:ext uri="{FF2B5EF4-FFF2-40B4-BE49-F238E27FC236}">
                <a16:creationId xmlns:a16="http://schemas.microsoft.com/office/drawing/2014/main" id="{B8F681BE-25AA-B5F9-7BEE-692C48AA657C}"/>
              </a:ext>
            </a:extLst>
          </p:cNvPr>
          <p:cNvSpPr txBox="1"/>
          <p:nvPr/>
        </p:nvSpPr>
        <p:spPr>
          <a:xfrm>
            <a:off x="1764952" y="5494392"/>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1080" name="Textfeld 1079">
            <a:extLst>
              <a:ext uri="{FF2B5EF4-FFF2-40B4-BE49-F238E27FC236}">
                <a16:creationId xmlns:a16="http://schemas.microsoft.com/office/drawing/2014/main" id="{1BB2AB71-719F-FB2D-81D0-885BC3D9E52E}"/>
              </a:ext>
            </a:extLst>
          </p:cNvPr>
          <p:cNvSpPr txBox="1"/>
          <p:nvPr/>
        </p:nvSpPr>
        <p:spPr>
          <a:xfrm>
            <a:off x="722001" y="5580609"/>
            <a:ext cx="710232"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1081" name="Textfeld 1080">
            <a:extLst>
              <a:ext uri="{FF2B5EF4-FFF2-40B4-BE49-F238E27FC236}">
                <a16:creationId xmlns:a16="http://schemas.microsoft.com/office/drawing/2014/main" id="{EB2289E6-8F44-F3D7-1F97-7752CB0C9E81}"/>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083" name="Textfeld 1082">
            <a:extLst>
              <a:ext uri="{FF2B5EF4-FFF2-40B4-BE49-F238E27FC236}">
                <a16:creationId xmlns:a16="http://schemas.microsoft.com/office/drawing/2014/main" id="{072C17CC-1154-0B53-CC23-0C522C657ADF}"/>
              </a:ext>
            </a:extLst>
          </p:cNvPr>
          <p:cNvSpPr txBox="1"/>
          <p:nvPr/>
        </p:nvSpPr>
        <p:spPr>
          <a:xfrm>
            <a:off x="901503" y="6891306"/>
            <a:ext cx="2062608"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sp>
        <p:nvSpPr>
          <p:cNvPr id="1085" name="Textfeld 1084">
            <a:extLst>
              <a:ext uri="{FF2B5EF4-FFF2-40B4-BE49-F238E27FC236}">
                <a16:creationId xmlns:a16="http://schemas.microsoft.com/office/drawing/2014/main" id="{FAEAC723-1E14-4121-7AE6-60D9F81B5787}"/>
              </a:ext>
            </a:extLst>
          </p:cNvPr>
          <p:cNvSpPr txBox="1"/>
          <p:nvPr/>
        </p:nvSpPr>
        <p:spPr>
          <a:xfrm>
            <a:off x="322205" y="3249749"/>
            <a:ext cx="6803650" cy="977191"/>
          </a:xfrm>
          <a:prstGeom prst="rect">
            <a:avLst/>
          </a:prstGeom>
          <a:solidFill>
            <a:schemeClr val="bg1"/>
          </a:solidFill>
        </p:spPr>
        <p:txBody>
          <a:bodyPr wrap="square" lIns="91440" tIns="45720" rIns="91440" bIns="45720" anchor="t">
            <a:spAutoFit/>
          </a:bodyPr>
          <a:lstStyle/>
          <a:p>
            <a:pPr marR="0" algn="just" defTabSz="1080000">
              <a:tabLst>
                <a:tab pos="0" algn="l"/>
              </a:tabLst>
              <a:defRPr/>
            </a:pPr>
            <a:r>
              <a:rPr lang="de-DE" sz="1150">
                <a:solidFill>
                  <a:srgbClr val="3C3C3C"/>
                </a:solidFill>
                <a:latin typeface="Titillium Web"/>
              </a:rPr>
              <a:t>Du hast genug von Stromkostenerhöhungen und massiven Gewinnen der Energiekonzerne? Zahlreiche </a:t>
            </a:r>
            <a:r>
              <a:rPr lang="de-DE" sz="1150" b="1">
                <a:solidFill>
                  <a:srgbClr val="3C3C3C"/>
                </a:solidFill>
                <a:latin typeface="Titillium Web"/>
              </a:rPr>
              <a:t>Landwirte, Unternehmen und auch Einfamilienhäuser </a:t>
            </a:r>
            <a:r>
              <a:rPr lang="de-DE" sz="1150">
                <a:solidFill>
                  <a:srgbClr val="3C3C3C"/>
                </a:solidFill>
                <a:latin typeface="Titillium Web"/>
              </a:rPr>
              <a:t>in </a:t>
            </a:r>
            <a:r>
              <a:rPr lang="de-DE" sz="1150" b="1" err="1">
                <a:solidFill>
                  <a:srgbClr val="3C3C3C"/>
                </a:solidFill>
                <a:highlight>
                  <a:srgbClr val="FFFF00"/>
                </a:highlight>
                <a:latin typeface="Titillium Web"/>
              </a:rPr>
              <a:t>Risdorf</a:t>
            </a:r>
            <a:r>
              <a:rPr lang="de-DE" sz="1150" b="1">
                <a:solidFill>
                  <a:srgbClr val="3C3C3C"/>
                </a:solidFill>
                <a:latin typeface="Titillium Web"/>
              </a:rPr>
              <a:t> und Umgebung </a:t>
            </a:r>
            <a:r>
              <a:rPr lang="de-DE" sz="1150">
                <a:solidFill>
                  <a:srgbClr val="3C3C3C"/>
                </a:solidFill>
                <a:latin typeface="Titillium Web"/>
              </a:rPr>
              <a:t>sind mit ihren PV-Anlagen bereits Teil der </a:t>
            </a:r>
            <a:r>
              <a:rPr lang="de-DE" sz="1150" err="1">
                <a:solidFill>
                  <a:srgbClr val="3C3C3C"/>
                </a:solidFill>
                <a:latin typeface="Titillium Web"/>
              </a:rPr>
              <a:t>neoom</a:t>
            </a:r>
            <a:r>
              <a:rPr lang="de-DE" sz="1150">
                <a:solidFill>
                  <a:srgbClr val="3C3C3C"/>
                </a:solidFill>
                <a:latin typeface="Titillium Web"/>
              </a:rPr>
              <a:t> Energiegemeinschaft (EG) und </a:t>
            </a:r>
            <a:r>
              <a:rPr lang="de-DE" sz="1150" b="1">
                <a:solidFill>
                  <a:srgbClr val="3C3C3C"/>
                </a:solidFill>
                <a:latin typeface="Titillium Web"/>
              </a:rPr>
              <a:t>versorgen uns bereits zum Großteil</a:t>
            </a:r>
            <a:r>
              <a:rPr lang="de-DE" sz="1150">
                <a:solidFill>
                  <a:srgbClr val="3C3C3C"/>
                </a:solidFill>
                <a:latin typeface="Titillium Web"/>
              </a:rPr>
              <a:t> </a:t>
            </a:r>
            <a:r>
              <a:rPr lang="de-DE" sz="1150" b="1">
                <a:solidFill>
                  <a:srgbClr val="3C3C3C"/>
                </a:solidFill>
                <a:latin typeface="Titillium Web"/>
              </a:rPr>
              <a:t>selbst mit sauberen, sicheren und günstigen Strom. </a:t>
            </a:r>
            <a:r>
              <a:rPr lang="de-DE" sz="1150">
                <a:solidFill>
                  <a:srgbClr val="3C3C3C"/>
                </a:solidFill>
                <a:latin typeface="Titillium Web"/>
              </a:rPr>
              <a:t>Als Teil der EG machst auch du dich unabhängig von Strompreisschwankungen und behältst die Gewinne der Energiekonzerne bei dir!</a:t>
            </a:r>
          </a:p>
        </p:txBody>
      </p:sp>
      <p:sp>
        <p:nvSpPr>
          <p:cNvPr id="1088" name="Textfeld 1087">
            <a:extLst>
              <a:ext uri="{FF2B5EF4-FFF2-40B4-BE49-F238E27FC236}">
                <a16:creationId xmlns:a16="http://schemas.microsoft.com/office/drawing/2014/main" id="{9E250C6C-52E5-6A4F-C9E7-458B166C7123}"/>
              </a:ext>
            </a:extLst>
          </p:cNvPr>
          <p:cNvSpPr txBox="1"/>
          <p:nvPr/>
        </p:nvSpPr>
        <p:spPr>
          <a:xfrm>
            <a:off x="2570523" y="5957985"/>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1089" name="Textfeld 1088">
            <a:extLst>
              <a:ext uri="{FF2B5EF4-FFF2-40B4-BE49-F238E27FC236}">
                <a16:creationId xmlns:a16="http://schemas.microsoft.com/office/drawing/2014/main" id="{FA92A933-3B6C-73B5-6353-7BDD5673BF03}"/>
              </a:ext>
            </a:extLst>
          </p:cNvPr>
          <p:cNvSpPr txBox="1"/>
          <p:nvPr/>
        </p:nvSpPr>
        <p:spPr>
          <a:xfrm>
            <a:off x="2564965" y="6402553"/>
            <a:ext cx="497451" cy="215444"/>
          </a:xfrm>
          <a:prstGeom prst="rect">
            <a:avLst/>
          </a:prstGeom>
          <a:noFill/>
        </p:spPr>
        <p:txBody>
          <a:bodyPr wrap="square" rtlCol="0">
            <a:spAutoFit/>
          </a:bodyPr>
          <a:lstStyle/>
          <a:p>
            <a:r>
              <a:rPr lang="de-DE" sz="800" b="1">
                <a:solidFill>
                  <a:srgbClr val="E94D32"/>
                </a:solidFill>
                <a:latin typeface="Titillium Web  "/>
              </a:rPr>
              <a:t>13 Ct</a:t>
            </a:r>
            <a:endParaRPr lang="de-AT" sz="800" b="1">
              <a:solidFill>
                <a:srgbClr val="E94D32"/>
              </a:solidFill>
              <a:latin typeface="Titillium Web  "/>
            </a:endParaRPr>
          </a:p>
        </p:txBody>
      </p:sp>
      <p:sp>
        <p:nvSpPr>
          <p:cNvPr id="5" name="Textfeld 4">
            <a:extLst>
              <a:ext uri="{FF2B5EF4-FFF2-40B4-BE49-F238E27FC236}">
                <a16:creationId xmlns:a16="http://schemas.microsoft.com/office/drawing/2014/main" id="{10CD185B-B721-A6FA-71C8-A8CB00702EA9}"/>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9" name="Textfeld 8">
            <a:extLst>
              <a:ext uri="{FF2B5EF4-FFF2-40B4-BE49-F238E27FC236}">
                <a16:creationId xmlns:a16="http://schemas.microsoft.com/office/drawing/2014/main" id="{25EE506E-5741-2DF3-732E-70722F05C23B}"/>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3" name="Textfeld 12">
            <a:extLst>
              <a:ext uri="{FF2B5EF4-FFF2-40B4-BE49-F238E27FC236}">
                <a16:creationId xmlns:a16="http://schemas.microsoft.com/office/drawing/2014/main" id="{9F6C9D75-2D8B-20A7-EFA2-C3849C6F1F4F}"/>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der </a:t>
            </a:r>
            <a:r>
              <a:rPr lang="de-DE" sz="1000" kern="0">
                <a:solidFill>
                  <a:srgbClr val="3C3C3C"/>
                </a:solidFill>
                <a:highlight>
                  <a:srgbClr val="FFFF00"/>
                </a:highlight>
                <a:latin typeface="Titillium Web" panose="00000400000000000000" pitchFamily="2" charset="0"/>
              </a:rPr>
              <a:t>EG-</a:t>
            </a:r>
            <a:r>
              <a:rPr lang="de-DE" sz="1000" kern="0" err="1">
                <a:solidFill>
                  <a:srgbClr val="3C3C3C"/>
                </a:solidFill>
                <a:highlight>
                  <a:srgbClr val="FFFF00"/>
                </a:highlight>
                <a:latin typeface="Titillium Web" panose="00000400000000000000" pitchFamily="2" charset="0"/>
              </a:rPr>
              <a:t>Risdorf</a:t>
            </a:r>
            <a:r>
              <a:rPr lang="de-DE" sz="1000" kern="0">
                <a:solidFill>
                  <a:srgbClr val="3C3C3C"/>
                </a:solidFill>
                <a:latin typeface="Titillium Web" panose="00000400000000000000" pitchFamily="2" charset="0"/>
              </a:rPr>
              <a:t> = </a:t>
            </a:r>
            <a:r>
              <a:rPr lang="de-DE" sz="1000" kern="0">
                <a:solidFill>
                  <a:srgbClr val="3C3C3C"/>
                </a:solidFill>
                <a:highlight>
                  <a:srgbClr val="FFFF00"/>
                </a:highlight>
                <a:latin typeface="Titillium Web" panose="00000400000000000000" pitchFamily="2" charset="0"/>
              </a:rPr>
              <a:t>13 </a:t>
            </a:r>
            <a:r>
              <a:rPr lang="de-DE" sz="1000" kern="0">
                <a:solidFill>
                  <a:srgbClr val="3C3C3C"/>
                </a:solidFill>
                <a:latin typeface="Titillium Web" panose="00000400000000000000" pitchFamily="2" charset="0"/>
              </a:rPr>
              <a:t>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err="1">
                <a:solidFill>
                  <a:srgbClr val="E94D32"/>
                </a:solidFill>
                <a:latin typeface="Titillium Web" panose="00000400000000000000" pitchFamily="2" charset="0"/>
              </a:rPr>
              <a:t>www.neoom.com</a:t>
            </a:r>
            <a:r>
              <a:rPr lang="de-DE" sz="1000" kern="0">
                <a:solidFill>
                  <a:srgbClr val="E94D32"/>
                </a:solidFill>
                <a:latin typeface="Titillium Web" panose="00000400000000000000" pitchFamily="2" charset="0"/>
              </a:rPr>
              <a:t>/</a:t>
            </a:r>
            <a:r>
              <a:rPr lang="de-DE" sz="1000" kern="0" err="1">
                <a:solidFill>
                  <a:srgbClr val="E94D32"/>
                </a:solidFill>
                <a:latin typeface="Titillium Web" panose="00000400000000000000" pitchFamily="2" charset="0"/>
              </a:rPr>
              <a:t>loesungen-eeg</a:t>
            </a:r>
            <a:endParaRPr lang="de-AT" sz="1000" kern="0">
              <a:solidFill>
                <a:srgbClr val="E94D32"/>
              </a:solidFill>
              <a:latin typeface="Titillium Web" panose="00000400000000000000" pitchFamily="2" charset="0"/>
            </a:endParaRPr>
          </a:p>
        </p:txBody>
      </p:sp>
      <p:sp>
        <p:nvSpPr>
          <p:cNvPr id="16" name="Textfeld 15">
            <a:extLst>
              <a:ext uri="{FF2B5EF4-FFF2-40B4-BE49-F238E27FC236}">
                <a16:creationId xmlns:a16="http://schemas.microsoft.com/office/drawing/2014/main" id="{10A357EA-9C25-6833-3634-9203FE39AFDF}"/>
              </a:ext>
            </a:extLst>
          </p:cNvPr>
          <p:cNvSpPr txBox="1"/>
          <p:nvPr/>
        </p:nvSpPr>
        <p:spPr>
          <a:xfrm>
            <a:off x="3605873" y="9894208"/>
            <a:ext cx="3738048"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die </a:t>
            </a:r>
            <a:r>
              <a:rPr lang="de-DE" sz="1000" b="1" kern="0">
                <a:solidFill>
                  <a:srgbClr val="3C3C3C"/>
                </a:solidFill>
                <a:highlight>
                  <a:srgbClr val="FFFF00"/>
                </a:highlight>
                <a:latin typeface="Titillium Web" panose="00000400000000000000" pitchFamily="2" charset="0"/>
              </a:rPr>
              <a:t>EG-</a:t>
            </a:r>
            <a:r>
              <a:rPr lang="de-DE" sz="1000" b="1" kern="0" err="1">
                <a:solidFill>
                  <a:srgbClr val="3C3C3C"/>
                </a:solidFill>
                <a:highlight>
                  <a:srgbClr val="FFFF00"/>
                </a:highlight>
                <a:latin typeface="Titillium Web" panose="00000400000000000000" pitchFamily="2" charset="0"/>
              </a:rPr>
              <a:t>Risdorf</a:t>
            </a:r>
            <a:r>
              <a:rPr lang="de-DE" sz="1000" b="1" kern="0">
                <a:solidFill>
                  <a:srgbClr val="3C3C3C"/>
                </a:solidFill>
                <a:latin typeface="Titillium Web" panose="00000400000000000000" pitchFamily="2" charset="0"/>
              </a:rPr>
              <a:t> und Umgebung:</a:t>
            </a:r>
          </a:p>
          <a:p>
            <a:pPr marL="12700" marR="5080">
              <a:lnSpc>
                <a:spcPct val="100699"/>
              </a:lnSpc>
              <a:spcBef>
                <a:spcPts val="50"/>
              </a:spcBef>
            </a:pPr>
            <a:r>
              <a:rPr lang="de-DE" sz="1000" b="1" kern="0">
                <a:solidFill>
                  <a:srgbClr val="E94D32"/>
                </a:solidFill>
                <a:highlight>
                  <a:srgbClr val="FFFF00"/>
                </a:highlight>
                <a:latin typeface="Titillium Web" panose="00000400000000000000" pitchFamily="2" charset="0"/>
              </a:rPr>
              <a:t>Dein Name                 </a:t>
            </a:r>
            <a:r>
              <a:rPr lang="de-DE" sz="1000" kern="0">
                <a:highlight>
                  <a:srgbClr val="FFFF00"/>
                </a:highlight>
                <a:latin typeface="Titillium Web" panose="00000400000000000000" pitchFamily="2" charset="0"/>
              </a:rPr>
              <a:t>+43 7942 20 970</a:t>
            </a:r>
            <a:endParaRPr lang="de-AT" sz="1000" kern="0">
              <a:highlight>
                <a:srgbClr val="FFFF00"/>
              </a:highlight>
              <a:latin typeface="Titillium Web" panose="00000400000000000000" pitchFamily="2" charset="0"/>
            </a:endParaRPr>
          </a:p>
        </p:txBody>
      </p:sp>
      <p:pic>
        <p:nvPicPr>
          <p:cNvPr id="22" name="Grafik 21" descr="Receiver mit einfarbiger Füllung">
            <a:extLst>
              <a:ext uri="{FF2B5EF4-FFF2-40B4-BE49-F238E27FC236}">
                <a16:creationId xmlns:a16="http://schemas.microsoft.com/office/drawing/2014/main" id="{6EC299BE-600B-9AFD-61CE-AECC6C9DA7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00630" y="10101439"/>
            <a:ext cx="148947" cy="148947"/>
          </a:xfrm>
          <a:prstGeom prst="rect">
            <a:avLst/>
          </a:prstGeom>
        </p:spPr>
      </p:pic>
      <p:pic>
        <p:nvPicPr>
          <p:cNvPr id="12" name="Grafik 11">
            <a:extLst>
              <a:ext uri="{FF2B5EF4-FFF2-40B4-BE49-F238E27FC236}">
                <a16:creationId xmlns:a16="http://schemas.microsoft.com/office/drawing/2014/main" id="{6CB70782-2D7C-7E8E-83CE-354ADBB7A9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46856" y="5578915"/>
            <a:ext cx="133684" cy="187157"/>
          </a:xfrm>
          <a:prstGeom prst="rect">
            <a:avLst/>
          </a:prstGeom>
        </p:spPr>
      </p:pic>
      <p:pic>
        <p:nvPicPr>
          <p:cNvPr id="28" name="Grafik 27">
            <a:extLst>
              <a:ext uri="{FF2B5EF4-FFF2-40B4-BE49-F238E27FC236}">
                <a16:creationId xmlns:a16="http://schemas.microsoft.com/office/drawing/2014/main" id="{1B1841D2-27AD-B520-90AF-84A0E739DE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64246" y="5955100"/>
            <a:ext cx="133684" cy="187157"/>
          </a:xfrm>
          <a:prstGeom prst="rect">
            <a:avLst/>
          </a:prstGeom>
        </p:spPr>
      </p:pic>
      <p:grpSp>
        <p:nvGrpSpPr>
          <p:cNvPr id="4097" name="Grafik 36">
            <a:extLst>
              <a:ext uri="{FF2B5EF4-FFF2-40B4-BE49-F238E27FC236}">
                <a16:creationId xmlns:a16="http://schemas.microsoft.com/office/drawing/2014/main" id="{19F8EE08-8FAA-11FD-85F7-BC6FD70719A9}"/>
              </a:ext>
            </a:extLst>
          </p:cNvPr>
          <p:cNvGrpSpPr/>
          <p:nvPr/>
        </p:nvGrpSpPr>
        <p:grpSpPr>
          <a:xfrm>
            <a:off x="2335032" y="6507883"/>
            <a:ext cx="194516" cy="145523"/>
            <a:chOff x="3571460" y="5191462"/>
            <a:chExt cx="415903" cy="311149"/>
          </a:xfrm>
          <a:solidFill>
            <a:schemeClr val="bg1"/>
          </a:solidFill>
        </p:grpSpPr>
        <p:sp>
          <p:nvSpPr>
            <p:cNvPr id="4099" name="Freihandform 4098">
              <a:extLst>
                <a:ext uri="{FF2B5EF4-FFF2-40B4-BE49-F238E27FC236}">
                  <a16:creationId xmlns:a16="http://schemas.microsoft.com/office/drawing/2014/main" id="{6384EA8F-9703-4EBA-BA9D-A3D3B481FEE1}"/>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4100" name="Freihandform 4099">
              <a:extLst>
                <a:ext uri="{FF2B5EF4-FFF2-40B4-BE49-F238E27FC236}">
                  <a16:creationId xmlns:a16="http://schemas.microsoft.com/office/drawing/2014/main" id="{0CF0F70B-70F7-5D88-4797-ECCA6409DD44}"/>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sp>
        <p:nvSpPr>
          <p:cNvPr id="4101" name="Rechteck 4100">
            <a:extLst>
              <a:ext uri="{FF2B5EF4-FFF2-40B4-BE49-F238E27FC236}">
                <a16:creationId xmlns:a16="http://schemas.microsoft.com/office/drawing/2014/main" id="{642A1A3A-2C05-5AD7-5D77-A6BBA8C7131E}"/>
              </a:ext>
            </a:extLst>
          </p:cNvPr>
          <p:cNvSpPr/>
          <p:nvPr/>
        </p:nvSpPr>
        <p:spPr>
          <a:xfrm>
            <a:off x="3474720" y="8760400"/>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a:extLst>
              <a:ext uri="{FF2B5EF4-FFF2-40B4-BE49-F238E27FC236}">
                <a16:creationId xmlns:a16="http://schemas.microsoft.com/office/drawing/2014/main" id="{1731B6DF-9457-72DA-11A1-C7AC90FE472E}"/>
              </a:ext>
            </a:extLst>
          </p:cNvPr>
          <p:cNvPicPr>
            <a:picLocks noChangeAspect="1"/>
          </p:cNvPicPr>
          <p:nvPr/>
        </p:nvPicPr>
        <p:blipFill>
          <a:blip r:embed="rId12"/>
          <a:stretch>
            <a:fillRect/>
          </a:stretch>
        </p:blipFill>
        <p:spPr>
          <a:xfrm>
            <a:off x="4735691" y="9096318"/>
            <a:ext cx="743382" cy="743382"/>
          </a:xfrm>
          <a:prstGeom prst="rect">
            <a:avLst/>
          </a:prstGeom>
        </p:spPr>
      </p:pic>
      <p:sp>
        <p:nvSpPr>
          <p:cNvPr id="35" name="Textfeld 34">
            <a:extLst>
              <a:ext uri="{FF2B5EF4-FFF2-40B4-BE49-F238E27FC236}">
                <a16:creationId xmlns:a16="http://schemas.microsoft.com/office/drawing/2014/main" id="{EDADFD59-5040-9999-6915-266D9E7659CE}"/>
              </a:ext>
            </a:extLst>
          </p:cNvPr>
          <p:cNvSpPr txBox="1"/>
          <p:nvPr/>
        </p:nvSpPr>
        <p:spPr>
          <a:xfrm>
            <a:off x="4604886" y="9234031"/>
            <a:ext cx="1076960" cy="338554"/>
          </a:xfrm>
          <a:prstGeom prst="rect">
            <a:avLst/>
          </a:prstGeom>
          <a:noFill/>
        </p:spPr>
        <p:txBody>
          <a:bodyPr wrap="square">
            <a:spAutoFit/>
          </a:bodyPr>
          <a:lstStyle/>
          <a:p>
            <a:pPr algn="ctr"/>
            <a:r>
              <a:rPr lang="de-DE" sz="800" b="1">
                <a:solidFill>
                  <a:srgbClr val="3C3C3C"/>
                </a:solidFill>
                <a:latin typeface="Titillium Web" panose="00000500000000000000" pitchFamily="2" charset="0"/>
              </a:rPr>
              <a:t>Netz </a:t>
            </a:r>
          </a:p>
          <a:p>
            <a:pPr algn="ctr"/>
            <a:r>
              <a:rPr lang="de-DE" sz="800" b="1">
                <a:solidFill>
                  <a:srgbClr val="3C3C3C"/>
                </a:solidFill>
                <a:latin typeface="Titillium Web" panose="00000500000000000000" pitchFamily="2" charset="0"/>
              </a:rPr>
              <a:t>NÖ</a:t>
            </a:r>
            <a:endParaRPr lang="de-DE" sz="800">
              <a:solidFill>
                <a:srgbClr val="3C3C3C"/>
              </a:solidFill>
            </a:endParaRPr>
          </a:p>
        </p:txBody>
      </p:sp>
      <p:sp>
        <p:nvSpPr>
          <p:cNvPr id="39" name="Textfeld 38">
            <a:extLst>
              <a:ext uri="{FF2B5EF4-FFF2-40B4-BE49-F238E27FC236}">
                <a16:creationId xmlns:a16="http://schemas.microsoft.com/office/drawing/2014/main" id="{D77202D8-1986-4585-2A58-B2BE96281335}"/>
              </a:ext>
            </a:extLst>
          </p:cNvPr>
          <p:cNvSpPr txBox="1"/>
          <p:nvPr/>
        </p:nvSpPr>
        <p:spPr>
          <a:xfrm>
            <a:off x="3398402" y="8877169"/>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46" name="Rechteck: abgerundete Ecken 13">
            <a:extLst>
              <a:ext uri="{FF2B5EF4-FFF2-40B4-BE49-F238E27FC236}">
                <a16:creationId xmlns:a16="http://schemas.microsoft.com/office/drawing/2014/main" id="{550698AD-1331-E8AC-20F8-2E2BCF158E16}"/>
              </a:ext>
            </a:extLst>
          </p:cNvPr>
          <p:cNvSpPr/>
          <p:nvPr/>
        </p:nvSpPr>
        <p:spPr>
          <a:xfrm>
            <a:off x="-106903" y="8366786"/>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6" name="Grafik 35">
            <a:extLst>
              <a:ext uri="{FF2B5EF4-FFF2-40B4-BE49-F238E27FC236}">
                <a16:creationId xmlns:a16="http://schemas.microsoft.com/office/drawing/2014/main" id="{863DEFDF-CD0E-EA37-8C87-ADEC874F3B1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443248" y="8650277"/>
            <a:ext cx="350130" cy="453110"/>
          </a:xfrm>
          <a:prstGeom prst="rect">
            <a:avLst/>
          </a:prstGeom>
        </p:spPr>
      </p:pic>
      <p:pic>
        <p:nvPicPr>
          <p:cNvPr id="6" name="Grafik 5">
            <a:extLst>
              <a:ext uri="{FF2B5EF4-FFF2-40B4-BE49-F238E27FC236}">
                <a16:creationId xmlns:a16="http://schemas.microsoft.com/office/drawing/2014/main" id="{E5E78BD6-A0B0-CE55-F983-0BD8B0AAF2A2}"/>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2030742" y="8830708"/>
            <a:ext cx="419100" cy="419100"/>
          </a:xfrm>
          <a:prstGeom prst="rect">
            <a:avLst/>
          </a:prstGeom>
        </p:spPr>
      </p:pic>
      <p:sp>
        <p:nvSpPr>
          <p:cNvPr id="18" name="Textfeld 17">
            <a:extLst>
              <a:ext uri="{FF2B5EF4-FFF2-40B4-BE49-F238E27FC236}">
                <a16:creationId xmlns:a16="http://schemas.microsoft.com/office/drawing/2014/main" id="{44330544-3A58-3A02-FF2B-9FF7B524D133}"/>
              </a:ext>
            </a:extLst>
          </p:cNvPr>
          <p:cNvSpPr txBox="1"/>
          <p:nvPr/>
        </p:nvSpPr>
        <p:spPr>
          <a:xfrm>
            <a:off x="479370" y="8737688"/>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19" name="Textfeld 18">
            <a:extLst>
              <a:ext uri="{FF2B5EF4-FFF2-40B4-BE49-F238E27FC236}">
                <a16:creationId xmlns:a16="http://schemas.microsoft.com/office/drawing/2014/main" id="{A2B1532A-98FC-68BF-3BBE-440E9ADA2D9F}"/>
              </a:ext>
            </a:extLst>
          </p:cNvPr>
          <p:cNvSpPr txBox="1"/>
          <p:nvPr/>
        </p:nvSpPr>
        <p:spPr>
          <a:xfrm>
            <a:off x="1698868" y="9252592"/>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20" name="Textfeld 19">
            <a:extLst>
              <a:ext uri="{FF2B5EF4-FFF2-40B4-BE49-F238E27FC236}">
                <a16:creationId xmlns:a16="http://schemas.microsoft.com/office/drawing/2014/main" id="{1E558763-C46A-F934-BA73-66C7AA95A5EF}"/>
              </a:ext>
            </a:extLst>
          </p:cNvPr>
          <p:cNvSpPr txBox="1"/>
          <p:nvPr/>
        </p:nvSpPr>
        <p:spPr>
          <a:xfrm>
            <a:off x="2844197" y="9135147"/>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21" name="Textfeld 20">
            <a:extLst>
              <a:ext uri="{FF2B5EF4-FFF2-40B4-BE49-F238E27FC236}">
                <a16:creationId xmlns:a16="http://schemas.microsoft.com/office/drawing/2014/main" id="{A7B5B818-96A0-1E13-3D98-FCAC841D7C5A}"/>
              </a:ext>
            </a:extLst>
          </p:cNvPr>
          <p:cNvSpPr txBox="1"/>
          <p:nvPr/>
        </p:nvSpPr>
        <p:spPr>
          <a:xfrm>
            <a:off x="4418678" y="8747004"/>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23" name="Textfeld 22">
            <a:extLst>
              <a:ext uri="{FF2B5EF4-FFF2-40B4-BE49-F238E27FC236}">
                <a16:creationId xmlns:a16="http://schemas.microsoft.com/office/drawing/2014/main" id="{A3091163-9B81-4E0B-E5C0-15CB384F11A2}"/>
              </a:ext>
            </a:extLst>
          </p:cNvPr>
          <p:cNvSpPr txBox="1"/>
          <p:nvPr/>
        </p:nvSpPr>
        <p:spPr>
          <a:xfrm>
            <a:off x="5952468" y="9364749"/>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26" name="Rechteck 25">
            <a:extLst>
              <a:ext uri="{FF2B5EF4-FFF2-40B4-BE49-F238E27FC236}">
                <a16:creationId xmlns:a16="http://schemas.microsoft.com/office/drawing/2014/main" id="{C38E22C6-7E64-F617-62D2-0050E6F62E47}"/>
              </a:ext>
            </a:extLst>
          </p:cNvPr>
          <p:cNvSpPr/>
          <p:nvPr/>
        </p:nvSpPr>
        <p:spPr>
          <a:xfrm>
            <a:off x="-233680" y="8372146"/>
            <a:ext cx="8148320" cy="14455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6D445D5E-DC17-BD54-D03D-0AC0C83BFB96}"/>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6170057" y="8760400"/>
            <a:ext cx="604505" cy="604505"/>
          </a:xfrm>
          <a:prstGeom prst="rect">
            <a:avLst/>
          </a:prstGeom>
        </p:spPr>
      </p:pic>
      <p:sp>
        <p:nvSpPr>
          <p:cNvPr id="30" name="Bogen 29">
            <a:extLst>
              <a:ext uri="{FF2B5EF4-FFF2-40B4-BE49-F238E27FC236}">
                <a16:creationId xmlns:a16="http://schemas.microsoft.com/office/drawing/2014/main" id="{4ECD655D-6C69-BBBA-9750-EB8AC862278B}"/>
              </a:ext>
            </a:extLst>
          </p:cNvPr>
          <p:cNvSpPr/>
          <p:nvPr/>
        </p:nvSpPr>
        <p:spPr>
          <a:xfrm rot="18801229">
            <a:off x="2506592" y="9052924"/>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 name="Bogen 30">
            <a:extLst>
              <a:ext uri="{FF2B5EF4-FFF2-40B4-BE49-F238E27FC236}">
                <a16:creationId xmlns:a16="http://schemas.microsoft.com/office/drawing/2014/main" id="{01C65C3B-17AC-DB52-69F3-D006E49D99D9}"/>
              </a:ext>
            </a:extLst>
          </p:cNvPr>
          <p:cNvSpPr/>
          <p:nvPr/>
        </p:nvSpPr>
        <p:spPr>
          <a:xfrm rot="2798771" flipV="1">
            <a:off x="1392542" y="8854345"/>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Textfeld 37">
            <a:extLst>
              <a:ext uri="{FF2B5EF4-FFF2-40B4-BE49-F238E27FC236}">
                <a16:creationId xmlns:a16="http://schemas.microsoft.com/office/drawing/2014/main" id="{6B2A41E3-142F-F30F-1FD9-14B21C9372F2}"/>
              </a:ext>
            </a:extLst>
          </p:cNvPr>
          <p:cNvSpPr txBox="1"/>
          <p:nvPr/>
        </p:nvSpPr>
        <p:spPr>
          <a:xfrm>
            <a:off x="3396146" y="8729427"/>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41" name="Bogen 40">
            <a:extLst>
              <a:ext uri="{FF2B5EF4-FFF2-40B4-BE49-F238E27FC236}">
                <a16:creationId xmlns:a16="http://schemas.microsoft.com/office/drawing/2014/main" id="{594DD480-CC8F-AE1E-10D9-DA697160791D}"/>
              </a:ext>
            </a:extLst>
          </p:cNvPr>
          <p:cNvSpPr/>
          <p:nvPr/>
        </p:nvSpPr>
        <p:spPr>
          <a:xfrm rot="2798771" flipV="1">
            <a:off x="4268700" y="8833166"/>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Bogen 41">
            <a:extLst>
              <a:ext uri="{FF2B5EF4-FFF2-40B4-BE49-F238E27FC236}">
                <a16:creationId xmlns:a16="http://schemas.microsoft.com/office/drawing/2014/main" id="{0C1A4E9C-5323-8E31-3104-CB462BCA9B31}"/>
              </a:ext>
            </a:extLst>
          </p:cNvPr>
          <p:cNvSpPr/>
          <p:nvPr/>
        </p:nvSpPr>
        <p:spPr>
          <a:xfrm rot="18801229">
            <a:off x="5562661" y="907137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5" name="Textfeld 44">
            <a:extLst>
              <a:ext uri="{FF2B5EF4-FFF2-40B4-BE49-F238E27FC236}">
                <a16:creationId xmlns:a16="http://schemas.microsoft.com/office/drawing/2014/main" id="{F6B701D9-4A3B-F77B-174F-4E4193CC0FC4}"/>
              </a:ext>
            </a:extLst>
          </p:cNvPr>
          <p:cNvSpPr txBox="1"/>
          <p:nvPr/>
        </p:nvSpPr>
        <p:spPr>
          <a:xfrm>
            <a:off x="-213280" y="8366786"/>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pic>
        <p:nvPicPr>
          <p:cNvPr id="8" name="Grafik 7">
            <a:extLst>
              <a:ext uri="{FF2B5EF4-FFF2-40B4-BE49-F238E27FC236}">
                <a16:creationId xmlns:a16="http://schemas.microsoft.com/office/drawing/2014/main" id="{B3DE33FB-79B2-4C06-BA18-35520AB5DBF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1580" y="9144159"/>
            <a:ext cx="554165" cy="554165"/>
          </a:xfrm>
          <a:prstGeom prst="rect">
            <a:avLst/>
          </a:prstGeom>
        </p:spPr>
      </p:pic>
    </p:spTree>
    <p:extLst>
      <p:ext uri="{BB962C8B-B14F-4D97-AF65-F5344CB8AC3E}">
        <p14:creationId xmlns:p14="http://schemas.microsoft.com/office/powerpoint/2010/main" val="147692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4">
            <a:extLst>
              <a:ext uri="{FF2B5EF4-FFF2-40B4-BE49-F238E27FC236}">
                <a16:creationId xmlns:a16="http://schemas.microsoft.com/office/drawing/2014/main" id="{7FD79134-1050-9223-B54A-152B699C3013}"/>
              </a:ext>
            </a:extLst>
          </p:cNvPr>
          <p:cNvSpPr>
            <a:spLocks noGrp="1"/>
          </p:cNvSpPr>
          <p:nvPr>
            <p:ph type="title"/>
          </p:nvPr>
        </p:nvSpPr>
        <p:spPr>
          <a:xfrm>
            <a:off x="348665" y="5406447"/>
            <a:ext cx="5391321" cy="300446"/>
          </a:xfrm>
        </p:spPr>
        <p:txBody>
          <a:bodyPr/>
          <a:lstStyle/>
          <a:p>
            <a:r>
              <a:rPr lang="de-DE">
                <a:solidFill>
                  <a:srgbClr val="3C3C3C"/>
                </a:solidFill>
                <a:latin typeface="Titillium Web SemiBold"/>
              </a:rPr>
              <a:t>Attraktive Preise für Abnehmer</a:t>
            </a:r>
            <a:endParaRPr lang="de-DE">
              <a:solidFill>
                <a:srgbClr val="3C3C3C"/>
              </a:solidFill>
            </a:endParaRPr>
          </a:p>
        </p:txBody>
      </p:sp>
      <p:sp>
        <p:nvSpPr>
          <p:cNvPr id="14" name="Freihandform: Form 13">
            <a:extLst>
              <a:ext uri="{FF2B5EF4-FFF2-40B4-BE49-F238E27FC236}">
                <a16:creationId xmlns:a16="http://schemas.microsoft.com/office/drawing/2014/main" id="{BC221D7B-0C80-666A-504A-D04179E67397}"/>
              </a:ext>
            </a:extLst>
          </p:cNvPr>
          <p:cNvSpPr/>
          <p:nvPr/>
        </p:nvSpPr>
        <p:spPr>
          <a:xfrm flipV="1">
            <a:off x="-361058" y="2569283"/>
            <a:ext cx="7177049" cy="37476"/>
          </a:xfrm>
          <a:custGeom>
            <a:avLst/>
            <a:gdLst>
              <a:gd name="connsiteX0" fmla="*/ 4545938 w 4545937"/>
              <a:gd name="connsiteY0" fmla="*/ 0 h 13817"/>
              <a:gd name="connsiteX1" fmla="*/ 0 w 4545937"/>
              <a:gd name="connsiteY1" fmla="*/ 0 h 13817"/>
            </a:gdLst>
            <a:ahLst/>
            <a:cxnLst>
              <a:cxn ang="0">
                <a:pos x="connsiteX0" y="connsiteY0"/>
              </a:cxn>
              <a:cxn ang="0">
                <a:pos x="connsiteX1" y="connsiteY1"/>
              </a:cxn>
            </a:cxnLst>
            <a:rect l="l" t="t" r="r" b="b"/>
            <a:pathLst>
              <a:path w="4545937" h="13817">
                <a:moveTo>
                  <a:pt x="4545938" y="0"/>
                </a:moveTo>
                <a:lnTo>
                  <a:pt x="0" y="0"/>
                </a:lnTo>
              </a:path>
            </a:pathLst>
          </a:custGeom>
          <a:noFill/>
          <a:ln w="6908" cap="flat">
            <a:solidFill>
              <a:srgbClr val="868585"/>
            </a:solidFill>
            <a:custDash>
              <a:ds d="300000" sp="300000"/>
            </a:custDash>
            <a:miter/>
          </a:ln>
        </p:spPr>
        <p:txBody>
          <a:bodyPr rtlCol="0" anchor="ctr"/>
          <a:lstStyle/>
          <a:p>
            <a:endParaRPr lang="de-AT"/>
          </a:p>
        </p:txBody>
      </p:sp>
      <p:sp>
        <p:nvSpPr>
          <p:cNvPr id="15" name="Freihandform: Form 14">
            <a:extLst>
              <a:ext uri="{FF2B5EF4-FFF2-40B4-BE49-F238E27FC236}">
                <a16:creationId xmlns:a16="http://schemas.microsoft.com/office/drawing/2014/main" id="{56949234-CEEB-ED84-E292-921A8C129173}"/>
              </a:ext>
            </a:extLst>
          </p:cNvPr>
          <p:cNvSpPr/>
          <p:nvPr/>
        </p:nvSpPr>
        <p:spPr>
          <a:xfrm>
            <a:off x="4856328" y="2051769"/>
            <a:ext cx="501212" cy="1948131"/>
          </a:xfrm>
          <a:custGeom>
            <a:avLst/>
            <a:gdLst>
              <a:gd name="connsiteX0" fmla="*/ 233 w 663237"/>
              <a:gd name="connsiteY0" fmla="*/ 60 h 2735853"/>
              <a:gd name="connsiteX1" fmla="*/ 663470 w 663237"/>
              <a:gd name="connsiteY1" fmla="*/ 60 h 2735853"/>
              <a:gd name="connsiteX2" fmla="*/ 663470 w 663237"/>
              <a:gd name="connsiteY2" fmla="*/ 2735913 h 2735853"/>
              <a:gd name="connsiteX3" fmla="*/ 233 w 663237"/>
              <a:gd name="connsiteY3" fmla="*/ 2735913 h 2735853"/>
            </a:gdLst>
            <a:ahLst/>
            <a:cxnLst>
              <a:cxn ang="0">
                <a:pos x="connsiteX0" y="connsiteY0"/>
              </a:cxn>
              <a:cxn ang="0">
                <a:pos x="connsiteX1" y="connsiteY1"/>
              </a:cxn>
              <a:cxn ang="0">
                <a:pos x="connsiteX2" y="connsiteY2"/>
              </a:cxn>
              <a:cxn ang="0">
                <a:pos x="connsiteX3" y="connsiteY3"/>
              </a:cxn>
            </a:cxnLst>
            <a:rect l="l" t="t" r="r" b="b"/>
            <a:pathLst>
              <a:path w="663237" h="2735853">
                <a:moveTo>
                  <a:pt x="233" y="60"/>
                </a:moveTo>
                <a:lnTo>
                  <a:pt x="663470" y="60"/>
                </a:lnTo>
                <a:lnTo>
                  <a:pt x="663470" y="2735913"/>
                </a:lnTo>
                <a:lnTo>
                  <a:pt x="233" y="2735913"/>
                </a:lnTo>
                <a:close/>
              </a:path>
            </a:pathLst>
          </a:custGeom>
          <a:solidFill>
            <a:srgbClr val="EB5032"/>
          </a:solidFill>
          <a:ln w="13815" cap="flat">
            <a:noFill/>
            <a:prstDash val="solid"/>
            <a:miter/>
          </a:ln>
        </p:spPr>
        <p:txBody>
          <a:bodyPr rtlCol="0" anchor="ctr"/>
          <a:lstStyle/>
          <a:p>
            <a:endParaRPr lang="de-AT"/>
          </a:p>
        </p:txBody>
      </p:sp>
      <p:sp>
        <p:nvSpPr>
          <p:cNvPr id="21" name="Freihandform: Form 20">
            <a:extLst>
              <a:ext uri="{FF2B5EF4-FFF2-40B4-BE49-F238E27FC236}">
                <a16:creationId xmlns:a16="http://schemas.microsoft.com/office/drawing/2014/main" id="{4F1B6F4C-1D50-CF3D-5350-1147874B0BD2}"/>
              </a:ext>
            </a:extLst>
          </p:cNvPr>
          <p:cNvSpPr/>
          <p:nvPr/>
        </p:nvSpPr>
        <p:spPr>
          <a:xfrm>
            <a:off x="5357539" y="2051769"/>
            <a:ext cx="1253029" cy="554990"/>
          </a:xfrm>
          <a:custGeom>
            <a:avLst/>
            <a:gdLst>
              <a:gd name="connsiteX0" fmla="*/ 0 w 1658092"/>
              <a:gd name="connsiteY0" fmla="*/ 0 h 677054"/>
              <a:gd name="connsiteX1" fmla="*/ 1658093 w 1658092"/>
              <a:gd name="connsiteY1" fmla="*/ 0 h 677054"/>
              <a:gd name="connsiteX2" fmla="*/ 1658093 w 1658092"/>
              <a:gd name="connsiteY2" fmla="*/ 677055 h 677054"/>
              <a:gd name="connsiteX3" fmla="*/ 0 w 1658092"/>
              <a:gd name="connsiteY3" fmla="*/ 677055 h 677054"/>
            </a:gdLst>
            <a:ahLst/>
            <a:cxnLst>
              <a:cxn ang="0">
                <a:pos x="connsiteX0" y="connsiteY0"/>
              </a:cxn>
              <a:cxn ang="0">
                <a:pos x="connsiteX1" y="connsiteY1"/>
              </a:cxn>
              <a:cxn ang="0">
                <a:pos x="connsiteX2" y="connsiteY2"/>
              </a:cxn>
              <a:cxn ang="0">
                <a:pos x="connsiteX3" y="connsiteY3"/>
              </a:cxn>
            </a:cxnLst>
            <a:rect l="l" t="t" r="r" b="b"/>
            <a:pathLst>
              <a:path w="1658092" h="677054">
                <a:moveTo>
                  <a:pt x="0" y="0"/>
                </a:moveTo>
                <a:lnTo>
                  <a:pt x="1658093" y="0"/>
                </a:lnTo>
                <a:lnTo>
                  <a:pt x="1658093" y="677055"/>
                </a:lnTo>
                <a:lnTo>
                  <a:pt x="0" y="677055"/>
                </a:lnTo>
                <a:close/>
              </a:path>
            </a:pathLst>
          </a:custGeom>
          <a:gradFill>
            <a:gsLst>
              <a:gs pos="0">
                <a:srgbClr val="BAD683"/>
              </a:gs>
              <a:gs pos="100000">
                <a:schemeClr val="bg1"/>
              </a:gs>
            </a:gsLst>
            <a:lin ang="0" scaled="1"/>
          </a:gradFill>
          <a:ln w="13815" cap="flat">
            <a:noFill/>
            <a:prstDash val="solid"/>
            <a:miter/>
          </a:ln>
        </p:spPr>
        <p:txBody>
          <a:bodyPr rtlCol="0" anchor="ctr"/>
          <a:lstStyle/>
          <a:p>
            <a:endParaRPr lang="de-AT">
              <a:solidFill>
                <a:srgbClr val="96C446"/>
              </a:solidFill>
            </a:endParaRPr>
          </a:p>
        </p:txBody>
      </p:sp>
      <p:sp>
        <p:nvSpPr>
          <p:cNvPr id="25" name="Freihandform: Form 24">
            <a:extLst>
              <a:ext uri="{FF2B5EF4-FFF2-40B4-BE49-F238E27FC236}">
                <a16:creationId xmlns:a16="http://schemas.microsoft.com/office/drawing/2014/main" id="{3D23E073-8DCD-98B4-4595-454B1B1500B8}"/>
              </a:ext>
            </a:extLst>
          </p:cNvPr>
          <p:cNvSpPr/>
          <p:nvPr/>
        </p:nvSpPr>
        <p:spPr>
          <a:xfrm>
            <a:off x="700587" y="2606760"/>
            <a:ext cx="501212" cy="1393140"/>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a:p>
        </p:txBody>
      </p:sp>
      <p:sp>
        <p:nvSpPr>
          <p:cNvPr id="37" name="Freihandform: Form 36">
            <a:extLst>
              <a:ext uri="{FF2B5EF4-FFF2-40B4-BE49-F238E27FC236}">
                <a16:creationId xmlns:a16="http://schemas.microsoft.com/office/drawing/2014/main" id="{1AF05B90-EF71-00B4-0180-DFF84AE0C06D}"/>
              </a:ext>
            </a:extLst>
          </p:cNvPr>
          <p:cNvSpPr/>
          <p:nvPr/>
        </p:nvSpPr>
        <p:spPr>
          <a:xfrm>
            <a:off x="1745227" y="3391877"/>
            <a:ext cx="114863" cy="83412"/>
          </a:xfrm>
          <a:custGeom>
            <a:avLst/>
            <a:gdLst>
              <a:gd name="connsiteX0" fmla="*/ 145087 w 151995"/>
              <a:gd name="connsiteY0" fmla="*/ 43971 h 101758"/>
              <a:gd name="connsiteX1" fmla="*/ 151995 w 151995"/>
              <a:gd name="connsiteY1" fmla="*/ 50879 h 101758"/>
              <a:gd name="connsiteX2" fmla="*/ 145087 w 151995"/>
              <a:gd name="connsiteY2" fmla="*/ 57788 h 101758"/>
              <a:gd name="connsiteX3" fmla="*/ 145087 w 151995"/>
              <a:gd name="connsiteY3" fmla="*/ 43971 h 101758"/>
              <a:gd name="connsiteX4" fmla="*/ 2021 w 151995"/>
              <a:gd name="connsiteY4" fmla="*/ 55771 h 101758"/>
              <a:gd name="connsiteX5" fmla="*/ 2021 w 151995"/>
              <a:gd name="connsiteY5" fmla="*/ 45988 h 101758"/>
              <a:gd name="connsiteX6" fmla="*/ 45988 w 151995"/>
              <a:gd name="connsiteY6" fmla="*/ 2021 h 101758"/>
              <a:gd name="connsiteX7" fmla="*/ 55771 w 151995"/>
              <a:gd name="connsiteY7" fmla="*/ 2021 h 101758"/>
              <a:gd name="connsiteX8" fmla="*/ 55771 w 151995"/>
              <a:gd name="connsiteY8" fmla="*/ 11804 h 101758"/>
              <a:gd name="connsiteX9" fmla="*/ 16681 w 151995"/>
              <a:gd name="connsiteY9" fmla="*/ 50879 h 101758"/>
              <a:gd name="connsiteX10" fmla="*/ 55771 w 151995"/>
              <a:gd name="connsiteY10" fmla="*/ 89955 h 101758"/>
              <a:gd name="connsiteX11" fmla="*/ 55771 w 151995"/>
              <a:gd name="connsiteY11" fmla="*/ 99738 h 101758"/>
              <a:gd name="connsiteX12" fmla="*/ 45988 w 151995"/>
              <a:gd name="connsiteY12" fmla="*/ 99738 h 101758"/>
              <a:gd name="connsiteX13" fmla="*/ 2021 w 151995"/>
              <a:gd name="connsiteY13" fmla="*/ 55771 h 101758"/>
              <a:gd name="connsiteX14" fmla="*/ 145087 w 151995"/>
              <a:gd name="connsiteY14" fmla="*/ 57788 h 101758"/>
              <a:gd name="connsiteX15" fmla="*/ 6912 w 151995"/>
              <a:gd name="connsiteY15" fmla="*/ 57788 h 101758"/>
              <a:gd name="connsiteX16" fmla="*/ 6912 w 151995"/>
              <a:gd name="connsiteY16" fmla="*/ 43971 h 101758"/>
              <a:gd name="connsiteX17" fmla="*/ 145087 w 151995"/>
              <a:gd name="connsiteY17" fmla="*/ 43971 h 101758"/>
              <a:gd name="connsiteX18" fmla="*/ 145087 w 151995"/>
              <a:gd name="connsiteY18" fmla="*/ 57788 h 10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995" h="101758">
                <a:moveTo>
                  <a:pt x="145087" y="43971"/>
                </a:moveTo>
                <a:cubicBezTo>
                  <a:pt x="148900" y="43971"/>
                  <a:pt x="151995" y="47066"/>
                  <a:pt x="151995" y="50879"/>
                </a:cubicBezTo>
                <a:cubicBezTo>
                  <a:pt x="151995" y="54693"/>
                  <a:pt x="148900" y="57788"/>
                  <a:pt x="145087" y="57788"/>
                </a:cubicBezTo>
                <a:lnTo>
                  <a:pt x="145087" y="43971"/>
                </a:lnTo>
                <a:close/>
                <a:moveTo>
                  <a:pt x="2021" y="55771"/>
                </a:moveTo>
                <a:cubicBezTo>
                  <a:pt x="-674" y="53063"/>
                  <a:pt x="-674" y="48696"/>
                  <a:pt x="2021" y="45988"/>
                </a:cubicBezTo>
                <a:lnTo>
                  <a:pt x="45988" y="2021"/>
                </a:lnTo>
                <a:cubicBezTo>
                  <a:pt x="48696" y="-674"/>
                  <a:pt x="53062" y="-674"/>
                  <a:pt x="55771" y="2021"/>
                </a:cubicBezTo>
                <a:cubicBezTo>
                  <a:pt x="58465" y="4729"/>
                  <a:pt x="58465" y="9095"/>
                  <a:pt x="55771" y="11804"/>
                </a:cubicBezTo>
                <a:lnTo>
                  <a:pt x="16681" y="50879"/>
                </a:lnTo>
                <a:lnTo>
                  <a:pt x="55771" y="89955"/>
                </a:lnTo>
                <a:cubicBezTo>
                  <a:pt x="58465" y="92663"/>
                  <a:pt x="58465" y="97029"/>
                  <a:pt x="55771" y="99738"/>
                </a:cubicBezTo>
                <a:cubicBezTo>
                  <a:pt x="53062" y="102432"/>
                  <a:pt x="48696" y="102432"/>
                  <a:pt x="45988" y="99738"/>
                </a:cubicBezTo>
                <a:lnTo>
                  <a:pt x="2021" y="55771"/>
                </a:lnTo>
                <a:close/>
                <a:moveTo>
                  <a:pt x="145087" y="57788"/>
                </a:moveTo>
                <a:lnTo>
                  <a:pt x="6912" y="57788"/>
                </a:lnTo>
                <a:lnTo>
                  <a:pt x="6912" y="43971"/>
                </a:lnTo>
                <a:lnTo>
                  <a:pt x="145087" y="43971"/>
                </a:lnTo>
                <a:lnTo>
                  <a:pt x="145087" y="57788"/>
                </a:lnTo>
                <a:close/>
              </a:path>
            </a:pathLst>
          </a:custGeom>
          <a:solidFill>
            <a:srgbClr val="FFFFFF"/>
          </a:solidFill>
          <a:ln w="13815" cap="flat">
            <a:noFill/>
            <a:prstDash val="solid"/>
            <a:miter/>
          </a:ln>
        </p:spPr>
        <p:txBody>
          <a:bodyPr rtlCol="0" anchor="ctr"/>
          <a:lstStyle/>
          <a:p>
            <a:endParaRPr lang="de-AT"/>
          </a:p>
        </p:txBody>
      </p:sp>
      <p:sp>
        <p:nvSpPr>
          <p:cNvPr id="38" name="Freihandform: Form 37">
            <a:extLst>
              <a:ext uri="{FF2B5EF4-FFF2-40B4-BE49-F238E27FC236}">
                <a16:creationId xmlns:a16="http://schemas.microsoft.com/office/drawing/2014/main" id="{34AE6E41-B4CE-A310-7291-955F04D40A11}"/>
              </a:ext>
            </a:extLst>
          </p:cNvPr>
          <p:cNvSpPr/>
          <p:nvPr/>
        </p:nvSpPr>
        <p:spPr>
          <a:xfrm>
            <a:off x="3619955" y="3774809"/>
            <a:ext cx="370607" cy="306080"/>
          </a:xfrm>
          <a:custGeom>
            <a:avLst/>
            <a:gdLst>
              <a:gd name="connsiteX0" fmla="*/ 1718 w 490412"/>
              <a:gd name="connsiteY0" fmla="*/ 52517 h 373399"/>
              <a:gd name="connsiteX1" fmla="*/ 2353 w 490412"/>
              <a:gd name="connsiteY1" fmla="*/ 42776 h 373399"/>
              <a:gd name="connsiteX2" fmla="*/ 49042 w 490412"/>
              <a:gd name="connsiteY2" fmla="*/ 1724 h 373399"/>
              <a:gd name="connsiteX3" fmla="*/ 58797 w 490412"/>
              <a:gd name="connsiteY3" fmla="*/ 2346 h 373399"/>
              <a:gd name="connsiteX4" fmla="*/ 58176 w 490412"/>
              <a:gd name="connsiteY4" fmla="*/ 12101 h 373399"/>
              <a:gd name="connsiteX5" fmla="*/ 16668 w 490412"/>
              <a:gd name="connsiteY5" fmla="*/ 48593 h 373399"/>
              <a:gd name="connsiteX6" fmla="*/ 53160 w 490412"/>
              <a:gd name="connsiteY6" fmla="*/ 90101 h 373399"/>
              <a:gd name="connsiteX7" fmla="*/ 52524 w 490412"/>
              <a:gd name="connsiteY7" fmla="*/ 99842 h 373399"/>
              <a:gd name="connsiteX8" fmla="*/ 42783 w 490412"/>
              <a:gd name="connsiteY8" fmla="*/ 99220 h 373399"/>
              <a:gd name="connsiteX9" fmla="*/ 1718 w 490412"/>
              <a:gd name="connsiteY9" fmla="*/ 52517 h 373399"/>
              <a:gd name="connsiteX10" fmla="*/ 476816 w 490412"/>
              <a:gd name="connsiteY10" fmla="*/ 373400 h 373399"/>
              <a:gd name="connsiteX11" fmla="*/ 222023 w 490412"/>
              <a:gd name="connsiteY11" fmla="*/ 105079 h 373399"/>
              <a:gd name="connsiteX12" fmla="*/ 72408 w 490412"/>
              <a:gd name="connsiteY12" fmla="*/ 63640 h 373399"/>
              <a:gd name="connsiteX13" fmla="*/ 24351 w 490412"/>
              <a:gd name="connsiteY13" fmla="*/ 56566 h 373399"/>
              <a:gd name="connsiteX14" fmla="*/ 11058 w 490412"/>
              <a:gd name="connsiteY14" fmla="*/ 55226 h 373399"/>
              <a:gd name="connsiteX15" fmla="*/ 7604 w 490412"/>
              <a:gd name="connsiteY15" fmla="*/ 54935 h 373399"/>
              <a:gd name="connsiteX16" fmla="*/ 6733 w 490412"/>
              <a:gd name="connsiteY16" fmla="*/ 54880 h 373399"/>
              <a:gd name="connsiteX17" fmla="*/ 6526 w 490412"/>
              <a:gd name="connsiteY17" fmla="*/ 54866 h 373399"/>
              <a:gd name="connsiteX18" fmla="*/ 6485 w 490412"/>
              <a:gd name="connsiteY18" fmla="*/ 54852 h 373399"/>
              <a:gd name="connsiteX19" fmla="*/ 6471 w 490412"/>
              <a:gd name="connsiteY19" fmla="*/ 54852 h 373399"/>
              <a:gd name="connsiteX20" fmla="*/ 6913 w 490412"/>
              <a:gd name="connsiteY20" fmla="*/ 47958 h 373399"/>
              <a:gd name="connsiteX21" fmla="*/ 7369 w 490412"/>
              <a:gd name="connsiteY21" fmla="*/ 41063 h 373399"/>
              <a:gd name="connsiteX22" fmla="*/ 7383 w 490412"/>
              <a:gd name="connsiteY22" fmla="*/ 41063 h 373399"/>
              <a:gd name="connsiteX23" fmla="*/ 7452 w 490412"/>
              <a:gd name="connsiteY23" fmla="*/ 41077 h 373399"/>
              <a:gd name="connsiteX24" fmla="*/ 7700 w 490412"/>
              <a:gd name="connsiteY24" fmla="*/ 41090 h 373399"/>
              <a:gd name="connsiteX25" fmla="*/ 8640 w 490412"/>
              <a:gd name="connsiteY25" fmla="*/ 41159 h 373399"/>
              <a:gd name="connsiteX26" fmla="*/ 12260 w 490412"/>
              <a:gd name="connsiteY26" fmla="*/ 41450 h 373399"/>
              <a:gd name="connsiteX27" fmla="*/ 25912 w 490412"/>
              <a:gd name="connsiteY27" fmla="*/ 42845 h 373399"/>
              <a:gd name="connsiteX28" fmla="*/ 74839 w 490412"/>
              <a:gd name="connsiteY28" fmla="*/ 50030 h 373399"/>
              <a:gd name="connsiteX29" fmla="*/ 227052 w 490412"/>
              <a:gd name="connsiteY29" fmla="*/ 92215 h 373399"/>
              <a:gd name="connsiteX30" fmla="*/ 490413 w 490412"/>
              <a:gd name="connsiteY30" fmla="*/ 370885 h 373399"/>
              <a:gd name="connsiteX31" fmla="*/ 476816 w 490412"/>
              <a:gd name="connsiteY31" fmla="*/ 373400 h 37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0412" h="373399">
                <a:moveTo>
                  <a:pt x="1718" y="52517"/>
                </a:moveTo>
                <a:cubicBezTo>
                  <a:pt x="-797" y="49657"/>
                  <a:pt x="-521" y="45291"/>
                  <a:pt x="2353" y="42776"/>
                </a:cubicBezTo>
                <a:lnTo>
                  <a:pt x="49042" y="1724"/>
                </a:lnTo>
                <a:cubicBezTo>
                  <a:pt x="51916" y="-804"/>
                  <a:pt x="56283" y="-514"/>
                  <a:pt x="58797" y="2346"/>
                </a:cubicBezTo>
                <a:cubicBezTo>
                  <a:pt x="61312" y="5206"/>
                  <a:pt x="61036" y="9573"/>
                  <a:pt x="58176" y="12101"/>
                </a:cubicBezTo>
                <a:lnTo>
                  <a:pt x="16668" y="48593"/>
                </a:lnTo>
                <a:lnTo>
                  <a:pt x="53160" y="90101"/>
                </a:lnTo>
                <a:cubicBezTo>
                  <a:pt x="55675" y="92961"/>
                  <a:pt x="55398" y="97327"/>
                  <a:pt x="52524" y="99842"/>
                </a:cubicBezTo>
                <a:cubicBezTo>
                  <a:pt x="49664" y="102371"/>
                  <a:pt x="45298" y="102080"/>
                  <a:pt x="42783" y="99220"/>
                </a:cubicBezTo>
                <a:lnTo>
                  <a:pt x="1718" y="52517"/>
                </a:lnTo>
                <a:close/>
                <a:moveTo>
                  <a:pt x="476816" y="373400"/>
                </a:moveTo>
                <a:cubicBezTo>
                  <a:pt x="449845" y="228372"/>
                  <a:pt x="333447" y="148659"/>
                  <a:pt x="222023" y="105079"/>
                </a:cubicBezTo>
                <a:cubicBezTo>
                  <a:pt x="166435" y="83344"/>
                  <a:pt x="112492" y="70770"/>
                  <a:pt x="72408" y="63640"/>
                </a:cubicBezTo>
                <a:cubicBezTo>
                  <a:pt x="52386" y="60076"/>
                  <a:pt x="35861" y="57878"/>
                  <a:pt x="24351" y="56566"/>
                </a:cubicBezTo>
                <a:cubicBezTo>
                  <a:pt x="18589" y="55916"/>
                  <a:pt x="14098" y="55488"/>
                  <a:pt x="11058" y="55226"/>
                </a:cubicBezTo>
                <a:cubicBezTo>
                  <a:pt x="9538" y="55087"/>
                  <a:pt x="8378" y="54991"/>
                  <a:pt x="7604" y="54935"/>
                </a:cubicBezTo>
                <a:cubicBezTo>
                  <a:pt x="7217" y="54908"/>
                  <a:pt x="6927" y="54894"/>
                  <a:pt x="6733" y="54880"/>
                </a:cubicBezTo>
                <a:cubicBezTo>
                  <a:pt x="6636" y="54866"/>
                  <a:pt x="6567" y="54866"/>
                  <a:pt x="6526" y="54866"/>
                </a:cubicBezTo>
                <a:cubicBezTo>
                  <a:pt x="6499" y="54852"/>
                  <a:pt x="6485" y="54852"/>
                  <a:pt x="6485" y="54852"/>
                </a:cubicBezTo>
                <a:cubicBezTo>
                  <a:pt x="6471" y="54852"/>
                  <a:pt x="6471" y="54852"/>
                  <a:pt x="6471" y="54852"/>
                </a:cubicBezTo>
                <a:cubicBezTo>
                  <a:pt x="6471" y="54852"/>
                  <a:pt x="6471" y="54852"/>
                  <a:pt x="6913" y="47958"/>
                </a:cubicBezTo>
                <a:cubicBezTo>
                  <a:pt x="7355" y="41063"/>
                  <a:pt x="7355" y="41063"/>
                  <a:pt x="7369" y="41063"/>
                </a:cubicBezTo>
                <a:cubicBezTo>
                  <a:pt x="7369" y="41063"/>
                  <a:pt x="7369" y="41063"/>
                  <a:pt x="7383" y="41063"/>
                </a:cubicBezTo>
                <a:cubicBezTo>
                  <a:pt x="7396" y="41077"/>
                  <a:pt x="7424" y="41077"/>
                  <a:pt x="7452" y="41077"/>
                </a:cubicBezTo>
                <a:cubicBezTo>
                  <a:pt x="7507" y="41077"/>
                  <a:pt x="7590" y="41077"/>
                  <a:pt x="7700" y="41090"/>
                </a:cubicBezTo>
                <a:cubicBezTo>
                  <a:pt x="7908" y="41104"/>
                  <a:pt x="8226" y="41132"/>
                  <a:pt x="8640" y="41159"/>
                </a:cubicBezTo>
                <a:cubicBezTo>
                  <a:pt x="9469" y="41229"/>
                  <a:pt x="10685" y="41311"/>
                  <a:pt x="12260" y="41450"/>
                </a:cubicBezTo>
                <a:cubicBezTo>
                  <a:pt x="15411" y="41726"/>
                  <a:pt x="20025" y="42168"/>
                  <a:pt x="25912" y="42845"/>
                </a:cubicBezTo>
                <a:cubicBezTo>
                  <a:pt x="37657" y="44172"/>
                  <a:pt x="54486" y="46410"/>
                  <a:pt x="74839" y="50030"/>
                </a:cubicBezTo>
                <a:cubicBezTo>
                  <a:pt x="115504" y="57271"/>
                  <a:pt x="170373" y="70052"/>
                  <a:pt x="227052" y="92215"/>
                </a:cubicBezTo>
                <a:cubicBezTo>
                  <a:pt x="340162" y="136458"/>
                  <a:pt x="462115" y="218838"/>
                  <a:pt x="490413" y="370885"/>
                </a:cubicBezTo>
                <a:lnTo>
                  <a:pt x="476816" y="373400"/>
                </a:lnTo>
                <a:close/>
              </a:path>
            </a:pathLst>
          </a:custGeom>
          <a:solidFill>
            <a:srgbClr val="EB5032"/>
          </a:solidFill>
          <a:ln w="13815" cap="flat">
            <a:noFill/>
            <a:prstDash val="solid"/>
            <a:miter/>
          </a:ln>
        </p:spPr>
        <p:txBody>
          <a:bodyPr rtlCol="0" anchor="ctr"/>
          <a:lstStyle/>
          <a:p>
            <a:endParaRPr lang="de-AT"/>
          </a:p>
        </p:txBody>
      </p:sp>
      <p:sp>
        <p:nvSpPr>
          <p:cNvPr id="39" name="Freihandform: Form 38">
            <a:extLst>
              <a:ext uri="{FF2B5EF4-FFF2-40B4-BE49-F238E27FC236}">
                <a16:creationId xmlns:a16="http://schemas.microsoft.com/office/drawing/2014/main" id="{AB307EB0-0655-DC5C-8F69-FE5C20DBF279}"/>
              </a:ext>
            </a:extLst>
          </p:cNvPr>
          <p:cNvSpPr/>
          <p:nvPr/>
        </p:nvSpPr>
        <p:spPr>
          <a:xfrm rot="597454">
            <a:off x="3577472" y="4158046"/>
            <a:ext cx="1094653" cy="260940"/>
          </a:xfrm>
          <a:custGeom>
            <a:avLst/>
            <a:gdLst>
              <a:gd name="connsiteX0" fmla="*/ 12057 w 1448518"/>
              <a:gd name="connsiteY0" fmla="*/ 318295 h 318331"/>
              <a:gd name="connsiteX1" fmla="*/ 5176 w 1448518"/>
              <a:gd name="connsiteY1" fmla="*/ 314758 h 318331"/>
              <a:gd name="connsiteX2" fmla="*/ 119 w 1448518"/>
              <a:gd name="connsiteY2" fmla="*/ 306993 h 318331"/>
              <a:gd name="connsiteX3" fmla="*/ 2302 w 1448518"/>
              <a:gd name="connsiteY3" fmla="*/ 251861 h 318331"/>
              <a:gd name="connsiteX4" fmla="*/ 3476 w 1448518"/>
              <a:gd name="connsiteY4" fmla="*/ 188481 h 318331"/>
              <a:gd name="connsiteX5" fmla="*/ 3490 w 1448518"/>
              <a:gd name="connsiteY5" fmla="*/ 183962 h 318331"/>
              <a:gd name="connsiteX6" fmla="*/ 6889 w 1448518"/>
              <a:gd name="connsiteY6" fmla="*/ 182014 h 318331"/>
              <a:gd name="connsiteX7" fmla="*/ 15138 w 1448518"/>
              <a:gd name="connsiteY7" fmla="*/ 186684 h 318331"/>
              <a:gd name="connsiteX8" fmla="*/ 21895 w 1448518"/>
              <a:gd name="connsiteY8" fmla="*/ 198692 h 318331"/>
              <a:gd name="connsiteX9" fmla="*/ 18828 w 1448518"/>
              <a:gd name="connsiteY9" fmla="*/ 263578 h 318331"/>
              <a:gd name="connsiteX10" fmla="*/ 17736 w 1448518"/>
              <a:gd name="connsiteY10" fmla="*/ 279068 h 318331"/>
              <a:gd name="connsiteX11" fmla="*/ 16617 w 1448518"/>
              <a:gd name="connsiteY11" fmla="*/ 294364 h 318331"/>
              <a:gd name="connsiteX12" fmla="*/ 15677 w 1448518"/>
              <a:gd name="connsiteY12" fmla="*/ 306108 h 318331"/>
              <a:gd name="connsiteX13" fmla="*/ 12057 w 1448518"/>
              <a:gd name="connsiteY13" fmla="*/ 318295 h 318331"/>
              <a:gd name="connsiteX14" fmla="*/ 67479 w 1448518"/>
              <a:gd name="connsiteY14" fmla="*/ 275489 h 318331"/>
              <a:gd name="connsiteX15" fmla="*/ 89352 w 1448518"/>
              <a:gd name="connsiteY15" fmla="*/ 224282 h 318331"/>
              <a:gd name="connsiteX16" fmla="*/ 105642 w 1448518"/>
              <a:gd name="connsiteY16" fmla="*/ 205808 h 318331"/>
              <a:gd name="connsiteX17" fmla="*/ 120897 w 1448518"/>
              <a:gd name="connsiteY17" fmla="*/ 211252 h 318331"/>
              <a:gd name="connsiteX18" fmla="*/ 130390 w 1448518"/>
              <a:gd name="connsiteY18" fmla="*/ 226700 h 318331"/>
              <a:gd name="connsiteX19" fmla="*/ 129823 w 1448518"/>
              <a:gd name="connsiteY19" fmla="*/ 261340 h 318331"/>
              <a:gd name="connsiteX20" fmla="*/ 115467 w 1448518"/>
              <a:gd name="connsiteY20" fmla="*/ 301466 h 318331"/>
              <a:gd name="connsiteX21" fmla="*/ 110299 w 1448518"/>
              <a:gd name="connsiteY21" fmla="*/ 296450 h 318331"/>
              <a:gd name="connsiteX22" fmla="*/ 111529 w 1448518"/>
              <a:gd name="connsiteY22" fmla="*/ 279565 h 318331"/>
              <a:gd name="connsiteX23" fmla="*/ 115038 w 1448518"/>
              <a:gd name="connsiteY23" fmla="*/ 254044 h 318331"/>
              <a:gd name="connsiteX24" fmla="*/ 115605 w 1448518"/>
              <a:gd name="connsiteY24" fmla="*/ 235501 h 318331"/>
              <a:gd name="connsiteX25" fmla="*/ 112164 w 1448518"/>
              <a:gd name="connsiteY25" fmla="*/ 226865 h 318331"/>
              <a:gd name="connsiteX26" fmla="*/ 108061 w 1448518"/>
              <a:gd name="connsiteY26" fmla="*/ 224627 h 318331"/>
              <a:gd name="connsiteX27" fmla="*/ 104634 w 1448518"/>
              <a:gd name="connsiteY27" fmla="*/ 226382 h 318331"/>
              <a:gd name="connsiteX28" fmla="*/ 100889 w 1448518"/>
              <a:gd name="connsiteY28" fmla="*/ 230942 h 318331"/>
              <a:gd name="connsiteX29" fmla="*/ 97421 w 1448518"/>
              <a:gd name="connsiteY29" fmla="*/ 237035 h 318331"/>
              <a:gd name="connsiteX30" fmla="*/ 93317 w 1448518"/>
              <a:gd name="connsiteY30" fmla="*/ 245187 h 318331"/>
              <a:gd name="connsiteX31" fmla="*/ 89559 w 1448518"/>
              <a:gd name="connsiteY31" fmla="*/ 254265 h 318331"/>
              <a:gd name="connsiteX32" fmla="*/ 85082 w 1448518"/>
              <a:gd name="connsiteY32" fmla="*/ 264836 h 318331"/>
              <a:gd name="connsiteX33" fmla="*/ 80605 w 1448518"/>
              <a:gd name="connsiteY33" fmla="*/ 275420 h 318331"/>
              <a:gd name="connsiteX34" fmla="*/ 76570 w 1448518"/>
              <a:gd name="connsiteY34" fmla="*/ 285133 h 318331"/>
              <a:gd name="connsiteX35" fmla="*/ 72508 w 1448518"/>
              <a:gd name="connsiteY35" fmla="*/ 294654 h 318331"/>
              <a:gd name="connsiteX36" fmla="*/ 69261 w 1448518"/>
              <a:gd name="connsiteY36" fmla="*/ 302074 h 318331"/>
              <a:gd name="connsiteX37" fmla="*/ 62836 w 1448518"/>
              <a:gd name="connsiteY37" fmla="*/ 310433 h 318331"/>
              <a:gd name="connsiteX38" fmla="*/ 55831 w 1448518"/>
              <a:gd name="connsiteY38" fmla="*/ 307311 h 318331"/>
              <a:gd name="connsiteX39" fmla="*/ 50898 w 1448518"/>
              <a:gd name="connsiteY39" fmla="*/ 300291 h 318331"/>
              <a:gd name="connsiteX40" fmla="*/ 51354 w 1448518"/>
              <a:gd name="connsiteY40" fmla="*/ 294916 h 318331"/>
              <a:gd name="connsiteX41" fmla="*/ 54725 w 1448518"/>
              <a:gd name="connsiteY41" fmla="*/ 266287 h 318331"/>
              <a:gd name="connsiteX42" fmla="*/ 53150 w 1448518"/>
              <a:gd name="connsiteY42" fmla="*/ 228289 h 318331"/>
              <a:gd name="connsiteX43" fmla="*/ 54780 w 1448518"/>
              <a:gd name="connsiteY43" fmla="*/ 213684 h 318331"/>
              <a:gd name="connsiteX44" fmla="*/ 63914 w 1448518"/>
              <a:gd name="connsiteY44" fmla="*/ 216641 h 318331"/>
              <a:gd name="connsiteX45" fmla="*/ 69772 w 1448518"/>
              <a:gd name="connsiteY45" fmla="*/ 225649 h 318331"/>
              <a:gd name="connsiteX46" fmla="*/ 69980 w 1448518"/>
              <a:gd name="connsiteY46" fmla="*/ 246417 h 318331"/>
              <a:gd name="connsiteX47" fmla="*/ 67479 w 1448518"/>
              <a:gd name="connsiteY47" fmla="*/ 275489 h 318331"/>
              <a:gd name="connsiteX48" fmla="*/ 289055 w 1448518"/>
              <a:gd name="connsiteY48" fmla="*/ 119601 h 318331"/>
              <a:gd name="connsiteX49" fmla="*/ 297470 w 1448518"/>
              <a:gd name="connsiteY49" fmla="*/ 124050 h 318331"/>
              <a:gd name="connsiteX50" fmla="*/ 303840 w 1448518"/>
              <a:gd name="connsiteY50" fmla="*/ 133764 h 318331"/>
              <a:gd name="connsiteX51" fmla="*/ 303881 w 1448518"/>
              <a:gd name="connsiteY51" fmla="*/ 162794 h 318331"/>
              <a:gd name="connsiteX52" fmla="*/ 300979 w 1448518"/>
              <a:gd name="connsiteY52" fmla="*/ 212551 h 318331"/>
              <a:gd name="connsiteX53" fmla="*/ 292344 w 1448518"/>
              <a:gd name="connsiteY53" fmla="*/ 271316 h 318331"/>
              <a:gd name="connsiteX54" fmla="*/ 285877 w 1448518"/>
              <a:gd name="connsiteY54" fmla="*/ 269078 h 318331"/>
              <a:gd name="connsiteX55" fmla="*/ 281829 w 1448518"/>
              <a:gd name="connsiteY55" fmla="*/ 263689 h 318331"/>
              <a:gd name="connsiteX56" fmla="*/ 281469 w 1448518"/>
              <a:gd name="connsiteY56" fmla="*/ 253547 h 318331"/>
              <a:gd name="connsiteX57" fmla="*/ 252107 w 1448518"/>
              <a:gd name="connsiteY57" fmla="*/ 278170 h 318331"/>
              <a:gd name="connsiteX58" fmla="*/ 235554 w 1448518"/>
              <a:gd name="connsiteY58" fmla="*/ 273140 h 318331"/>
              <a:gd name="connsiteX59" fmla="*/ 226186 w 1448518"/>
              <a:gd name="connsiteY59" fmla="*/ 258452 h 318331"/>
              <a:gd name="connsiteX60" fmla="*/ 227692 w 1448518"/>
              <a:gd name="connsiteY60" fmla="*/ 229353 h 318331"/>
              <a:gd name="connsiteX61" fmla="*/ 241122 w 1448518"/>
              <a:gd name="connsiteY61" fmla="*/ 196453 h 318331"/>
              <a:gd name="connsiteX62" fmla="*/ 264405 w 1448518"/>
              <a:gd name="connsiteY62" fmla="*/ 178753 h 318331"/>
              <a:gd name="connsiteX63" fmla="*/ 286043 w 1448518"/>
              <a:gd name="connsiteY63" fmla="*/ 191742 h 318331"/>
              <a:gd name="connsiteX64" fmla="*/ 285836 w 1448518"/>
              <a:gd name="connsiteY64" fmla="*/ 126040 h 318331"/>
              <a:gd name="connsiteX65" fmla="*/ 289055 w 1448518"/>
              <a:gd name="connsiteY65" fmla="*/ 119601 h 318331"/>
              <a:gd name="connsiteX66" fmla="*/ 284039 w 1448518"/>
              <a:gd name="connsiteY66" fmla="*/ 216806 h 318331"/>
              <a:gd name="connsiteX67" fmla="*/ 277462 w 1448518"/>
              <a:gd name="connsiteY67" fmla="*/ 200073 h 318331"/>
              <a:gd name="connsiteX68" fmla="*/ 267859 w 1448518"/>
              <a:gd name="connsiteY68" fmla="*/ 194450 h 318331"/>
              <a:gd name="connsiteX69" fmla="*/ 252812 w 1448518"/>
              <a:gd name="connsiteY69" fmla="*/ 207410 h 318331"/>
              <a:gd name="connsiteX70" fmla="*/ 243043 w 1448518"/>
              <a:gd name="connsiteY70" fmla="*/ 233014 h 318331"/>
              <a:gd name="connsiteX71" fmla="*/ 241924 w 1448518"/>
              <a:gd name="connsiteY71" fmla="*/ 256366 h 318331"/>
              <a:gd name="connsiteX72" fmla="*/ 245337 w 1448518"/>
              <a:gd name="connsiteY72" fmla="*/ 261464 h 318331"/>
              <a:gd name="connsiteX73" fmla="*/ 251610 w 1448518"/>
              <a:gd name="connsiteY73" fmla="*/ 262556 h 318331"/>
              <a:gd name="connsiteX74" fmla="*/ 269808 w 1448518"/>
              <a:gd name="connsiteY74" fmla="*/ 248476 h 318331"/>
              <a:gd name="connsiteX75" fmla="*/ 284012 w 1448518"/>
              <a:gd name="connsiteY75" fmla="*/ 220150 h 318331"/>
              <a:gd name="connsiteX76" fmla="*/ 284205 w 1448518"/>
              <a:gd name="connsiteY76" fmla="*/ 217760 h 318331"/>
              <a:gd name="connsiteX77" fmla="*/ 284039 w 1448518"/>
              <a:gd name="connsiteY77" fmla="*/ 216806 h 318331"/>
              <a:gd name="connsiteX78" fmla="*/ 393183 w 1448518"/>
              <a:gd name="connsiteY78" fmla="*/ 189379 h 318331"/>
              <a:gd name="connsiteX79" fmla="*/ 384948 w 1448518"/>
              <a:gd name="connsiteY79" fmla="*/ 207853 h 318331"/>
              <a:gd name="connsiteX80" fmla="*/ 361238 w 1448518"/>
              <a:gd name="connsiteY80" fmla="*/ 218368 h 318331"/>
              <a:gd name="connsiteX81" fmla="*/ 335731 w 1448518"/>
              <a:gd name="connsiteY81" fmla="*/ 219570 h 318331"/>
              <a:gd name="connsiteX82" fmla="*/ 335634 w 1448518"/>
              <a:gd name="connsiteY82" fmla="*/ 235101 h 318331"/>
              <a:gd name="connsiteX83" fmla="*/ 341354 w 1448518"/>
              <a:gd name="connsiteY83" fmla="*/ 244524 h 318331"/>
              <a:gd name="connsiteX84" fmla="*/ 355517 w 1448518"/>
              <a:gd name="connsiteY84" fmla="*/ 245837 h 318331"/>
              <a:gd name="connsiteX85" fmla="*/ 374406 w 1448518"/>
              <a:gd name="connsiteY85" fmla="*/ 239273 h 318331"/>
              <a:gd name="connsiteX86" fmla="*/ 384893 w 1448518"/>
              <a:gd name="connsiteY86" fmla="*/ 233968 h 318331"/>
              <a:gd name="connsiteX87" fmla="*/ 390489 w 1448518"/>
              <a:gd name="connsiteY87" fmla="*/ 236924 h 318331"/>
              <a:gd name="connsiteX88" fmla="*/ 380775 w 1448518"/>
              <a:gd name="connsiteY88" fmla="*/ 250162 h 318331"/>
              <a:gd name="connsiteX89" fmla="*/ 359096 w 1448518"/>
              <a:gd name="connsiteY89" fmla="*/ 259944 h 318331"/>
              <a:gd name="connsiteX90" fmla="*/ 333381 w 1448518"/>
              <a:gd name="connsiteY90" fmla="*/ 255302 h 318331"/>
              <a:gd name="connsiteX91" fmla="*/ 320200 w 1448518"/>
              <a:gd name="connsiteY91" fmla="*/ 234382 h 318331"/>
              <a:gd name="connsiteX92" fmla="*/ 322646 w 1448518"/>
              <a:gd name="connsiteY92" fmla="*/ 204923 h 318331"/>
              <a:gd name="connsiteX93" fmla="*/ 337071 w 1448518"/>
              <a:gd name="connsiteY93" fmla="*/ 176763 h 318331"/>
              <a:gd name="connsiteX94" fmla="*/ 358046 w 1448518"/>
              <a:gd name="connsiteY94" fmla="*/ 162794 h 318331"/>
              <a:gd name="connsiteX95" fmla="*/ 380264 w 1448518"/>
              <a:gd name="connsiteY95" fmla="*/ 169993 h 318331"/>
              <a:gd name="connsiteX96" fmla="*/ 393183 w 1448518"/>
              <a:gd name="connsiteY96" fmla="*/ 189379 h 318331"/>
              <a:gd name="connsiteX97" fmla="*/ 361555 w 1448518"/>
              <a:gd name="connsiteY97" fmla="*/ 177689 h 318331"/>
              <a:gd name="connsiteX98" fmla="*/ 348139 w 1448518"/>
              <a:gd name="connsiteY98" fmla="*/ 187638 h 318331"/>
              <a:gd name="connsiteX99" fmla="*/ 338259 w 1448518"/>
              <a:gd name="connsiteY99" fmla="*/ 207963 h 318331"/>
              <a:gd name="connsiteX100" fmla="*/ 355904 w 1448518"/>
              <a:gd name="connsiteY100" fmla="*/ 206720 h 318331"/>
              <a:gd name="connsiteX101" fmla="*/ 372361 w 1448518"/>
              <a:gd name="connsiteY101" fmla="*/ 200778 h 318331"/>
              <a:gd name="connsiteX102" fmla="*/ 378178 w 1448518"/>
              <a:gd name="connsiteY102" fmla="*/ 191147 h 318331"/>
              <a:gd name="connsiteX103" fmla="*/ 371628 w 1448518"/>
              <a:gd name="connsiteY103" fmla="*/ 181475 h 318331"/>
              <a:gd name="connsiteX104" fmla="*/ 361555 w 1448518"/>
              <a:gd name="connsiteY104" fmla="*/ 177689 h 318331"/>
              <a:gd name="connsiteX105" fmla="*/ 417350 w 1448518"/>
              <a:gd name="connsiteY105" fmla="*/ 124824 h 318331"/>
              <a:gd name="connsiteX106" fmla="*/ 419160 w 1448518"/>
              <a:gd name="connsiteY106" fmla="*/ 117058 h 318331"/>
              <a:gd name="connsiteX107" fmla="*/ 424674 w 1448518"/>
              <a:gd name="connsiteY107" fmla="*/ 112581 h 318331"/>
              <a:gd name="connsiteX108" fmla="*/ 433641 w 1448518"/>
              <a:gd name="connsiteY108" fmla="*/ 119103 h 318331"/>
              <a:gd name="connsiteX109" fmla="*/ 440204 w 1448518"/>
              <a:gd name="connsiteY109" fmla="*/ 131124 h 318331"/>
              <a:gd name="connsiteX110" fmla="*/ 439071 w 1448518"/>
              <a:gd name="connsiteY110" fmla="*/ 134855 h 318331"/>
              <a:gd name="connsiteX111" fmla="*/ 435713 w 1448518"/>
              <a:gd name="connsiteY111" fmla="*/ 136997 h 318331"/>
              <a:gd name="connsiteX112" fmla="*/ 424466 w 1448518"/>
              <a:gd name="connsiteY112" fmla="*/ 133225 h 318331"/>
              <a:gd name="connsiteX113" fmla="*/ 417350 w 1448518"/>
              <a:gd name="connsiteY113" fmla="*/ 124824 h 318331"/>
              <a:gd name="connsiteX114" fmla="*/ 421012 w 1448518"/>
              <a:gd name="connsiteY114" fmla="*/ 152058 h 318331"/>
              <a:gd name="connsiteX115" fmla="*/ 428625 w 1448518"/>
              <a:gd name="connsiteY115" fmla="*/ 155277 h 318331"/>
              <a:gd name="connsiteX116" fmla="*/ 433323 w 1448518"/>
              <a:gd name="connsiteY116" fmla="*/ 163305 h 318331"/>
              <a:gd name="connsiteX117" fmla="*/ 432079 w 1448518"/>
              <a:gd name="connsiteY117" fmla="*/ 189420 h 318331"/>
              <a:gd name="connsiteX118" fmla="*/ 426124 w 1448518"/>
              <a:gd name="connsiteY118" fmla="*/ 238514 h 318331"/>
              <a:gd name="connsiteX119" fmla="*/ 419547 w 1448518"/>
              <a:gd name="connsiteY119" fmla="*/ 249443 h 318331"/>
              <a:gd name="connsiteX120" fmla="*/ 414614 w 1448518"/>
              <a:gd name="connsiteY120" fmla="*/ 248130 h 318331"/>
              <a:gd name="connsiteX121" fmla="*/ 411865 w 1448518"/>
              <a:gd name="connsiteY121" fmla="*/ 243488 h 318331"/>
              <a:gd name="connsiteX122" fmla="*/ 411699 w 1448518"/>
              <a:gd name="connsiteY122" fmla="*/ 234493 h 318331"/>
              <a:gd name="connsiteX123" fmla="*/ 413163 w 1448518"/>
              <a:gd name="connsiteY123" fmla="*/ 217760 h 318331"/>
              <a:gd name="connsiteX124" fmla="*/ 414766 w 1448518"/>
              <a:gd name="connsiteY124" fmla="*/ 200612 h 318331"/>
              <a:gd name="connsiteX125" fmla="*/ 415789 w 1448518"/>
              <a:gd name="connsiteY125" fmla="*/ 185910 h 318331"/>
              <a:gd name="connsiteX126" fmla="*/ 416286 w 1448518"/>
              <a:gd name="connsiteY126" fmla="*/ 172687 h 318331"/>
              <a:gd name="connsiteX127" fmla="*/ 417074 w 1448518"/>
              <a:gd name="connsiteY127" fmla="*/ 162352 h 318331"/>
              <a:gd name="connsiteX128" fmla="*/ 421012 w 1448518"/>
              <a:gd name="connsiteY128" fmla="*/ 152058 h 318331"/>
              <a:gd name="connsiteX129" fmla="*/ 472136 w 1448518"/>
              <a:gd name="connsiteY129" fmla="*/ 206526 h 318331"/>
              <a:gd name="connsiteX130" fmla="*/ 494023 w 1448518"/>
              <a:gd name="connsiteY130" fmla="*/ 155319 h 318331"/>
              <a:gd name="connsiteX131" fmla="*/ 510300 w 1448518"/>
              <a:gd name="connsiteY131" fmla="*/ 136845 h 318331"/>
              <a:gd name="connsiteX132" fmla="*/ 525555 w 1448518"/>
              <a:gd name="connsiteY132" fmla="*/ 142289 h 318331"/>
              <a:gd name="connsiteX133" fmla="*/ 535061 w 1448518"/>
              <a:gd name="connsiteY133" fmla="*/ 157737 h 318331"/>
              <a:gd name="connsiteX134" fmla="*/ 534481 w 1448518"/>
              <a:gd name="connsiteY134" fmla="*/ 192377 h 318331"/>
              <a:gd name="connsiteX135" fmla="*/ 520138 w 1448518"/>
              <a:gd name="connsiteY135" fmla="*/ 232503 h 318331"/>
              <a:gd name="connsiteX136" fmla="*/ 514957 w 1448518"/>
              <a:gd name="connsiteY136" fmla="*/ 227487 h 318331"/>
              <a:gd name="connsiteX137" fmla="*/ 516200 w 1448518"/>
              <a:gd name="connsiteY137" fmla="*/ 210602 h 318331"/>
              <a:gd name="connsiteX138" fmla="*/ 519710 w 1448518"/>
              <a:gd name="connsiteY138" fmla="*/ 185081 h 318331"/>
              <a:gd name="connsiteX139" fmla="*/ 520276 w 1448518"/>
              <a:gd name="connsiteY139" fmla="*/ 166538 h 318331"/>
              <a:gd name="connsiteX140" fmla="*/ 516836 w 1448518"/>
              <a:gd name="connsiteY140" fmla="*/ 157903 h 318331"/>
              <a:gd name="connsiteX141" fmla="*/ 512732 w 1448518"/>
              <a:gd name="connsiteY141" fmla="*/ 155664 h 318331"/>
              <a:gd name="connsiteX142" fmla="*/ 509305 w 1448518"/>
              <a:gd name="connsiteY142" fmla="*/ 157419 h 318331"/>
              <a:gd name="connsiteX143" fmla="*/ 505560 w 1448518"/>
              <a:gd name="connsiteY143" fmla="*/ 161979 h 318331"/>
              <a:gd name="connsiteX144" fmla="*/ 502093 w 1448518"/>
              <a:gd name="connsiteY144" fmla="*/ 168072 h 318331"/>
              <a:gd name="connsiteX145" fmla="*/ 497989 w 1448518"/>
              <a:gd name="connsiteY145" fmla="*/ 176225 h 318331"/>
              <a:gd name="connsiteX146" fmla="*/ 494230 w 1448518"/>
              <a:gd name="connsiteY146" fmla="*/ 185303 h 318331"/>
              <a:gd name="connsiteX147" fmla="*/ 489754 w 1448518"/>
              <a:gd name="connsiteY147" fmla="*/ 195873 h 318331"/>
              <a:gd name="connsiteX148" fmla="*/ 485277 w 1448518"/>
              <a:gd name="connsiteY148" fmla="*/ 206457 h 318331"/>
              <a:gd name="connsiteX149" fmla="*/ 481242 w 1448518"/>
              <a:gd name="connsiteY149" fmla="*/ 216171 h 318331"/>
              <a:gd name="connsiteX150" fmla="*/ 477180 w 1448518"/>
              <a:gd name="connsiteY150" fmla="*/ 225691 h 318331"/>
              <a:gd name="connsiteX151" fmla="*/ 473919 w 1448518"/>
              <a:gd name="connsiteY151" fmla="*/ 233111 h 318331"/>
              <a:gd name="connsiteX152" fmla="*/ 467494 w 1448518"/>
              <a:gd name="connsiteY152" fmla="*/ 241471 h 318331"/>
              <a:gd name="connsiteX153" fmla="*/ 460488 w 1448518"/>
              <a:gd name="connsiteY153" fmla="*/ 238348 h 318331"/>
              <a:gd name="connsiteX154" fmla="*/ 455569 w 1448518"/>
              <a:gd name="connsiteY154" fmla="*/ 231328 h 318331"/>
              <a:gd name="connsiteX155" fmla="*/ 456025 w 1448518"/>
              <a:gd name="connsiteY155" fmla="*/ 225954 h 318331"/>
              <a:gd name="connsiteX156" fmla="*/ 459383 w 1448518"/>
              <a:gd name="connsiteY156" fmla="*/ 197324 h 318331"/>
              <a:gd name="connsiteX157" fmla="*/ 457821 w 1448518"/>
              <a:gd name="connsiteY157" fmla="*/ 159326 h 318331"/>
              <a:gd name="connsiteX158" fmla="*/ 459452 w 1448518"/>
              <a:gd name="connsiteY158" fmla="*/ 144721 h 318331"/>
              <a:gd name="connsiteX159" fmla="*/ 468585 w 1448518"/>
              <a:gd name="connsiteY159" fmla="*/ 147678 h 318331"/>
              <a:gd name="connsiteX160" fmla="*/ 474444 w 1448518"/>
              <a:gd name="connsiteY160" fmla="*/ 156687 h 318331"/>
              <a:gd name="connsiteX161" fmla="*/ 474651 w 1448518"/>
              <a:gd name="connsiteY161" fmla="*/ 177454 h 318331"/>
              <a:gd name="connsiteX162" fmla="*/ 472136 w 1448518"/>
              <a:gd name="connsiteY162" fmla="*/ 206526 h 318331"/>
              <a:gd name="connsiteX163" fmla="*/ 626146 w 1448518"/>
              <a:gd name="connsiteY163" fmla="*/ 149667 h 318331"/>
              <a:gd name="connsiteX164" fmla="*/ 617924 w 1448518"/>
              <a:gd name="connsiteY164" fmla="*/ 168155 h 318331"/>
              <a:gd name="connsiteX165" fmla="*/ 594199 w 1448518"/>
              <a:gd name="connsiteY165" fmla="*/ 178670 h 318331"/>
              <a:gd name="connsiteX166" fmla="*/ 568692 w 1448518"/>
              <a:gd name="connsiteY166" fmla="*/ 179872 h 318331"/>
              <a:gd name="connsiteX167" fmla="*/ 568596 w 1448518"/>
              <a:gd name="connsiteY167" fmla="*/ 195389 h 318331"/>
              <a:gd name="connsiteX168" fmla="*/ 574330 w 1448518"/>
              <a:gd name="connsiteY168" fmla="*/ 204813 h 318331"/>
              <a:gd name="connsiteX169" fmla="*/ 588479 w 1448518"/>
              <a:gd name="connsiteY169" fmla="*/ 206139 h 318331"/>
              <a:gd name="connsiteX170" fmla="*/ 607381 w 1448518"/>
              <a:gd name="connsiteY170" fmla="*/ 199576 h 318331"/>
              <a:gd name="connsiteX171" fmla="*/ 617855 w 1448518"/>
              <a:gd name="connsiteY171" fmla="*/ 194256 h 318331"/>
              <a:gd name="connsiteX172" fmla="*/ 623465 w 1448518"/>
              <a:gd name="connsiteY172" fmla="*/ 197227 h 318331"/>
              <a:gd name="connsiteX173" fmla="*/ 613751 w 1448518"/>
              <a:gd name="connsiteY173" fmla="*/ 210464 h 318331"/>
              <a:gd name="connsiteX174" fmla="*/ 592058 w 1448518"/>
              <a:gd name="connsiteY174" fmla="*/ 220247 h 318331"/>
              <a:gd name="connsiteX175" fmla="*/ 566344 w 1448518"/>
              <a:gd name="connsiteY175" fmla="*/ 215590 h 318331"/>
              <a:gd name="connsiteX176" fmla="*/ 553176 w 1448518"/>
              <a:gd name="connsiteY176" fmla="*/ 194685 h 318331"/>
              <a:gd name="connsiteX177" fmla="*/ 555607 w 1448518"/>
              <a:gd name="connsiteY177" fmla="*/ 165226 h 318331"/>
              <a:gd name="connsiteX178" fmla="*/ 570033 w 1448518"/>
              <a:gd name="connsiteY178" fmla="*/ 137066 h 318331"/>
              <a:gd name="connsiteX179" fmla="*/ 591008 w 1448518"/>
              <a:gd name="connsiteY179" fmla="*/ 123083 h 318331"/>
              <a:gd name="connsiteX180" fmla="*/ 613226 w 1448518"/>
              <a:gd name="connsiteY180" fmla="*/ 130295 h 318331"/>
              <a:gd name="connsiteX181" fmla="*/ 626146 w 1448518"/>
              <a:gd name="connsiteY181" fmla="*/ 149667 h 318331"/>
              <a:gd name="connsiteX182" fmla="*/ 594531 w 1448518"/>
              <a:gd name="connsiteY182" fmla="*/ 137992 h 318331"/>
              <a:gd name="connsiteX183" fmla="*/ 581114 w 1448518"/>
              <a:gd name="connsiteY183" fmla="*/ 147926 h 318331"/>
              <a:gd name="connsiteX184" fmla="*/ 571235 w 1448518"/>
              <a:gd name="connsiteY184" fmla="*/ 168252 h 318331"/>
              <a:gd name="connsiteX185" fmla="*/ 588880 w 1448518"/>
              <a:gd name="connsiteY185" fmla="*/ 167008 h 318331"/>
              <a:gd name="connsiteX186" fmla="*/ 605336 w 1448518"/>
              <a:gd name="connsiteY186" fmla="*/ 161067 h 318331"/>
              <a:gd name="connsiteX187" fmla="*/ 611154 w 1448518"/>
              <a:gd name="connsiteY187" fmla="*/ 151450 h 318331"/>
              <a:gd name="connsiteX188" fmla="*/ 604590 w 1448518"/>
              <a:gd name="connsiteY188" fmla="*/ 141764 h 318331"/>
              <a:gd name="connsiteX189" fmla="*/ 594531 w 1448518"/>
              <a:gd name="connsiteY189" fmla="*/ 137992 h 318331"/>
              <a:gd name="connsiteX190" fmla="*/ 645932 w 1448518"/>
              <a:gd name="connsiteY190" fmla="*/ 137674 h 318331"/>
              <a:gd name="connsiteX191" fmla="*/ 642920 w 1448518"/>
              <a:gd name="connsiteY191" fmla="*/ 123469 h 318331"/>
              <a:gd name="connsiteX192" fmla="*/ 645586 w 1448518"/>
              <a:gd name="connsiteY192" fmla="*/ 113784 h 318331"/>
              <a:gd name="connsiteX193" fmla="*/ 653255 w 1448518"/>
              <a:gd name="connsiteY193" fmla="*/ 117390 h 318331"/>
              <a:gd name="connsiteX194" fmla="*/ 658575 w 1448518"/>
              <a:gd name="connsiteY194" fmla="*/ 127864 h 318331"/>
              <a:gd name="connsiteX195" fmla="*/ 659818 w 1448518"/>
              <a:gd name="connsiteY195" fmla="*/ 137467 h 318331"/>
              <a:gd name="connsiteX196" fmla="*/ 686997 w 1448518"/>
              <a:gd name="connsiteY196" fmla="*/ 106930 h 318331"/>
              <a:gd name="connsiteX197" fmla="*/ 697126 w 1448518"/>
              <a:gd name="connsiteY197" fmla="*/ 109915 h 318331"/>
              <a:gd name="connsiteX198" fmla="*/ 695744 w 1448518"/>
              <a:gd name="connsiteY198" fmla="*/ 114461 h 318331"/>
              <a:gd name="connsiteX199" fmla="*/ 689816 w 1448518"/>
              <a:gd name="connsiteY199" fmla="*/ 119987 h 318331"/>
              <a:gd name="connsiteX200" fmla="*/ 674962 w 1448518"/>
              <a:gd name="connsiteY200" fmla="*/ 136444 h 318331"/>
              <a:gd name="connsiteX201" fmla="*/ 667183 w 1448518"/>
              <a:gd name="connsiteY201" fmla="*/ 158773 h 318331"/>
              <a:gd name="connsiteX202" fmla="*/ 663411 w 1448518"/>
              <a:gd name="connsiteY202" fmla="*/ 179237 h 318331"/>
              <a:gd name="connsiteX203" fmla="*/ 661670 w 1448518"/>
              <a:gd name="connsiteY203" fmla="*/ 192087 h 318331"/>
              <a:gd name="connsiteX204" fmla="*/ 660081 w 1448518"/>
              <a:gd name="connsiteY204" fmla="*/ 201193 h 318331"/>
              <a:gd name="connsiteX205" fmla="*/ 654333 w 1448518"/>
              <a:gd name="connsiteY205" fmla="*/ 210022 h 318331"/>
              <a:gd name="connsiteX206" fmla="*/ 648377 w 1448518"/>
              <a:gd name="connsiteY206" fmla="*/ 207314 h 318331"/>
              <a:gd name="connsiteX207" fmla="*/ 645227 w 1448518"/>
              <a:gd name="connsiteY207" fmla="*/ 200391 h 318331"/>
              <a:gd name="connsiteX208" fmla="*/ 646070 w 1448518"/>
              <a:gd name="connsiteY208" fmla="*/ 185717 h 318331"/>
              <a:gd name="connsiteX209" fmla="*/ 645932 w 1448518"/>
              <a:gd name="connsiteY209" fmla="*/ 137674 h 318331"/>
              <a:gd name="connsiteX210" fmla="*/ 799430 w 1448518"/>
              <a:gd name="connsiteY210" fmla="*/ 184708 h 318331"/>
              <a:gd name="connsiteX211" fmla="*/ 792231 w 1448518"/>
              <a:gd name="connsiteY211" fmla="*/ 181613 h 318331"/>
              <a:gd name="connsiteX212" fmla="*/ 787188 w 1448518"/>
              <a:gd name="connsiteY212" fmla="*/ 173834 h 318331"/>
              <a:gd name="connsiteX213" fmla="*/ 790614 w 1448518"/>
              <a:gd name="connsiteY213" fmla="*/ 130668 h 318331"/>
              <a:gd name="connsiteX214" fmla="*/ 793046 w 1448518"/>
              <a:gd name="connsiteY214" fmla="*/ 72373 h 318331"/>
              <a:gd name="connsiteX215" fmla="*/ 787851 w 1448518"/>
              <a:gd name="connsiteY215" fmla="*/ 68352 h 318331"/>
              <a:gd name="connsiteX216" fmla="*/ 784963 w 1448518"/>
              <a:gd name="connsiteY216" fmla="*/ 62949 h 318331"/>
              <a:gd name="connsiteX217" fmla="*/ 796404 w 1448518"/>
              <a:gd name="connsiteY217" fmla="*/ 51785 h 318331"/>
              <a:gd name="connsiteX218" fmla="*/ 824191 w 1448518"/>
              <a:gd name="connsiteY218" fmla="*/ 42140 h 318331"/>
              <a:gd name="connsiteX219" fmla="*/ 852765 w 1448518"/>
              <a:gd name="connsiteY219" fmla="*/ 45125 h 318331"/>
              <a:gd name="connsiteX220" fmla="*/ 868006 w 1448518"/>
              <a:gd name="connsiteY220" fmla="*/ 64303 h 318331"/>
              <a:gd name="connsiteX221" fmla="*/ 865657 w 1448518"/>
              <a:gd name="connsiteY221" fmla="*/ 82763 h 318331"/>
              <a:gd name="connsiteX222" fmla="*/ 855114 w 1448518"/>
              <a:gd name="connsiteY222" fmla="*/ 98101 h 318331"/>
              <a:gd name="connsiteX223" fmla="*/ 841808 w 1448518"/>
              <a:gd name="connsiteY223" fmla="*/ 109776 h 318331"/>
              <a:gd name="connsiteX224" fmla="*/ 830174 w 1448518"/>
              <a:gd name="connsiteY224" fmla="*/ 118633 h 318331"/>
              <a:gd name="connsiteX225" fmla="*/ 825642 w 1448518"/>
              <a:gd name="connsiteY225" fmla="*/ 123138 h 318331"/>
              <a:gd name="connsiteX226" fmla="*/ 833973 w 1448518"/>
              <a:gd name="connsiteY226" fmla="*/ 132893 h 318331"/>
              <a:gd name="connsiteX227" fmla="*/ 844875 w 1448518"/>
              <a:gd name="connsiteY227" fmla="*/ 140465 h 318331"/>
              <a:gd name="connsiteX228" fmla="*/ 853069 w 1448518"/>
              <a:gd name="connsiteY228" fmla="*/ 145937 h 318331"/>
              <a:gd name="connsiteX229" fmla="*/ 862506 w 1448518"/>
              <a:gd name="connsiteY229" fmla="*/ 151782 h 318331"/>
              <a:gd name="connsiteX230" fmla="*/ 869705 w 1448518"/>
              <a:gd name="connsiteY230" fmla="*/ 156051 h 318331"/>
              <a:gd name="connsiteX231" fmla="*/ 875412 w 1448518"/>
              <a:gd name="connsiteY231" fmla="*/ 159588 h 318331"/>
              <a:gd name="connsiteX232" fmla="*/ 881381 w 1448518"/>
              <a:gd name="connsiteY232" fmla="*/ 165834 h 318331"/>
              <a:gd name="connsiteX233" fmla="*/ 875868 w 1448518"/>
              <a:gd name="connsiteY233" fmla="*/ 171485 h 318331"/>
              <a:gd name="connsiteX234" fmla="*/ 839874 w 1448518"/>
              <a:gd name="connsiteY234" fmla="*/ 157212 h 318331"/>
              <a:gd name="connsiteX235" fmla="*/ 808163 w 1448518"/>
              <a:gd name="connsiteY235" fmla="*/ 127684 h 318331"/>
              <a:gd name="connsiteX236" fmla="*/ 803741 w 1448518"/>
              <a:gd name="connsiteY236" fmla="*/ 163955 h 318331"/>
              <a:gd name="connsiteX237" fmla="*/ 802318 w 1448518"/>
              <a:gd name="connsiteY237" fmla="*/ 174014 h 318331"/>
              <a:gd name="connsiteX238" fmla="*/ 799430 w 1448518"/>
              <a:gd name="connsiteY238" fmla="*/ 184708 h 318331"/>
              <a:gd name="connsiteX239" fmla="*/ 810318 w 1448518"/>
              <a:gd name="connsiteY239" fmla="*/ 74722 h 318331"/>
              <a:gd name="connsiteX240" fmla="*/ 809296 w 1448518"/>
              <a:gd name="connsiteY240" fmla="*/ 117086 h 318331"/>
              <a:gd name="connsiteX241" fmla="*/ 820460 w 1448518"/>
              <a:gd name="connsiteY241" fmla="*/ 107731 h 318331"/>
              <a:gd name="connsiteX242" fmla="*/ 835328 w 1448518"/>
              <a:gd name="connsiteY242" fmla="*/ 95973 h 318331"/>
              <a:gd name="connsiteX243" fmla="*/ 846990 w 1448518"/>
              <a:gd name="connsiteY243" fmla="*/ 82611 h 318331"/>
              <a:gd name="connsiteX244" fmla="*/ 850651 w 1448518"/>
              <a:gd name="connsiteY244" fmla="*/ 67260 h 318331"/>
              <a:gd name="connsiteX245" fmla="*/ 828046 w 1448518"/>
              <a:gd name="connsiteY245" fmla="*/ 58956 h 318331"/>
              <a:gd name="connsiteX246" fmla="*/ 807112 w 1448518"/>
              <a:gd name="connsiteY246" fmla="*/ 67426 h 318331"/>
              <a:gd name="connsiteX247" fmla="*/ 810318 w 1448518"/>
              <a:gd name="connsiteY247" fmla="*/ 74722 h 318331"/>
              <a:gd name="connsiteX248" fmla="*/ 963028 w 1448518"/>
              <a:gd name="connsiteY248" fmla="*/ 92270 h 318331"/>
              <a:gd name="connsiteX249" fmla="*/ 954793 w 1448518"/>
              <a:gd name="connsiteY249" fmla="*/ 110744 h 318331"/>
              <a:gd name="connsiteX250" fmla="*/ 931083 w 1448518"/>
              <a:gd name="connsiteY250" fmla="*/ 121259 h 318331"/>
              <a:gd name="connsiteX251" fmla="*/ 905576 w 1448518"/>
              <a:gd name="connsiteY251" fmla="*/ 122461 h 318331"/>
              <a:gd name="connsiteX252" fmla="*/ 905479 w 1448518"/>
              <a:gd name="connsiteY252" fmla="*/ 137978 h 318331"/>
              <a:gd name="connsiteX253" fmla="*/ 911199 w 1448518"/>
              <a:gd name="connsiteY253" fmla="*/ 147401 h 318331"/>
              <a:gd name="connsiteX254" fmla="*/ 925362 w 1448518"/>
              <a:gd name="connsiteY254" fmla="*/ 148728 h 318331"/>
              <a:gd name="connsiteX255" fmla="*/ 944264 w 1448518"/>
              <a:gd name="connsiteY255" fmla="*/ 142164 h 318331"/>
              <a:gd name="connsiteX256" fmla="*/ 954738 w 1448518"/>
              <a:gd name="connsiteY256" fmla="*/ 136845 h 318331"/>
              <a:gd name="connsiteX257" fmla="*/ 960348 w 1448518"/>
              <a:gd name="connsiteY257" fmla="*/ 139815 h 318331"/>
              <a:gd name="connsiteX258" fmla="*/ 950634 w 1448518"/>
              <a:gd name="connsiteY258" fmla="*/ 153053 h 318331"/>
              <a:gd name="connsiteX259" fmla="*/ 928941 w 1448518"/>
              <a:gd name="connsiteY259" fmla="*/ 162835 h 318331"/>
              <a:gd name="connsiteX260" fmla="*/ 903226 w 1448518"/>
              <a:gd name="connsiteY260" fmla="*/ 158179 h 318331"/>
              <a:gd name="connsiteX261" fmla="*/ 890059 w 1448518"/>
              <a:gd name="connsiteY261" fmla="*/ 137273 h 318331"/>
              <a:gd name="connsiteX262" fmla="*/ 892491 w 1448518"/>
              <a:gd name="connsiteY262" fmla="*/ 107814 h 318331"/>
              <a:gd name="connsiteX263" fmla="*/ 906916 w 1448518"/>
              <a:gd name="connsiteY263" fmla="*/ 79654 h 318331"/>
              <a:gd name="connsiteX264" fmla="*/ 927891 w 1448518"/>
              <a:gd name="connsiteY264" fmla="*/ 65671 h 318331"/>
              <a:gd name="connsiteX265" fmla="*/ 950109 w 1448518"/>
              <a:gd name="connsiteY265" fmla="*/ 72884 h 318331"/>
              <a:gd name="connsiteX266" fmla="*/ 963028 w 1448518"/>
              <a:gd name="connsiteY266" fmla="*/ 92270 h 318331"/>
              <a:gd name="connsiteX267" fmla="*/ 931414 w 1448518"/>
              <a:gd name="connsiteY267" fmla="*/ 80580 h 318331"/>
              <a:gd name="connsiteX268" fmla="*/ 917997 w 1448518"/>
              <a:gd name="connsiteY268" fmla="*/ 90515 h 318331"/>
              <a:gd name="connsiteX269" fmla="*/ 908118 w 1448518"/>
              <a:gd name="connsiteY269" fmla="*/ 110840 h 318331"/>
              <a:gd name="connsiteX270" fmla="*/ 925763 w 1448518"/>
              <a:gd name="connsiteY270" fmla="*/ 109611 h 318331"/>
              <a:gd name="connsiteX271" fmla="*/ 942206 w 1448518"/>
              <a:gd name="connsiteY271" fmla="*/ 103655 h 318331"/>
              <a:gd name="connsiteX272" fmla="*/ 948023 w 1448518"/>
              <a:gd name="connsiteY272" fmla="*/ 94038 h 318331"/>
              <a:gd name="connsiteX273" fmla="*/ 941473 w 1448518"/>
              <a:gd name="connsiteY273" fmla="*/ 84366 h 318331"/>
              <a:gd name="connsiteX274" fmla="*/ 931414 w 1448518"/>
              <a:gd name="connsiteY274" fmla="*/ 80580 h 318331"/>
              <a:gd name="connsiteX275" fmla="*/ 1050258 w 1448518"/>
              <a:gd name="connsiteY275" fmla="*/ 89175 h 318331"/>
              <a:gd name="connsiteX276" fmla="*/ 1046541 w 1448518"/>
              <a:gd name="connsiteY276" fmla="*/ 107662 h 318331"/>
              <a:gd name="connsiteX277" fmla="*/ 1041208 w 1448518"/>
              <a:gd name="connsiteY277" fmla="*/ 143104 h 318331"/>
              <a:gd name="connsiteX278" fmla="*/ 1036578 w 1448518"/>
              <a:gd name="connsiteY278" fmla="*/ 175879 h 318331"/>
              <a:gd name="connsiteX279" fmla="*/ 1015300 w 1448518"/>
              <a:gd name="connsiteY279" fmla="*/ 199521 h 318331"/>
              <a:gd name="connsiteX280" fmla="*/ 991147 w 1448518"/>
              <a:gd name="connsiteY280" fmla="*/ 195983 h 318331"/>
              <a:gd name="connsiteX281" fmla="*/ 979526 w 1448518"/>
              <a:gd name="connsiteY281" fmla="*/ 183050 h 318331"/>
              <a:gd name="connsiteX282" fmla="*/ 980397 w 1448518"/>
              <a:gd name="connsiteY282" fmla="*/ 176625 h 318331"/>
              <a:gd name="connsiteX283" fmla="*/ 983492 w 1448518"/>
              <a:gd name="connsiteY283" fmla="*/ 172964 h 318331"/>
              <a:gd name="connsiteX284" fmla="*/ 988563 w 1448518"/>
              <a:gd name="connsiteY284" fmla="*/ 175036 h 318331"/>
              <a:gd name="connsiteX285" fmla="*/ 994173 w 1448518"/>
              <a:gd name="connsiteY285" fmla="*/ 180356 h 318331"/>
              <a:gd name="connsiteX286" fmla="*/ 1001924 w 1448518"/>
              <a:gd name="connsiteY286" fmla="*/ 185524 h 318331"/>
              <a:gd name="connsiteX287" fmla="*/ 1011182 w 1448518"/>
              <a:gd name="connsiteY287" fmla="*/ 186878 h 318331"/>
              <a:gd name="connsiteX288" fmla="*/ 1017248 w 1448518"/>
              <a:gd name="connsiteY288" fmla="*/ 184474 h 318331"/>
              <a:gd name="connsiteX289" fmla="*/ 1020564 w 1448518"/>
              <a:gd name="connsiteY289" fmla="*/ 179789 h 318331"/>
              <a:gd name="connsiteX290" fmla="*/ 1022872 w 1448518"/>
              <a:gd name="connsiteY290" fmla="*/ 173710 h 318331"/>
              <a:gd name="connsiteX291" fmla="*/ 1024392 w 1448518"/>
              <a:gd name="connsiteY291" fmla="*/ 165405 h 318331"/>
              <a:gd name="connsiteX292" fmla="*/ 1025608 w 1448518"/>
              <a:gd name="connsiteY292" fmla="*/ 156369 h 318331"/>
              <a:gd name="connsiteX293" fmla="*/ 1026547 w 1448518"/>
              <a:gd name="connsiteY293" fmla="*/ 145798 h 318331"/>
              <a:gd name="connsiteX294" fmla="*/ 1027597 w 1448518"/>
              <a:gd name="connsiteY294" fmla="*/ 134634 h 318331"/>
              <a:gd name="connsiteX295" fmla="*/ 1005254 w 1448518"/>
              <a:gd name="connsiteY295" fmla="*/ 149819 h 318331"/>
              <a:gd name="connsiteX296" fmla="*/ 987789 w 1448518"/>
              <a:gd name="connsiteY296" fmla="*/ 145149 h 318331"/>
              <a:gd name="connsiteX297" fmla="*/ 977924 w 1448518"/>
              <a:gd name="connsiteY297" fmla="*/ 128775 h 318331"/>
              <a:gd name="connsiteX298" fmla="*/ 980812 w 1448518"/>
              <a:gd name="connsiteY298" fmla="*/ 100809 h 318331"/>
              <a:gd name="connsiteX299" fmla="*/ 996149 w 1448518"/>
              <a:gd name="connsiteY299" fmla="*/ 67578 h 318331"/>
              <a:gd name="connsiteX300" fmla="*/ 1018892 w 1448518"/>
              <a:gd name="connsiteY300" fmla="*/ 50168 h 318331"/>
              <a:gd name="connsiteX301" fmla="*/ 1033055 w 1448518"/>
              <a:gd name="connsiteY301" fmla="*/ 53843 h 318331"/>
              <a:gd name="connsiteX302" fmla="*/ 1046541 w 1448518"/>
              <a:gd name="connsiteY302" fmla="*/ 80000 h 318331"/>
              <a:gd name="connsiteX303" fmla="*/ 1046900 w 1448518"/>
              <a:gd name="connsiteY303" fmla="*/ 83275 h 318331"/>
              <a:gd name="connsiteX304" fmla="*/ 1050258 w 1448518"/>
              <a:gd name="connsiteY304" fmla="*/ 89175 h 318331"/>
              <a:gd name="connsiteX305" fmla="*/ 993703 w 1448518"/>
              <a:gd name="connsiteY305" fmla="*/ 128043 h 318331"/>
              <a:gd name="connsiteX306" fmla="*/ 996702 w 1448518"/>
              <a:gd name="connsiteY306" fmla="*/ 133031 h 318331"/>
              <a:gd name="connsiteX307" fmla="*/ 1002367 w 1448518"/>
              <a:gd name="connsiteY307" fmla="*/ 134026 h 318331"/>
              <a:gd name="connsiteX308" fmla="*/ 1022955 w 1448518"/>
              <a:gd name="connsiteY308" fmla="*/ 118937 h 318331"/>
              <a:gd name="connsiteX309" fmla="*/ 1036745 w 1448518"/>
              <a:gd name="connsiteY309" fmla="*/ 89313 h 318331"/>
              <a:gd name="connsiteX310" fmla="*/ 1034105 w 1448518"/>
              <a:gd name="connsiteY310" fmla="*/ 81921 h 318331"/>
              <a:gd name="connsiteX311" fmla="*/ 1031563 w 1448518"/>
              <a:gd name="connsiteY311" fmla="*/ 73906 h 318331"/>
              <a:gd name="connsiteX312" fmla="*/ 1028053 w 1448518"/>
              <a:gd name="connsiteY312" fmla="*/ 68227 h 318331"/>
              <a:gd name="connsiteX313" fmla="*/ 1022540 w 1448518"/>
              <a:gd name="connsiteY313" fmla="*/ 65837 h 318331"/>
              <a:gd name="connsiteX314" fmla="*/ 1007576 w 1448518"/>
              <a:gd name="connsiteY314" fmla="*/ 79378 h 318331"/>
              <a:gd name="connsiteX315" fmla="*/ 996190 w 1448518"/>
              <a:gd name="connsiteY315" fmla="*/ 105838 h 318331"/>
              <a:gd name="connsiteX316" fmla="*/ 993703 w 1448518"/>
              <a:gd name="connsiteY316" fmla="*/ 128043 h 318331"/>
              <a:gd name="connsiteX317" fmla="*/ 1077699 w 1448518"/>
              <a:gd name="connsiteY317" fmla="*/ 12281 h 318331"/>
              <a:gd name="connsiteX318" fmla="*/ 1079523 w 1448518"/>
              <a:gd name="connsiteY318" fmla="*/ 4515 h 318331"/>
              <a:gd name="connsiteX319" fmla="*/ 1085037 w 1448518"/>
              <a:gd name="connsiteY319" fmla="*/ 38 h 318331"/>
              <a:gd name="connsiteX320" fmla="*/ 1093990 w 1448518"/>
              <a:gd name="connsiteY320" fmla="*/ 6560 h 318331"/>
              <a:gd name="connsiteX321" fmla="*/ 1100553 w 1448518"/>
              <a:gd name="connsiteY321" fmla="*/ 18595 h 318331"/>
              <a:gd name="connsiteX322" fmla="*/ 1099420 w 1448518"/>
              <a:gd name="connsiteY322" fmla="*/ 22312 h 318331"/>
              <a:gd name="connsiteX323" fmla="*/ 1096063 w 1448518"/>
              <a:gd name="connsiteY323" fmla="*/ 24454 h 318331"/>
              <a:gd name="connsiteX324" fmla="*/ 1084829 w 1448518"/>
              <a:gd name="connsiteY324" fmla="*/ 20682 h 318331"/>
              <a:gd name="connsiteX325" fmla="*/ 1077699 w 1448518"/>
              <a:gd name="connsiteY325" fmla="*/ 12281 h 318331"/>
              <a:gd name="connsiteX326" fmla="*/ 1081361 w 1448518"/>
              <a:gd name="connsiteY326" fmla="*/ 39529 h 318331"/>
              <a:gd name="connsiteX327" fmla="*/ 1088975 w 1448518"/>
              <a:gd name="connsiteY327" fmla="*/ 42734 h 318331"/>
              <a:gd name="connsiteX328" fmla="*/ 1093672 w 1448518"/>
              <a:gd name="connsiteY328" fmla="*/ 50762 h 318331"/>
              <a:gd name="connsiteX329" fmla="*/ 1092442 w 1448518"/>
              <a:gd name="connsiteY329" fmla="*/ 76877 h 318331"/>
              <a:gd name="connsiteX330" fmla="*/ 1086474 w 1448518"/>
              <a:gd name="connsiteY330" fmla="*/ 125970 h 318331"/>
              <a:gd name="connsiteX331" fmla="*/ 1079910 w 1448518"/>
              <a:gd name="connsiteY331" fmla="*/ 136900 h 318331"/>
              <a:gd name="connsiteX332" fmla="*/ 1074977 w 1448518"/>
              <a:gd name="connsiteY332" fmla="*/ 135587 h 318331"/>
              <a:gd name="connsiteX333" fmla="*/ 1072214 w 1448518"/>
              <a:gd name="connsiteY333" fmla="*/ 130959 h 318331"/>
              <a:gd name="connsiteX334" fmla="*/ 1072062 w 1448518"/>
              <a:gd name="connsiteY334" fmla="*/ 121963 h 318331"/>
              <a:gd name="connsiteX335" fmla="*/ 1073527 w 1448518"/>
              <a:gd name="connsiteY335" fmla="*/ 105217 h 318331"/>
              <a:gd name="connsiteX336" fmla="*/ 1075115 w 1448518"/>
              <a:gd name="connsiteY336" fmla="*/ 88069 h 318331"/>
              <a:gd name="connsiteX337" fmla="*/ 1076138 w 1448518"/>
              <a:gd name="connsiteY337" fmla="*/ 73381 h 318331"/>
              <a:gd name="connsiteX338" fmla="*/ 1076636 w 1448518"/>
              <a:gd name="connsiteY338" fmla="*/ 60144 h 318331"/>
              <a:gd name="connsiteX339" fmla="*/ 1077423 w 1448518"/>
              <a:gd name="connsiteY339" fmla="*/ 49809 h 318331"/>
              <a:gd name="connsiteX340" fmla="*/ 1081361 w 1448518"/>
              <a:gd name="connsiteY340" fmla="*/ 39529 h 318331"/>
              <a:gd name="connsiteX341" fmla="*/ 1166463 w 1448518"/>
              <a:gd name="connsiteY341" fmla="*/ 58376 h 318331"/>
              <a:gd name="connsiteX342" fmla="*/ 1162276 w 1448518"/>
              <a:gd name="connsiteY342" fmla="*/ 46534 h 318331"/>
              <a:gd name="connsiteX343" fmla="*/ 1154718 w 1448518"/>
              <a:gd name="connsiteY343" fmla="*/ 38990 h 318331"/>
              <a:gd name="connsiteX344" fmla="*/ 1135498 w 1448518"/>
              <a:gd name="connsiteY344" fmla="*/ 63267 h 318331"/>
              <a:gd name="connsiteX345" fmla="*/ 1131491 w 1448518"/>
              <a:gd name="connsiteY345" fmla="*/ 96125 h 318331"/>
              <a:gd name="connsiteX346" fmla="*/ 1141854 w 1448518"/>
              <a:gd name="connsiteY346" fmla="*/ 113203 h 318331"/>
              <a:gd name="connsiteX347" fmla="*/ 1161931 w 1448518"/>
              <a:gd name="connsiteY347" fmla="*/ 90543 h 318331"/>
              <a:gd name="connsiteX348" fmla="*/ 1166463 w 1448518"/>
              <a:gd name="connsiteY348" fmla="*/ 58376 h 318331"/>
              <a:gd name="connsiteX349" fmla="*/ 1116596 w 1448518"/>
              <a:gd name="connsiteY349" fmla="*/ 68642 h 318331"/>
              <a:gd name="connsiteX350" fmla="*/ 1129791 w 1448518"/>
              <a:gd name="connsiteY350" fmla="*/ 41283 h 318331"/>
              <a:gd name="connsiteX351" fmla="*/ 1150255 w 1448518"/>
              <a:gd name="connsiteY351" fmla="*/ 27784 h 318331"/>
              <a:gd name="connsiteX352" fmla="*/ 1170981 w 1448518"/>
              <a:gd name="connsiteY352" fmla="*/ 34264 h 318331"/>
              <a:gd name="connsiteX353" fmla="*/ 1182615 w 1448518"/>
              <a:gd name="connsiteY353" fmla="*/ 56413 h 318331"/>
              <a:gd name="connsiteX354" fmla="*/ 1180750 w 1448518"/>
              <a:gd name="connsiteY354" fmla="*/ 85776 h 318331"/>
              <a:gd name="connsiteX355" fmla="*/ 1166311 w 1448518"/>
              <a:gd name="connsiteY355" fmla="*/ 112761 h 318331"/>
              <a:gd name="connsiteX356" fmla="*/ 1143111 w 1448518"/>
              <a:gd name="connsiteY356" fmla="*/ 126330 h 318331"/>
              <a:gd name="connsiteX357" fmla="*/ 1125370 w 1448518"/>
              <a:gd name="connsiteY357" fmla="*/ 120126 h 318331"/>
              <a:gd name="connsiteX358" fmla="*/ 1115020 w 1448518"/>
              <a:gd name="connsiteY358" fmla="*/ 98543 h 318331"/>
              <a:gd name="connsiteX359" fmla="*/ 1116596 w 1448518"/>
              <a:gd name="connsiteY359" fmla="*/ 68642 h 318331"/>
              <a:gd name="connsiteX360" fmla="*/ 1218900 w 1448518"/>
              <a:gd name="connsiteY360" fmla="*/ 79268 h 318331"/>
              <a:gd name="connsiteX361" fmla="*/ 1240787 w 1448518"/>
              <a:gd name="connsiteY361" fmla="*/ 28046 h 318331"/>
              <a:gd name="connsiteX362" fmla="*/ 1257063 w 1448518"/>
              <a:gd name="connsiteY362" fmla="*/ 9586 h 318331"/>
              <a:gd name="connsiteX363" fmla="*/ 1272318 w 1448518"/>
              <a:gd name="connsiteY363" fmla="*/ 15030 h 318331"/>
              <a:gd name="connsiteX364" fmla="*/ 1281825 w 1448518"/>
              <a:gd name="connsiteY364" fmla="*/ 30478 h 318331"/>
              <a:gd name="connsiteX365" fmla="*/ 1281258 w 1448518"/>
              <a:gd name="connsiteY365" fmla="*/ 65119 h 318331"/>
              <a:gd name="connsiteX366" fmla="*/ 1266902 w 1448518"/>
              <a:gd name="connsiteY366" fmla="*/ 105231 h 318331"/>
              <a:gd name="connsiteX367" fmla="*/ 1261720 w 1448518"/>
              <a:gd name="connsiteY367" fmla="*/ 100229 h 318331"/>
              <a:gd name="connsiteX368" fmla="*/ 1262963 w 1448518"/>
              <a:gd name="connsiteY368" fmla="*/ 83344 h 318331"/>
              <a:gd name="connsiteX369" fmla="*/ 1266473 w 1448518"/>
              <a:gd name="connsiteY369" fmla="*/ 57823 h 318331"/>
              <a:gd name="connsiteX370" fmla="*/ 1267040 w 1448518"/>
              <a:gd name="connsiteY370" fmla="*/ 39280 h 318331"/>
              <a:gd name="connsiteX371" fmla="*/ 1263599 w 1448518"/>
              <a:gd name="connsiteY371" fmla="*/ 30644 h 318331"/>
              <a:gd name="connsiteX372" fmla="*/ 1259496 w 1448518"/>
              <a:gd name="connsiteY372" fmla="*/ 28392 h 318331"/>
              <a:gd name="connsiteX373" fmla="*/ 1256069 w 1448518"/>
              <a:gd name="connsiteY373" fmla="*/ 30160 h 318331"/>
              <a:gd name="connsiteX374" fmla="*/ 1252324 w 1448518"/>
              <a:gd name="connsiteY374" fmla="*/ 34720 h 318331"/>
              <a:gd name="connsiteX375" fmla="*/ 1248856 w 1448518"/>
              <a:gd name="connsiteY375" fmla="*/ 40814 h 318331"/>
              <a:gd name="connsiteX376" fmla="*/ 1244752 w 1448518"/>
              <a:gd name="connsiteY376" fmla="*/ 48966 h 318331"/>
              <a:gd name="connsiteX377" fmla="*/ 1240994 w 1448518"/>
              <a:gd name="connsiteY377" fmla="*/ 58044 h 318331"/>
              <a:gd name="connsiteX378" fmla="*/ 1236517 w 1448518"/>
              <a:gd name="connsiteY378" fmla="*/ 68614 h 318331"/>
              <a:gd name="connsiteX379" fmla="*/ 1232040 w 1448518"/>
              <a:gd name="connsiteY379" fmla="*/ 79185 h 318331"/>
              <a:gd name="connsiteX380" fmla="*/ 1228005 w 1448518"/>
              <a:gd name="connsiteY380" fmla="*/ 88898 h 318331"/>
              <a:gd name="connsiteX381" fmla="*/ 1223943 w 1448518"/>
              <a:gd name="connsiteY381" fmla="*/ 98432 h 318331"/>
              <a:gd name="connsiteX382" fmla="*/ 1220682 w 1448518"/>
              <a:gd name="connsiteY382" fmla="*/ 105852 h 318331"/>
              <a:gd name="connsiteX383" fmla="*/ 1214257 w 1448518"/>
              <a:gd name="connsiteY383" fmla="*/ 114212 h 318331"/>
              <a:gd name="connsiteX384" fmla="*/ 1207252 w 1448518"/>
              <a:gd name="connsiteY384" fmla="*/ 111089 h 318331"/>
              <a:gd name="connsiteX385" fmla="*/ 1202333 w 1448518"/>
              <a:gd name="connsiteY385" fmla="*/ 104070 h 318331"/>
              <a:gd name="connsiteX386" fmla="*/ 1202789 w 1448518"/>
              <a:gd name="connsiteY386" fmla="*/ 98695 h 318331"/>
              <a:gd name="connsiteX387" fmla="*/ 1206146 w 1448518"/>
              <a:gd name="connsiteY387" fmla="*/ 70065 h 318331"/>
              <a:gd name="connsiteX388" fmla="*/ 1204585 w 1448518"/>
              <a:gd name="connsiteY388" fmla="*/ 32067 h 318331"/>
              <a:gd name="connsiteX389" fmla="*/ 1206215 w 1448518"/>
              <a:gd name="connsiteY389" fmla="*/ 17462 h 318331"/>
              <a:gd name="connsiteX390" fmla="*/ 1215349 w 1448518"/>
              <a:gd name="connsiteY390" fmla="*/ 20419 h 318331"/>
              <a:gd name="connsiteX391" fmla="*/ 1221207 w 1448518"/>
              <a:gd name="connsiteY391" fmla="*/ 29428 h 318331"/>
              <a:gd name="connsiteX392" fmla="*/ 1221415 w 1448518"/>
              <a:gd name="connsiteY392" fmla="*/ 50196 h 318331"/>
              <a:gd name="connsiteX393" fmla="*/ 1218900 w 1448518"/>
              <a:gd name="connsiteY393" fmla="*/ 79268 h 318331"/>
              <a:gd name="connsiteX394" fmla="*/ 1448477 w 1448518"/>
              <a:gd name="connsiteY394" fmla="*/ 12875 h 318331"/>
              <a:gd name="connsiteX395" fmla="*/ 1443033 w 1448518"/>
              <a:gd name="connsiteY395" fmla="*/ 18899 h 318331"/>
              <a:gd name="connsiteX396" fmla="*/ 1414237 w 1448518"/>
              <a:gd name="connsiteY396" fmla="*/ 30672 h 318331"/>
              <a:gd name="connsiteX397" fmla="*/ 1389103 w 1448518"/>
              <a:gd name="connsiteY397" fmla="*/ 39860 h 318331"/>
              <a:gd name="connsiteX398" fmla="*/ 1383410 w 1448518"/>
              <a:gd name="connsiteY398" fmla="*/ 37497 h 318331"/>
              <a:gd name="connsiteX399" fmla="*/ 1379348 w 1448518"/>
              <a:gd name="connsiteY399" fmla="*/ 32109 h 318331"/>
              <a:gd name="connsiteX400" fmla="*/ 1399535 w 1448518"/>
              <a:gd name="connsiteY400" fmla="*/ 20433 h 318331"/>
              <a:gd name="connsiteX401" fmla="*/ 1436220 w 1448518"/>
              <a:gd name="connsiteY401" fmla="*/ 10056 h 318331"/>
              <a:gd name="connsiteX402" fmla="*/ 1448477 w 1448518"/>
              <a:gd name="connsiteY402" fmla="*/ 12875 h 3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1448518" h="318331">
                <a:moveTo>
                  <a:pt x="12057" y="318295"/>
                </a:moveTo>
                <a:cubicBezTo>
                  <a:pt x="10537" y="318558"/>
                  <a:pt x="8244" y="317384"/>
                  <a:pt x="5176" y="314758"/>
                </a:cubicBezTo>
                <a:cubicBezTo>
                  <a:pt x="2246" y="312119"/>
                  <a:pt x="561" y="309535"/>
                  <a:pt x="119" y="306993"/>
                </a:cubicBezTo>
                <a:cubicBezTo>
                  <a:pt x="-310" y="304450"/>
                  <a:pt x="423" y="286073"/>
                  <a:pt x="2302" y="251861"/>
                </a:cubicBezTo>
                <a:cubicBezTo>
                  <a:pt x="4305" y="217511"/>
                  <a:pt x="4692" y="196384"/>
                  <a:pt x="3476" y="188481"/>
                </a:cubicBezTo>
                <a:cubicBezTo>
                  <a:pt x="3103" y="186325"/>
                  <a:pt x="3117" y="184819"/>
                  <a:pt x="3490" y="183962"/>
                </a:cubicBezTo>
                <a:cubicBezTo>
                  <a:pt x="3974" y="182967"/>
                  <a:pt x="5107" y="182318"/>
                  <a:pt x="6889" y="182014"/>
                </a:cubicBezTo>
                <a:cubicBezTo>
                  <a:pt x="8796" y="181682"/>
                  <a:pt x="11546" y="183244"/>
                  <a:pt x="15138" y="186684"/>
                </a:cubicBezTo>
                <a:cubicBezTo>
                  <a:pt x="18869" y="190111"/>
                  <a:pt x="21121" y="194104"/>
                  <a:pt x="21895" y="198692"/>
                </a:cubicBezTo>
                <a:cubicBezTo>
                  <a:pt x="22655" y="203141"/>
                  <a:pt x="21633" y="224765"/>
                  <a:pt x="18828" y="263578"/>
                </a:cubicBezTo>
                <a:cubicBezTo>
                  <a:pt x="18524" y="267157"/>
                  <a:pt x="18150" y="272325"/>
                  <a:pt x="17736" y="279068"/>
                </a:cubicBezTo>
                <a:cubicBezTo>
                  <a:pt x="17294" y="285686"/>
                  <a:pt x="16921" y="290785"/>
                  <a:pt x="16617" y="294364"/>
                </a:cubicBezTo>
                <a:cubicBezTo>
                  <a:pt x="16313" y="297956"/>
                  <a:pt x="15995" y="301867"/>
                  <a:pt x="15677" y="306108"/>
                </a:cubicBezTo>
                <a:cubicBezTo>
                  <a:pt x="14793" y="313971"/>
                  <a:pt x="13591" y="318033"/>
                  <a:pt x="12057" y="318295"/>
                </a:cubicBezTo>
                <a:close/>
                <a:moveTo>
                  <a:pt x="67479" y="275489"/>
                </a:moveTo>
                <a:cubicBezTo>
                  <a:pt x="76142" y="252690"/>
                  <a:pt x="83438" y="235626"/>
                  <a:pt x="89352" y="224282"/>
                </a:cubicBezTo>
                <a:cubicBezTo>
                  <a:pt x="95376" y="212785"/>
                  <a:pt x="100806" y="206623"/>
                  <a:pt x="105642" y="205808"/>
                </a:cubicBezTo>
                <a:cubicBezTo>
                  <a:pt x="110589" y="204965"/>
                  <a:pt x="115674" y="206775"/>
                  <a:pt x="120897" y="211252"/>
                </a:cubicBezTo>
                <a:cubicBezTo>
                  <a:pt x="126231" y="215701"/>
                  <a:pt x="129394" y="220855"/>
                  <a:pt x="130390" y="226700"/>
                </a:cubicBezTo>
                <a:cubicBezTo>
                  <a:pt x="131951" y="235861"/>
                  <a:pt x="131758" y="247398"/>
                  <a:pt x="129823" y="261340"/>
                </a:cubicBezTo>
                <a:cubicBezTo>
                  <a:pt x="126355" y="287040"/>
                  <a:pt x="121560" y="300416"/>
                  <a:pt x="115467" y="301466"/>
                </a:cubicBezTo>
                <a:cubicBezTo>
                  <a:pt x="112662" y="301936"/>
                  <a:pt x="110948" y="300264"/>
                  <a:pt x="110299" y="296450"/>
                </a:cubicBezTo>
                <a:cubicBezTo>
                  <a:pt x="109843" y="293783"/>
                  <a:pt x="110258" y="288160"/>
                  <a:pt x="111529" y="279565"/>
                </a:cubicBezTo>
                <a:cubicBezTo>
                  <a:pt x="112924" y="270819"/>
                  <a:pt x="114085" y="262321"/>
                  <a:pt x="115038" y="254044"/>
                </a:cubicBezTo>
                <a:cubicBezTo>
                  <a:pt x="116089" y="245629"/>
                  <a:pt x="116282" y="239439"/>
                  <a:pt x="115605" y="235501"/>
                </a:cubicBezTo>
                <a:cubicBezTo>
                  <a:pt x="114914" y="231439"/>
                  <a:pt x="113767" y="228551"/>
                  <a:pt x="112164" y="226865"/>
                </a:cubicBezTo>
                <a:cubicBezTo>
                  <a:pt x="110700" y="225152"/>
                  <a:pt x="109332" y="224406"/>
                  <a:pt x="108061" y="224627"/>
                </a:cubicBezTo>
                <a:cubicBezTo>
                  <a:pt x="106914" y="224820"/>
                  <a:pt x="105767" y="225401"/>
                  <a:pt x="104634" y="226382"/>
                </a:cubicBezTo>
                <a:cubicBezTo>
                  <a:pt x="103487" y="227363"/>
                  <a:pt x="102243" y="228883"/>
                  <a:pt x="100889" y="230942"/>
                </a:cubicBezTo>
                <a:cubicBezTo>
                  <a:pt x="99673" y="232987"/>
                  <a:pt x="98513" y="235018"/>
                  <a:pt x="97421" y="237035"/>
                </a:cubicBezTo>
                <a:cubicBezTo>
                  <a:pt x="96302" y="238928"/>
                  <a:pt x="94934" y="241636"/>
                  <a:pt x="93317" y="245187"/>
                </a:cubicBezTo>
                <a:cubicBezTo>
                  <a:pt x="91825" y="248711"/>
                  <a:pt x="90567" y="251737"/>
                  <a:pt x="89559" y="254265"/>
                </a:cubicBezTo>
                <a:cubicBezTo>
                  <a:pt x="88536" y="256670"/>
                  <a:pt x="87044" y="260193"/>
                  <a:pt x="85082" y="264836"/>
                </a:cubicBezTo>
                <a:cubicBezTo>
                  <a:pt x="83134" y="269492"/>
                  <a:pt x="81641" y="273016"/>
                  <a:pt x="80605" y="275420"/>
                </a:cubicBezTo>
                <a:cubicBezTo>
                  <a:pt x="79583" y="277810"/>
                  <a:pt x="78229" y="281057"/>
                  <a:pt x="76570" y="285133"/>
                </a:cubicBezTo>
                <a:cubicBezTo>
                  <a:pt x="74912" y="289210"/>
                  <a:pt x="73558" y="292374"/>
                  <a:pt x="72508" y="294654"/>
                </a:cubicBezTo>
                <a:cubicBezTo>
                  <a:pt x="71582" y="296906"/>
                  <a:pt x="70505" y="299379"/>
                  <a:pt x="69261" y="302074"/>
                </a:cubicBezTo>
                <a:cubicBezTo>
                  <a:pt x="66885" y="307324"/>
                  <a:pt x="64743" y="310102"/>
                  <a:pt x="62836" y="310433"/>
                </a:cubicBezTo>
                <a:cubicBezTo>
                  <a:pt x="61054" y="310737"/>
                  <a:pt x="58718" y="309687"/>
                  <a:pt x="55831" y="307311"/>
                </a:cubicBezTo>
                <a:cubicBezTo>
                  <a:pt x="52915" y="304796"/>
                  <a:pt x="51271" y="302461"/>
                  <a:pt x="50898" y="300291"/>
                </a:cubicBezTo>
                <a:cubicBezTo>
                  <a:pt x="50787" y="299656"/>
                  <a:pt x="50939" y="297873"/>
                  <a:pt x="51354" y="294916"/>
                </a:cubicBezTo>
                <a:cubicBezTo>
                  <a:pt x="52514" y="287137"/>
                  <a:pt x="53633" y="277589"/>
                  <a:pt x="54725" y="266287"/>
                </a:cubicBezTo>
                <a:cubicBezTo>
                  <a:pt x="55776" y="254860"/>
                  <a:pt x="55264" y="242189"/>
                  <a:pt x="53150" y="228289"/>
                </a:cubicBezTo>
                <a:cubicBezTo>
                  <a:pt x="51948" y="218948"/>
                  <a:pt x="52500" y="214071"/>
                  <a:pt x="54780" y="213684"/>
                </a:cubicBezTo>
                <a:cubicBezTo>
                  <a:pt x="57585" y="213214"/>
                  <a:pt x="60625" y="214195"/>
                  <a:pt x="63914" y="216641"/>
                </a:cubicBezTo>
                <a:cubicBezTo>
                  <a:pt x="67216" y="219086"/>
                  <a:pt x="69165" y="222098"/>
                  <a:pt x="69772" y="225649"/>
                </a:cubicBezTo>
                <a:cubicBezTo>
                  <a:pt x="70353" y="229090"/>
                  <a:pt x="70422" y="236013"/>
                  <a:pt x="69980" y="246417"/>
                </a:cubicBezTo>
                <a:cubicBezTo>
                  <a:pt x="69634" y="256683"/>
                  <a:pt x="68791" y="266370"/>
                  <a:pt x="67479" y="275489"/>
                </a:cubicBezTo>
                <a:close/>
                <a:moveTo>
                  <a:pt x="289055" y="119601"/>
                </a:moveTo>
                <a:cubicBezTo>
                  <a:pt x="291087" y="119255"/>
                  <a:pt x="293891" y="120734"/>
                  <a:pt x="297470" y="124050"/>
                </a:cubicBezTo>
                <a:cubicBezTo>
                  <a:pt x="301146" y="127214"/>
                  <a:pt x="303273" y="130461"/>
                  <a:pt x="303840" y="133764"/>
                </a:cubicBezTo>
                <a:cubicBezTo>
                  <a:pt x="304392" y="137066"/>
                  <a:pt x="304406" y="146752"/>
                  <a:pt x="303881" y="162794"/>
                </a:cubicBezTo>
                <a:cubicBezTo>
                  <a:pt x="303315" y="178726"/>
                  <a:pt x="302347" y="195306"/>
                  <a:pt x="300979" y="212551"/>
                </a:cubicBezTo>
                <a:cubicBezTo>
                  <a:pt x="298147" y="251226"/>
                  <a:pt x="295273" y="270819"/>
                  <a:pt x="292344" y="271316"/>
                </a:cubicBezTo>
                <a:cubicBezTo>
                  <a:pt x="290561" y="271620"/>
                  <a:pt x="288406" y="270874"/>
                  <a:pt x="285877" y="269078"/>
                </a:cubicBezTo>
                <a:cubicBezTo>
                  <a:pt x="283459" y="267143"/>
                  <a:pt x="282105" y="265347"/>
                  <a:pt x="281829" y="263689"/>
                </a:cubicBezTo>
                <a:cubicBezTo>
                  <a:pt x="281539" y="262045"/>
                  <a:pt x="281428" y="258659"/>
                  <a:pt x="281469" y="253547"/>
                </a:cubicBezTo>
                <a:cubicBezTo>
                  <a:pt x="271175" y="268387"/>
                  <a:pt x="261393" y="276594"/>
                  <a:pt x="252107" y="278170"/>
                </a:cubicBezTo>
                <a:cubicBezTo>
                  <a:pt x="246511" y="279123"/>
                  <a:pt x="240998" y="277451"/>
                  <a:pt x="235554" y="273140"/>
                </a:cubicBezTo>
                <a:cubicBezTo>
                  <a:pt x="230234" y="268815"/>
                  <a:pt x="227112" y="263924"/>
                  <a:pt x="226186" y="258452"/>
                </a:cubicBezTo>
                <a:cubicBezTo>
                  <a:pt x="224846" y="250576"/>
                  <a:pt x="225343" y="240876"/>
                  <a:pt x="227692" y="229353"/>
                </a:cubicBezTo>
                <a:cubicBezTo>
                  <a:pt x="230152" y="217677"/>
                  <a:pt x="234628" y="206720"/>
                  <a:pt x="241122" y="196453"/>
                </a:cubicBezTo>
                <a:cubicBezTo>
                  <a:pt x="247616" y="186187"/>
                  <a:pt x="255382" y="180287"/>
                  <a:pt x="264405" y="178753"/>
                </a:cubicBezTo>
                <a:cubicBezTo>
                  <a:pt x="273428" y="177206"/>
                  <a:pt x="280640" y="181544"/>
                  <a:pt x="286043" y="191742"/>
                </a:cubicBezTo>
                <a:cubicBezTo>
                  <a:pt x="287936" y="163678"/>
                  <a:pt x="287867" y="141778"/>
                  <a:pt x="285836" y="126040"/>
                </a:cubicBezTo>
                <a:cubicBezTo>
                  <a:pt x="285186" y="122226"/>
                  <a:pt x="286264" y="120070"/>
                  <a:pt x="289055" y="119601"/>
                </a:cubicBezTo>
                <a:close/>
                <a:moveTo>
                  <a:pt x="284039" y="216806"/>
                </a:moveTo>
                <a:cubicBezTo>
                  <a:pt x="282865" y="209939"/>
                  <a:pt x="280668" y="204357"/>
                  <a:pt x="277462" y="200073"/>
                </a:cubicBezTo>
                <a:cubicBezTo>
                  <a:pt x="274367" y="195762"/>
                  <a:pt x="271175" y="193883"/>
                  <a:pt x="267859" y="194450"/>
                </a:cubicBezTo>
                <a:cubicBezTo>
                  <a:pt x="262401" y="195376"/>
                  <a:pt x="257372" y="199700"/>
                  <a:pt x="252812" y="207410"/>
                </a:cubicBezTo>
                <a:cubicBezTo>
                  <a:pt x="248238" y="215121"/>
                  <a:pt x="244978" y="223660"/>
                  <a:pt x="243043" y="233014"/>
                </a:cubicBezTo>
                <a:cubicBezTo>
                  <a:pt x="241205" y="242230"/>
                  <a:pt x="240832" y="250010"/>
                  <a:pt x="241924" y="256366"/>
                </a:cubicBezTo>
                <a:cubicBezTo>
                  <a:pt x="242311" y="258646"/>
                  <a:pt x="243444" y="260359"/>
                  <a:pt x="245337" y="261464"/>
                </a:cubicBezTo>
                <a:cubicBezTo>
                  <a:pt x="247230" y="262584"/>
                  <a:pt x="249316" y="262957"/>
                  <a:pt x="251610" y="262556"/>
                </a:cubicBezTo>
                <a:cubicBezTo>
                  <a:pt x="256570" y="261713"/>
                  <a:pt x="262636" y="257015"/>
                  <a:pt x="269808" y="248476"/>
                </a:cubicBezTo>
                <a:cubicBezTo>
                  <a:pt x="277117" y="239895"/>
                  <a:pt x="281856" y="230458"/>
                  <a:pt x="284012" y="220150"/>
                </a:cubicBezTo>
                <a:lnTo>
                  <a:pt x="284205" y="217760"/>
                </a:lnTo>
                <a:lnTo>
                  <a:pt x="284039" y="216806"/>
                </a:lnTo>
                <a:close/>
                <a:moveTo>
                  <a:pt x="393183" y="189379"/>
                </a:moveTo>
                <a:cubicBezTo>
                  <a:pt x="394330" y="196108"/>
                  <a:pt x="391580" y="202270"/>
                  <a:pt x="384948" y="207853"/>
                </a:cubicBezTo>
                <a:cubicBezTo>
                  <a:pt x="378412" y="213283"/>
                  <a:pt x="370509" y="216792"/>
                  <a:pt x="361238" y="218368"/>
                </a:cubicBezTo>
                <a:cubicBezTo>
                  <a:pt x="352077" y="219929"/>
                  <a:pt x="343579" y="220330"/>
                  <a:pt x="335731" y="219570"/>
                </a:cubicBezTo>
                <a:cubicBezTo>
                  <a:pt x="334901" y="225470"/>
                  <a:pt x="334874" y="230651"/>
                  <a:pt x="335634" y="235101"/>
                </a:cubicBezTo>
                <a:cubicBezTo>
                  <a:pt x="336366" y="239412"/>
                  <a:pt x="338273" y="242562"/>
                  <a:pt x="341354" y="244524"/>
                </a:cubicBezTo>
                <a:cubicBezTo>
                  <a:pt x="344560" y="246459"/>
                  <a:pt x="349285" y="246901"/>
                  <a:pt x="355517" y="245837"/>
                </a:cubicBezTo>
                <a:cubicBezTo>
                  <a:pt x="361873" y="244745"/>
                  <a:pt x="368174" y="242562"/>
                  <a:pt x="374406" y="239273"/>
                </a:cubicBezTo>
                <a:cubicBezTo>
                  <a:pt x="380762" y="235847"/>
                  <a:pt x="384257" y="234064"/>
                  <a:pt x="384893" y="233968"/>
                </a:cubicBezTo>
                <a:cubicBezTo>
                  <a:pt x="388195" y="233401"/>
                  <a:pt x="390061" y="234382"/>
                  <a:pt x="390489" y="236924"/>
                </a:cubicBezTo>
                <a:cubicBezTo>
                  <a:pt x="391083" y="240365"/>
                  <a:pt x="387836" y="244773"/>
                  <a:pt x="380775" y="250162"/>
                </a:cubicBezTo>
                <a:cubicBezTo>
                  <a:pt x="373701" y="255426"/>
                  <a:pt x="366474" y="258687"/>
                  <a:pt x="359096" y="259944"/>
                </a:cubicBezTo>
                <a:cubicBezTo>
                  <a:pt x="349175" y="261630"/>
                  <a:pt x="340608" y="260083"/>
                  <a:pt x="333381" y="255302"/>
                </a:cubicBezTo>
                <a:cubicBezTo>
                  <a:pt x="326127" y="250383"/>
                  <a:pt x="321747" y="243419"/>
                  <a:pt x="320200" y="234382"/>
                </a:cubicBezTo>
                <a:cubicBezTo>
                  <a:pt x="318666" y="225359"/>
                  <a:pt x="319481" y="215549"/>
                  <a:pt x="322646" y="204923"/>
                </a:cubicBezTo>
                <a:cubicBezTo>
                  <a:pt x="325782" y="194187"/>
                  <a:pt x="330590" y="184805"/>
                  <a:pt x="337071" y="176763"/>
                </a:cubicBezTo>
                <a:cubicBezTo>
                  <a:pt x="343551" y="168722"/>
                  <a:pt x="350543" y="164065"/>
                  <a:pt x="358046" y="162794"/>
                </a:cubicBezTo>
                <a:cubicBezTo>
                  <a:pt x="365535" y="161509"/>
                  <a:pt x="372955" y="163913"/>
                  <a:pt x="380264" y="169993"/>
                </a:cubicBezTo>
                <a:cubicBezTo>
                  <a:pt x="387712" y="176045"/>
                  <a:pt x="392009" y="182512"/>
                  <a:pt x="393183" y="189379"/>
                </a:cubicBezTo>
                <a:close/>
                <a:moveTo>
                  <a:pt x="361555" y="177689"/>
                </a:moveTo>
                <a:cubicBezTo>
                  <a:pt x="356857" y="178491"/>
                  <a:pt x="352380" y="181807"/>
                  <a:pt x="348139" y="187638"/>
                </a:cubicBezTo>
                <a:cubicBezTo>
                  <a:pt x="343883" y="193330"/>
                  <a:pt x="340594" y="200101"/>
                  <a:pt x="338259" y="207963"/>
                </a:cubicBezTo>
                <a:cubicBezTo>
                  <a:pt x="343551" y="208240"/>
                  <a:pt x="349424" y="207825"/>
                  <a:pt x="355904" y="206720"/>
                </a:cubicBezTo>
                <a:cubicBezTo>
                  <a:pt x="362398" y="205614"/>
                  <a:pt x="367884" y="203625"/>
                  <a:pt x="372361" y="200778"/>
                </a:cubicBezTo>
                <a:cubicBezTo>
                  <a:pt x="376824" y="197793"/>
                  <a:pt x="378758" y="194574"/>
                  <a:pt x="378178" y="191147"/>
                </a:cubicBezTo>
                <a:cubicBezTo>
                  <a:pt x="377597" y="187721"/>
                  <a:pt x="375414" y="184487"/>
                  <a:pt x="371628" y="181475"/>
                </a:cubicBezTo>
                <a:cubicBezTo>
                  <a:pt x="367967" y="178435"/>
                  <a:pt x="364609" y="177178"/>
                  <a:pt x="361555" y="177689"/>
                </a:cubicBezTo>
                <a:close/>
                <a:moveTo>
                  <a:pt x="417350" y="124824"/>
                </a:moveTo>
                <a:cubicBezTo>
                  <a:pt x="416908" y="122281"/>
                  <a:pt x="417516" y="119683"/>
                  <a:pt x="419160" y="117058"/>
                </a:cubicBezTo>
                <a:cubicBezTo>
                  <a:pt x="420805" y="114419"/>
                  <a:pt x="422642" y="112927"/>
                  <a:pt x="424674" y="112581"/>
                </a:cubicBezTo>
                <a:cubicBezTo>
                  <a:pt x="426843" y="112208"/>
                  <a:pt x="429827" y="114378"/>
                  <a:pt x="433641" y="119103"/>
                </a:cubicBezTo>
                <a:cubicBezTo>
                  <a:pt x="437427" y="123691"/>
                  <a:pt x="439624" y="127698"/>
                  <a:pt x="440204" y="131124"/>
                </a:cubicBezTo>
                <a:cubicBezTo>
                  <a:pt x="440425" y="132396"/>
                  <a:pt x="440039" y="133639"/>
                  <a:pt x="439071" y="134855"/>
                </a:cubicBezTo>
                <a:cubicBezTo>
                  <a:pt x="438104" y="136071"/>
                  <a:pt x="436985" y="136776"/>
                  <a:pt x="435713" y="136997"/>
                </a:cubicBezTo>
                <a:cubicBezTo>
                  <a:pt x="432660" y="137522"/>
                  <a:pt x="428915" y="136251"/>
                  <a:pt x="424466" y="133225"/>
                </a:cubicBezTo>
                <a:cubicBezTo>
                  <a:pt x="420155" y="130157"/>
                  <a:pt x="417778" y="127366"/>
                  <a:pt x="417350" y="124824"/>
                </a:cubicBezTo>
                <a:close/>
                <a:moveTo>
                  <a:pt x="421012" y="152058"/>
                </a:moveTo>
                <a:cubicBezTo>
                  <a:pt x="423416" y="151643"/>
                  <a:pt x="425958" y="152721"/>
                  <a:pt x="428625" y="155277"/>
                </a:cubicBezTo>
                <a:cubicBezTo>
                  <a:pt x="431278" y="157833"/>
                  <a:pt x="432853" y="160514"/>
                  <a:pt x="433323" y="163305"/>
                </a:cubicBezTo>
                <a:cubicBezTo>
                  <a:pt x="433807" y="166096"/>
                  <a:pt x="433392" y="174801"/>
                  <a:pt x="432079" y="189420"/>
                </a:cubicBezTo>
                <a:cubicBezTo>
                  <a:pt x="430753" y="203901"/>
                  <a:pt x="428777" y="220274"/>
                  <a:pt x="426124" y="238514"/>
                </a:cubicBezTo>
                <a:cubicBezTo>
                  <a:pt x="425046" y="245243"/>
                  <a:pt x="422849" y="248877"/>
                  <a:pt x="419547" y="249443"/>
                </a:cubicBezTo>
                <a:cubicBezTo>
                  <a:pt x="417765" y="249747"/>
                  <a:pt x="416120" y="249305"/>
                  <a:pt x="414614" y="248130"/>
                </a:cubicBezTo>
                <a:cubicBezTo>
                  <a:pt x="413080" y="246818"/>
                  <a:pt x="412169" y="245270"/>
                  <a:pt x="411865" y="243488"/>
                </a:cubicBezTo>
                <a:cubicBezTo>
                  <a:pt x="411533" y="241581"/>
                  <a:pt x="411492" y="238583"/>
                  <a:pt x="411699" y="234493"/>
                </a:cubicBezTo>
                <a:cubicBezTo>
                  <a:pt x="412030" y="230251"/>
                  <a:pt x="412514" y="224668"/>
                  <a:pt x="413163" y="217760"/>
                </a:cubicBezTo>
                <a:cubicBezTo>
                  <a:pt x="413923" y="210699"/>
                  <a:pt x="414462" y="204979"/>
                  <a:pt x="414766" y="200612"/>
                </a:cubicBezTo>
                <a:cubicBezTo>
                  <a:pt x="415195" y="196218"/>
                  <a:pt x="415526" y="191327"/>
                  <a:pt x="415789" y="185910"/>
                </a:cubicBezTo>
                <a:cubicBezTo>
                  <a:pt x="416024" y="180384"/>
                  <a:pt x="416189" y="175976"/>
                  <a:pt x="416286" y="172687"/>
                </a:cubicBezTo>
                <a:cubicBezTo>
                  <a:pt x="416480" y="169247"/>
                  <a:pt x="416742" y="165806"/>
                  <a:pt x="417074" y="162352"/>
                </a:cubicBezTo>
                <a:cubicBezTo>
                  <a:pt x="417792" y="155816"/>
                  <a:pt x="419105" y="152389"/>
                  <a:pt x="421012" y="152058"/>
                </a:cubicBezTo>
                <a:close/>
                <a:moveTo>
                  <a:pt x="472136" y="206526"/>
                </a:moveTo>
                <a:cubicBezTo>
                  <a:pt x="480814" y="183727"/>
                  <a:pt x="488109" y="166663"/>
                  <a:pt x="494023" y="155319"/>
                </a:cubicBezTo>
                <a:cubicBezTo>
                  <a:pt x="500047" y="143823"/>
                  <a:pt x="505478" y="137660"/>
                  <a:pt x="510300" y="136845"/>
                </a:cubicBezTo>
                <a:cubicBezTo>
                  <a:pt x="515261" y="136002"/>
                  <a:pt x="520345" y="137812"/>
                  <a:pt x="525555" y="142289"/>
                </a:cubicBezTo>
                <a:cubicBezTo>
                  <a:pt x="530902" y="146738"/>
                  <a:pt x="534066" y="151892"/>
                  <a:pt x="535061" y="157737"/>
                </a:cubicBezTo>
                <a:cubicBezTo>
                  <a:pt x="536622" y="166898"/>
                  <a:pt x="536429" y="178435"/>
                  <a:pt x="534481" y="192377"/>
                </a:cubicBezTo>
                <a:cubicBezTo>
                  <a:pt x="531012" y="218077"/>
                  <a:pt x="526231" y="231453"/>
                  <a:pt x="520138" y="232503"/>
                </a:cubicBezTo>
                <a:cubicBezTo>
                  <a:pt x="517333" y="232973"/>
                  <a:pt x="515606" y="231301"/>
                  <a:pt x="514957" y="227487"/>
                </a:cubicBezTo>
                <a:cubicBezTo>
                  <a:pt x="514500" y="224820"/>
                  <a:pt x="514915" y="219197"/>
                  <a:pt x="516200" y="210602"/>
                </a:cubicBezTo>
                <a:cubicBezTo>
                  <a:pt x="517595" y="201856"/>
                  <a:pt x="518756" y="193358"/>
                  <a:pt x="519710" y="185081"/>
                </a:cubicBezTo>
                <a:cubicBezTo>
                  <a:pt x="520760" y="176667"/>
                  <a:pt x="520939" y="170476"/>
                  <a:pt x="520276" y="166538"/>
                </a:cubicBezTo>
                <a:cubicBezTo>
                  <a:pt x="519585" y="162476"/>
                  <a:pt x="518438" y="159588"/>
                  <a:pt x="516836" y="157903"/>
                </a:cubicBezTo>
                <a:cubicBezTo>
                  <a:pt x="515371" y="156189"/>
                  <a:pt x="514003" y="155443"/>
                  <a:pt x="512732" y="155664"/>
                </a:cubicBezTo>
                <a:cubicBezTo>
                  <a:pt x="511585" y="155858"/>
                  <a:pt x="510438" y="156438"/>
                  <a:pt x="509305" y="157419"/>
                </a:cubicBezTo>
                <a:cubicBezTo>
                  <a:pt x="508158" y="158400"/>
                  <a:pt x="506915" y="159920"/>
                  <a:pt x="505560" y="161979"/>
                </a:cubicBezTo>
                <a:cubicBezTo>
                  <a:pt x="504345" y="164024"/>
                  <a:pt x="503184" y="166055"/>
                  <a:pt x="502093" y="168072"/>
                </a:cubicBezTo>
                <a:cubicBezTo>
                  <a:pt x="500973" y="169965"/>
                  <a:pt x="499605" y="172673"/>
                  <a:pt x="497989" y="176225"/>
                </a:cubicBezTo>
                <a:cubicBezTo>
                  <a:pt x="496497" y="179748"/>
                  <a:pt x="495239" y="182774"/>
                  <a:pt x="494230" y="185303"/>
                </a:cubicBezTo>
                <a:cubicBezTo>
                  <a:pt x="493208" y="187707"/>
                  <a:pt x="491716" y="191230"/>
                  <a:pt x="489754" y="195873"/>
                </a:cubicBezTo>
                <a:cubicBezTo>
                  <a:pt x="487805" y="200529"/>
                  <a:pt x="486313" y="204053"/>
                  <a:pt x="485277" y="206457"/>
                </a:cubicBezTo>
                <a:cubicBezTo>
                  <a:pt x="484240" y="208847"/>
                  <a:pt x="482900" y="212095"/>
                  <a:pt x="481242" y="216171"/>
                </a:cubicBezTo>
                <a:cubicBezTo>
                  <a:pt x="479584" y="220247"/>
                  <a:pt x="478230" y="223425"/>
                  <a:pt x="477180" y="225691"/>
                </a:cubicBezTo>
                <a:cubicBezTo>
                  <a:pt x="476254" y="227943"/>
                  <a:pt x="475162" y="230417"/>
                  <a:pt x="473919" y="233111"/>
                </a:cubicBezTo>
                <a:cubicBezTo>
                  <a:pt x="471542" y="238362"/>
                  <a:pt x="469401" y="241139"/>
                  <a:pt x="467494" y="241471"/>
                </a:cubicBezTo>
                <a:cubicBezTo>
                  <a:pt x="465725" y="241775"/>
                  <a:pt x="463390" y="240724"/>
                  <a:pt x="460488" y="238348"/>
                </a:cubicBezTo>
                <a:cubicBezTo>
                  <a:pt x="457573" y="235833"/>
                  <a:pt x="455942" y="233498"/>
                  <a:pt x="455569" y="231328"/>
                </a:cubicBezTo>
                <a:cubicBezTo>
                  <a:pt x="455459" y="230693"/>
                  <a:pt x="455611" y="228910"/>
                  <a:pt x="456025" y="225954"/>
                </a:cubicBezTo>
                <a:cubicBezTo>
                  <a:pt x="457186" y="218174"/>
                  <a:pt x="458305" y="208626"/>
                  <a:pt x="459383" y="197324"/>
                </a:cubicBezTo>
                <a:cubicBezTo>
                  <a:pt x="460447" y="185897"/>
                  <a:pt x="459922" y="173226"/>
                  <a:pt x="457821" y="159326"/>
                </a:cubicBezTo>
                <a:cubicBezTo>
                  <a:pt x="456619" y="149985"/>
                  <a:pt x="457158" y="145108"/>
                  <a:pt x="459452" y="144721"/>
                </a:cubicBezTo>
                <a:cubicBezTo>
                  <a:pt x="462243" y="144251"/>
                  <a:pt x="465296" y="145232"/>
                  <a:pt x="468585" y="147678"/>
                </a:cubicBezTo>
                <a:cubicBezTo>
                  <a:pt x="471888" y="150123"/>
                  <a:pt x="473836" y="153136"/>
                  <a:pt x="474444" y="156687"/>
                </a:cubicBezTo>
                <a:cubicBezTo>
                  <a:pt x="475024" y="160127"/>
                  <a:pt x="475093" y="167050"/>
                  <a:pt x="474651" y="177454"/>
                </a:cubicBezTo>
                <a:cubicBezTo>
                  <a:pt x="474305" y="187721"/>
                  <a:pt x="473463" y="197407"/>
                  <a:pt x="472136" y="206526"/>
                </a:cubicBezTo>
                <a:close/>
                <a:moveTo>
                  <a:pt x="626146" y="149667"/>
                </a:moveTo>
                <a:cubicBezTo>
                  <a:pt x="627306" y="156410"/>
                  <a:pt x="624556" y="162573"/>
                  <a:pt x="617924" y="168155"/>
                </a:cubicBezTo>
                <a:cubicBezTo>
                  <a:pt x="611389" y="173585"/>
                  <a:pt x="603485" y="177081"/>
                  <a:pt x="594199" y="178670"/>
                </a:cubicBezTo>
                <a:cubicBezTo>
                  <a:pt x="585052" y="180232"/>
                  <a:pt x="576541" y="180632"/>
                  <a:pt x="568692" y="179872"/>
                </a:cubicBezTo>
                <a:cubicBezTo>
                  <a:pt x="567877" y="185772"/>
                  <a:pt x="567836" y="190940"/>
                  <a:pt x="568596" y="195389"/>
                </a:cubicBezTo>
                <a:cubicBezTo>
                  <a:pt x="569328" y="199714"/>
                  <a:pt x="571249" y="202851"/>
                  <a:pt x="574330" y="204813"/>
                </a:cubicBezTo>
                <a:cubicBezTo>
                  <a:pt x="577536" y="206761"/>
                  <a:pt x="582248" y="207189"/>
                  <a:pt x="588479" y="206139"/>
                </a:cubicBezTo>
                <a:cubicBezTo>
                  <a:pt x="594835" y="205048"/>
                  <a:pt x="601136" y="202864"/>
                  <a:pt x="607381" y="199576"/>
                </a:cubicBezTo>
                <a:cubicBezTo>
                  <a:pt x="613723" y="196135"/>
                  <a:pt x="617220" y="194367"/>
                  <a:pt x="617855" y="194256"/>
                </a:cubicBezTo>
                <a:cubicBezTo>
                  <a:pt x="621158" y="193690"/>
                  <a:pt x="623023" y="194685"/>
                  <a:pt x="623465" y="197227"/>
                </a:cubicBezTo>
                <a:cubicBezTo>
                  <a:pt x="624045" y="200654"/>
                  <a:pt x="620812" y="205075"/>
                  <a:pt x="613751" y="210464"/>
                </a:cubicBezTo>
                <a:cubicBezTo>
                  <a:pt x="606663" y="215729"/>
                  <a:pt x="599436" y="218990"/>
                  <a:pt x="592058" y="220247"/>
                </a:cubicBezTo>
                <a:cubicBezTo>
                  <a:pt x="582151" y="221933"/>
                  <a:pt x="573570" y="220385"/>
                  <a:pt x="566344" y="215590"/>
                </a:cubicBezTo>
                <a:cubicBezTo>
                  <a:pt x="559103" y="210685"/>
                  <a:pt x="554709" y="203707"/>
                  <a:pt x="553176" y="194685"/>
                </a:cubicBezTo>
                <a:cubicBezTo>
                  <a:pt x="551628" y="185662"/>
                  <a:pt x="552443" y="175838"/>
                  <a:pt x="555607" y="165226"/>
                </a:cubicBezTo>
                <a:cubicBezTo>
                  <a:pt x="558744" y="154490"/>
                  <a:pt x="563553" y="145094"/>
                  <a:pt x="570033" y="137066"/>
                </a:cubicBezTo>
                <a:cubicBezTo>
                  <a:pt x="576513" y="129024"/>
                  <a:pt x="583505" y="124368"/>
                  <a:pt x="591008" y="123083"/>
                </a:cubicBezTo>
                <a:cubicBezTo>
                  <a:pt x="598511" y="121811"/>
                  <a:pt x="605917" y="124216"/>
                  <a:pt x="613226" y="130295"/>
                </a:cubicBezTo>
                <a:cubicBezTo>
                  <a:pt x="620674" y="136347"/>
                  <a:pt x="624985" y="142814"/>
                  <a:pt x="626146" y="149667"/>
                </a:cubicBezTo>
                <a:close/>
                <a:moveTo>
                  <a:pt x="594531" y="137992"/>
                </a:moveTo>
                <a:cubicBezTo>
                  <a:pt x="589820" y="138793"/>
                  <a:pt x="585357" y="142109"/>
                  <a:pt x="581114" y="147926"/>
                </a:cubicBezTo>
                <a:cubicBezTo>
                  <a:pt x="576845" y="153633"/>
                  <a:pt x="573556" y="160404"/>
                  <a:pt x="571235" y="168252"/>
                </a:cubicBezTo>
                <a:cubicBezTo>
                  <a:pt x="576513" y="168528"/>
                  <a:pt x="582399" y="168114"/>
                  <a:pt x="588880" y="167008"/>
                </a:cubicBezTo>
                <a:cubicBezTo>
                  <a:pt x="595360" y="165917"/>
                  <a:pt x="600846" y="163927"/>
                  <a:pt x="605336" y="161067"/>
                </a:cubicBezTo>
                <a:cubicBezTo>
                  <a:pt x="609799" y="158082"/>
                  <a:pt x="611734" y="154877"/>
                  <a:pt x="611154" y="151450"/>
                </a:cubicBezTo>
                <a:cubicBezTo>
                  <a:pt x="610559" y="148009"/>
                  <a:pt x="608376" y="144790"/>
                  <a:pt x="604590" y="141764"/>
                </a:cubicBezTo>
                <a:cubicBezTo>
                  <a:pt x="600929" y="138724"/>
                  <a:pt x="597585" y="137467"/>
                  <a:pt x="594531" y="137992"/>
                </a:cubicBezTo>
                <a:close/>
                <a:moveTo>
                  <a:pt x="645932" y="137674"/>
                </a:moveTo>
                <a:lnTo>
                  <a:pt x="642920" y="123469"/>
                </a:lnTo>
                <a:cubicBezTo>
                  <a:pt x="641897" y="117487"/>
                  <a:pt x="642781" y="114267"/>
                  <a:pt x="645586" y="113784"/>
                </a:cubicBezTo>
                <a:cubicBezTo>
                  <a:pt x="648005" y="113369"/>
                  <a:pt x="650561" y="114571"/>
                  <a:pt x="653255" y="117390"/>
                </a:cubicBezTo>
                <a:cubicBezTo>
                  <a:pt x="656074" y="120043"/>
                  <a:pt x="657843" y="123539"/>
                  <a:pt x="658575" y="127864"/>
                </a:cubicBezTo>
                <a:cubicBezTo>
                  <a:pt x="659293" y="132050"/>
                  <a:pt x="659708" y="135256"/>
                  <a:pt x="659818" y="137467"/>
                </a:cubicBezTo>
                <a:cubicBezTo>
                  <a:pt x="668026" y="118799"/>
                  <a:pt x="677077" y="108616"/>
                  <a:pt x="686997" y="106930"/>
                </a:cubicBezTo>
                <a:cubicBezTo>
                  <a:pt x="693229" y="105866"/>
                  <a:pt x="696601" y="106861"/>
                  <a:pt x="697126" y="109915"/>
                </a:cubicBezTo>
                <a:cubicBezTo>
                  <a:pt x="697388" y="111434"/>
                  <a:pt x="696918" y="112954"/>
                  <a:pt x="695744" y="114461"/>
                </a:cubicBezTo>
                <a:cubicBezTo>
                  <a:pt x="694556" y="115967"/>
                  <a:pt x="692580" y="117818"/>
                  <a:pt x="689816" y="119987"/>
                </a:cubicBezTo>
                <a:cubicBezTo>
                  <a:pt x="683571" y="124064"/>
                  <a:pt x="678624" y="129549"/>
                  <a:pt x="674962" y="136444"/>
                </a:cubicBezTo>
                <a:cubicBezTo>
                  <a:pt x="671398" y="143201"/>
                  <a:pt x="668814" y="150649"/>
                  <a:pt x="667183" y="158773"/>
                </a:cubicBezTo>
                <a:cubicBezTo>
                  <a:pt x="665553" y="166898"/>
                  <a:pt x="664295" y="173724"/>
                  <a:pt x="663411" y="179237"/>
                </a:cubicBezTo>
                <a:cubicBezTo>
                  <a:pt x="662651" y="184722"/>
                  <a:pt x="662071" y="189019"/>
                  <a:pt x="661670" y="192087"/>
                </a:cubicBezTo>
                <a:cubicBezTo>
                  <a:pt x="661283" y="195168"/>
                  <a:pt x="660758" y="198194"/>
                  <a:pt x="660081" y="201193"/>
                </a:cubicBezTo>
                <a:cubicBezTo>
                  <a:pt x="658920" y="206623"/>
                  <a:pt x="657000" y="209566"/>
                  <a:pt x="654333" y="210022"/>
                </a:cubicBezTo>
                <a:cubicBezTo>
                  <a:pt x="652164" y="210395"/>
                  <a:pt x="650188" y="209483"/>
                  <a:pt x="648377" y="207314"/>
                </a:cubicBezTo>
                <a:cubicBezTo>
                  <a:pt x="646664" y="204979"/>
                  <a:pt x="645628" y="202671"/>
                  <a:pt x="645227" y="200391"/>
                </a:cubicBezTo>
                <a:cubicBezTo>
                  <a:pt x="644827" y="197973"/>
                  <a:pt x="645103" y="193082"/>
                  <a:pt x="646070" y="185717"/>
                </a:cubicBezTo>
                <a:cubicBezTo>
                  <a:pt x="648557" y="168818"/>
                  <a:pt x="648502" y="152804"/>
                  <a:pt x="645932" y="137674"/>
                </a:cubicBezTo>
                <a:close/>
                <a:moveTo>
                  <a:pt x="799430" y="184708"/>
                </a:moveTo>
                <a:cubicBezTo>
                  <a:pt x="797523" y="185026"/>
                  <a:pt x="795133" y="184004"/>
                  <a:pt x="792231" y="181613"/>
                </a:cubicBezTo>
                <a:cubicBezTo>
                  <a:pt x="789343" y="179223"/>
                  <a:pt x="787658" y="176639"/>
                  <a:pt x="787188" y="173834"/>
                </a:cubicBezTo>
                <a:cubicBezTo>
                  <a:pt x="786676" y="170919"/>
                  <a:pt x="787823" y="156521"/>
                  <a:pt x="790614" y="130668"/>
                </a:cubicBezTo>
                <a:cubicBezTo>
                  <a:pt x="793405" y="104816"/>
                  <a:pt x="794221" y="85389"/>
                  <a:pt x="793046" y="72373"/>
                </a:cubicBezTo>
                <a:cubicBezTo>
                  <a:pt x="791222" y="71640"/>
                  <a:pt x="789481" y="70300"/>
                  <a:pt x="787851" y="68352"/>
                </a:cubicBezTo>
                <a:cubicBezTo>
                  <a:pt x="786207" y="66404"/>
                  <a:pt x="785240" y="64607"/>
                  <a:pt x="784963" y="62949"/>
                </a:cubicBezTo>
                <a:cubicBezTo>
                  <a:pt x="784466" y="60034"/>
                  <a:pt x="788279" y="56303"/>
                  <a:pt x="796404" y="51785"/>
                </a:cubicBezTo>
                <a:cubicBezTo>
                  <a:pt x="804501" y="47128"/>
                  <a:pt x="813772" y="43923"/>
                  <a:pt x="824191" y="42140"/>
                </a:cubicBezTo>
                <a:cubicBezTo>
                  <a:pt x="834747" y="40344"/>
                  <a:pt x="844267" y="41339"/>
                  <a:pt x="852765" y="45125"/>
                </a:cubicBezTo>
                <a:cubicBezTo>
                  <a:pt x="861360" y="48759"/>
                  <a:pt x="866445" y="55156"/>
                  <a:pt x="868006" y="64303"/>
                </a:cubicBezTo>
                <a:cubicBezTo>
                  <a:pt x="869070" y="70535"/>
                  <a:pt x="868282" y="76684"/>
                  <a:pt x="865657" y="82763"/>
                </a:cubicBezTo>
                <a:cubicBezTo>
                  <a:pt x="863128" y="88677"/>
                  <a:pt x="859619" y="93790"/>
                  <a:pt x="855114" y="98101"/>
                </a:cubicBezTo>
                <a:cubicBezTo>
                  <a:pt x="850748" y="102370"/>
                  <a:pt x="846312" y="106267"/>
                  <a:pt x="841808" y="109776"/>
                </a:cubicBezTo>
                <a:cubicBezTo>
                  <a:pt x="837303" y="113300"/>
                  <a:pt x="833421" y="116243"/>
                  <a:pt x="830174" y="118633"/>
                </a:cubicBezTo>
                <a:cubicBezTo>
                  <a:pt x="827009" y="120872"/>
                  <a:pt x="825503" y="122378"/>
                  <a:pt x="825642" y="123138"/>
                </a:cubicBezTo>
                <a:cubicBezTo>
                  <a:pt x="826111" y="125929"/>
                  <a:pt x="828889" y="129190"/>
                  <a:pt x="833973" y="132893"/>
                </a:cubicBezTo>
                <a:cubicBezTo>
                  <a:pt x="839183" y="136596"/>
                  <a:pt x="842817" y="139111"/>
                  <a:pt x="844875" y="140465"/>
                </a:cubicBezTo>
                <a:cubicBezTo>
                  <a:pt x="846934" y="141805"/>
                  <a:pt x="849670" y="143629"/>
                  <a:pt x="853069" y="145937"/>
                </a:cubicBezTo>
                <a:cubicBezTo>
                  <a:pt x="856455" y="148106"/>
                  <a:pt x="859591" y="150054"/>
                  <a:pt x="862506" y="151782"/>
                </a:cubicBezTo>
                <a:cubicBezTo>
                  <a:pt x="865546" y="153481"/>
                  <a:pt x="867937" y="154904"/>
                  <a:pt x="869705" y="156051"/>
                </a:cubicBezTo>
                <a:cubicBezTo>
                  <a:pt x="871599" y="157170"/>
                  <a:pt x="873505" y="158345"/>
                  <a:pt x="875412" y="159588"/>
                </a:cubicBezTo>
                <a:cubicBezTo>
                  <a:pt x="879088" y="161979"/>
                  <a:pt x="881077" y="164051"/>
                  <a:pt x="881381" y="165834"/>
                </a:cubicBezTo>
                <a:cubicBezTo>
                  <a:pt x="881906" y="168887"/>
                  <a:pt x="880068" y="170767"/>
                  <a:pt x="875868" y="171485"/>
                </a:cubicBezTo>
                <a:cubicBezTo>
                  <a:pt x="868241" y="172784"/>
                  <a:pt x="856247" y="168017"/>
                  <a:pt x="839874" y="157212"/>
                </a:cubicBezTo>
                <a:cubicBezTo>
                  <a:pt x="823500" y="146268"/>
                  <a:pt x="812916" y="136417"/>
                  <a:pt x="808163" y="127684"/>
                </a:cubicBezTo>
                <a:cubicBezTo>
                  <a:pt x="805565" y="148534"/>
                  <a:pt x="804100" y="160625"/>
                  <a:pt x="803741" y="163955"/>
                </a:cubicBezTo>
                <a:cubicBezTo>
                  <a:pt x="803382" y="167160"/>
                  <a:pt x="802898" y="170504"/>
                  <a:pt x="802318" y="174014"/>
                </a:cubicBezTo>
                <a:cubicBezTo>
                  <a:pt x="801406" y="180964"/>
                  <a:pt x="800452" y="184529"/>
                  <a:pt x="799430" y="184708"/>
                </a:cubicBezTo>
                <a:close/>
                <a:moveTo>
                  <a:pt x="810318" y="74722"/>
                </a:moveTo>
                <a:cubicBezTo>
                  <a:pt x="811728" y="82984"/>
                  <a:pt x="811382" y="97106"/>
                  <a:pt x="809296" y="117086"/>
                </a:cubicBezTo>
                <a:cubicBezTo>
                  <a:pt x="811175" y="115068"/>
                  <a:pt x="814905" y="111946"/>
                  <a:pt x="820460" y="107731"/>
                </a:cubicBezTo>
                <a:cubicBezTo>
                  <a:pt x="826001" y="103379"/>
                  <a:pt x="830961" y="99469"/>
                  <a:pt x="835328" y="95973"/>
                </a:cubicBezTo>
                <a:cubicBezTo>
                  <a:pt x="839818" y="92325"/>
                  <a:pt x="843701" y="87876"/>
                  <a:pt x="846990" y="82611"/>
                </a:cubicBezTo>
                <a:cubicBezTo>
                  <a:pt x="850278" y="77333"/>
                  <a:pt x="851494" y="72221"/>
                  <a:pt x="850651" y="67260"/>
                </a:cubicBezTo>
                <a:cubicBezTo>
                  <a:pt x="849311" y="59384"/>
                  <a:pt x="841766" y="56607"/>
                  <a:pt x="828046" y="58956"/>
                </a:cubicBezTo>
                <a:cubicBezTo>
                  <a:pt x="821814" y="60006"/>
                  <a:pt x="814837" y="62839"/>
                  <a:pt x="807112" y="67426"/>
                </a:cubicBezTo>
                <a:cubicBezTo>
                  <a:pt x="808867" y="69996"/>
                  <a:pt x="809931" y="72442"/>
                  <a:pt x="810318" y="74722"/>
                </a:cubicBezTo>
                <a:close/>
                <a:moveTo>
                  <a:pt x="963028" y="92270"/>
                </a:moveTo>
                <a:cubicBezTo>
                  <a:pt x="964175" y="98999"/>
                  <a:pt x="961439" y="105161"/>
                  <a:pt x="954793" y="110744"/>
                </a:cubicBezTo>
                <a:cubicBezTo>
                  <a:pt x="948271" y="116174"/>
                  <a:pt x="940368" y="119670"/>
                  <a:pt x="931083" y="121259"/>
                </a:cubicBezTo>
                <a:cubicBezTo>
                  <a:pt x="921935" y="122820"/>
                  <a:pt x="913424" y="123221"/>
                  <a:pt x="905576" y="122461"/>
                </a:cubicBezTo>
                <a:cubicBezTo>
                  <a:pt x="904760" y="128361"/>
                  <a:pt x="904719" y="133529"/>
                  <a:pt x="905479" y="137978"/>
                </a:cubicBezTo>
                <a:cubicBezTo>
                  <a:pt x="906211" y="142303"/>
                  <a:pt x="908118" y="145439"/>
                  <a:pt x="911199" y="147401"/>
                </a:cubicBezTo>
                <a:cubicBezTo>
                  <a:pt x="914419" y="149350"/>
                  <a:pt x="919130" y="149778"/>
                  <a:pt x="925362" y="148728"/>
                </a:cubicBezTo>
                <a:cubicBezTo>
                  <a:pt x="931718" y="147636"/>
                  <a:pt x="938019" y="145453"/>
                  <a:pt x="944264" y="142164"/>
                </a:cubicBezTo>
                <a:cubicBezTo>
                  <a:pt x="950607" y="138724"/>
                  <a:pt x="954102" y="136955"/>
                  <a:pt x="954738" y="136845"/>
                </a:cubicBezTo>
                <a:cubicBezTo>
                  <a:pt x="958040" y="136278"/>
                  <a:pt x="959906" y="137273"/>
                  <a:pt x="960348" y="139815"/>
                </a:cubicBezTo>
                <a:cubicBezTo>
                  <a:pt x="960928" y="143256"/>
                  <a:pt x="957695" y="147664"/>
                  <a:pt x="950634" y="153053"/>
                </a:cubicBezTo>
                <a:cubicBezTo>
                  <a:pt x="943546" y="158317"/>
                  <a:pt x="936319" y="161578"/>
                  <a:pt x="928941" y="162835"/>
                </a:cubicBezTo>
                <a:cubicBezTo>
                  <a:pt x="919034" y="164521"/>
                  <a:pt x="910453" y="162974"/>
                  <a:pt x="903226" y="158179"/>
                </a:cubicBezTo>
                <a:cubicBezTo>
                  <a:pt x="895986" y="153274"/>
                  <a:pt x="891592" y="146296"/>
                  <a:pt x="890059" y="137273"/>
                </a:cubicBezTo>
                <a:cubicBezTo>
                  <a:pt x="888511" y="128250"/>
                  <a:pt x="889326" y="118426"/>
                  <a:pt x="892491" y="107814"/>
                </a:cubicBezTo>
                <a:cubicBezTo>
                  <a:pt x="895627" y="97078"/>
                  <a:pt x="900435" y="87696"/>
                  <a:pt x="906916" y="79654"/>
                </a:cubicBezTo>
                <a:cubicBezTo>
                  <a:pt x="913396" y="71613"/>
                  <a:pt x="920388" y="66956"/>
                  <a:pt x="927891" y="65671"/>
                </a:cubicBezTo>
                <a:cubicBezTo>
                  <a:pt x="935393" y="64400"/>
                  <a:pt x="942800" y="66804"/>
                  <a:pt x="950109" y="72884"/>
                </a:cubicBezTo>
                <a:cubicBezTo>
                  <a:pt x="957557" y="78936"/>
                  <a:pt x="961868" y="85403"/>
                  <a:pt x="963028" y="92270"/>
                </a:cubicBezTo>
                <a:close/>
                <a:moveTo>
                  <a:pt x="931414" y="80580"/>
                </a:moveTo>
                <a:cubicBezTo>
                  <a:pt x="926702" y="81382"/>
                  <a:pt x="922239" y="84698"/>
                  <a:pt x="917997" y="90515"/>
                </a:cubicBezTo>
                <a:cubicBezTo>
                  <a:pt x="913728" y="96221"/>
                  <a:pt x="910439" y="102992"/>
                  <a:pt x="908118" y="110840"/>
                </a:cubicBezTo>
                <a:cubicBezTo>
                  <a:pt x="913396" y="111117"/>
                  <a:pt x="919282" y="110702"/>
                  <a:pt x="925763" y="109611"/>
                </a:cubicBezTo>
                <a:cubicBezTo>
                  <a:pt x="932243" y="108505"/>
                  <a:pt x="937729" y="106516"/>
                  <a:pt x="942206" y="103655"/>
                </a:cubicBezTo>
                <a:cubicBezTo>
                  <a:pt x="946669" y="100671"/>
                  <a:pt x="948617" y="97465"/>
                  <a:pt x="948023" y="94038"/>
                </a:cubicBezTo>
                <a:cubicBezTo>
                  <a:pt x="947442" y="90598"/>
                  <a:pt x="945259" y="87378"/>
                  <a:pt x="941473" y="84366"/>
                </a:cubicBezTo>
                <a:cubicBezTo>
                  <a:pt x="937812" y="81326"/>
                  <a:pt x="934468" y="80055"/>
                  <a:pt x="931414" y="80580"/>
                </a:cubicBezTo>
                <a:close/>
                <a:moveTo>
                  <a:pt x="1050258" y="89175"/>
                </a:moveTo>
                <a:cubicBezTo>
                  <a:pt x="1051128" y="94259"/>
                  <a:pt x="1049885" y="100422"/>
                  <a:pt x="1046541" y="107662"/>
                </a:cubicBezTo>
                <a:cubicBezTo>
                  <a:pt x="1044427" y="116008"/>
                  <a:pt x="1042658" y="127822"/>
                  <a:pt x="1041208" y="143104"/>
                </a:cubicBezTo>
                <a:cubicBezTo>
                  <a:pt x="1039729" y="158276"/>
                  <a:pt x="1038195" y="169205"/>
                  <a:pt x="1036578" y="175879"/>
                </a:cubicBezTo>
                <a:cubicBezTo>
                  <a:pt x="1033456" y="189766"/>
                  <a:pt x="1026354" y="197642"/>
                  <a:pt x="1015300" y="199521"/>
                </a:cubicBezTo>
                <a:cubicBezTo>
                  <a:pt x="1006277" y="201068"/>
                  <a:pt x="998221" y="199880"/>
                  <a:pt x="991147" y="195983"/>
                </a:cubicBezTo>
                <a:cubicBezTo>
                  <a:pt x="984225" y="192197"/>
                  <a:pt x="980342" y="187886"/>
                  <a:pt x="979526" y="183050"/>
                </a:cubicBezTo>
                <a:cubicBezTo>
                  <a:pt x="979181" y="181019"/>
                  <a:pt x="979471" y="178878"/>
                  <a:pt x="980397" y="176625"/>
                </a:cubicBezTo>
                <a:cubicBezTo>
                  <a:pt x="981185" y="174401"/>
                  <a:pt x="982221" y="173171"/>
                  <a:pt x="983492" y="172964"/>
                </a:cubicBezTo>
                <a:cubicBezTo>
                  <a:pt x="984887" y="172715"/>
                  <a:pt x="986587" y="173420"/>
                  <a:pt x="988563" y="175036"/>
                </a:cubicBezTo>
                <a:cubicBezTo>
                  <a:pt x="990539" y="176667"/>
                  <a:pt x="992404" y="178435"/>
                  <a:pt x="994173" y="180356"/>
                </a:cubicBezTo>
                <a:cubicBezTo>
                  <a:pt x="996093" y="182387"/>
                  <a:pt x="998678" y="184114"/>
                  <a:pt x="1001924" y="185524"/>
                </a:cubicBezTo>
                <a:cubicBezTo>
                  <a:pt x="1005296" y="186905"/>
                  <a:pt x="1008391" y="187361"/>
                  <a:pt x="1011182" y="186878"/>
                </a:cubicBezTo>
                <a:cubicBezTo>
                  <a:pt x="1013973" y="186408"/>
                  <a:pt x="1016005" y="185607"/>
                  <a:pt x="1017248" y="184474"/>
                </a:cubicBezTo>
                <a:cubicBezTo>
                  <a:pt x="1018519" y="183479"/>
                  <a:pt x="1019625" y="181917"/>
                  <a:pt x="1020564" y="179789"/>
                </a:cubicBezTo>
                <a:cubicBezTo>
                  <a:pt x="1021531" y="177800"/>
                  <a:pt x="1022305" y="175769"/>
                  <a:pt x="1022872" y="173710"/>
                </a:cubicBezTo>
                <a:cubicBezTo>
                  <a:pt x="1023452" y="171775"/>
                  <a:pt x="1023963" y="169012"/>
                  <a:pt x="1024392" y="165405"/>
                </a:cubicBezTo>
                <a:cubicBezTo>
                  <a:pt x="1024972" y="161896"/>
                  <a:pt x="1025386" y="158884"/>
                  <a:pt x="1025608" y="156369"/>
                </a:cubicBezTo>
                <a:cubicBezTo>
                  <a:pt x="1025829" y="153840"/>
                  <a:pt x="1026147" y="150317"/>
                  <a:pt x="1026547" y="145798"/>
                </a:cubicBezTo>
                <a:cubicBezTo>
                  <a:pt x="1026934" y="141156"/>
                  <a:pt x="1027280" y="137439"/>
                  <a:pt x="1027597" y="134634"/>
                </a:cubicBezTo>
                <a:cubicBezTo>
                  <a:pt x="1018934" y="143698"/>
                  <a:pt x="1011486" y="148755"/>
                  <a:pt x="1005254" y="149819"/>
                </a:cubicBezTo>
                <a:cubicBezTo>
                  <a:pt x="999037" y="150883"/>
                  <a:pt x="993206" y="149322"/>
                  <a:pt x="987789" y="145149"/>
                </a:cubicBezTo>
                <a:cubicBezTo>
                  <a:pt x="982345" y="140838"/>
                  <a:pt x="979057" y="135380"/>
                  <a:pt x="977924" y="128775"/>
                </a:cubicBezTo>
                <a:cubicBezTo>
                  <a:pt x="976777" y="122033"/>
                  <a:pt x="977744" y="112719"/>
                  <a:pt x="980812" y="100809"/>
                </a:cubicBezTo>
                <a:cubicBezTo>
                  <a:pt x="984017" y="88885"/>
                  <a:pt x="989130" y="77803"/>
                  <a:pt x="996149" y="67578"/>
                </a:cubicBezTo>
                <a:cubicBezTo>
                  <a:pt x="1003168" y="57367"/>
                  <a:pt x="1010754" y="51550"/>
                  <a:pt x="1018892" y="50168"/>
                </a:cubicBezTo>
                <a:cubicBezTo>
                  <a:pt x="1024102" y="49284"/>
                  <a:pt x="1028827" y="50500"/>
                  <a:pt x="1033055" y="53843"/>
                </a:cubicBezTo>
                <a:cubicBezTo>
                  <a:pt x="1040005" y="59329"/>
                  <a:pt x="1044496" y="68048"/>
                  <a:pt x="1046541" y="80000"/>
                </a:cubicBezTo>
                <a:cubicBezTo>
                  <a:pt x="1046804" y="81520"/>
                  <a:pt x="1046914" y="82611"/>
                  <a:pt x="1046900" y="83275"/>
                </a:cubicBezTo>
                <a:cubicBezTo>
                  <a:pt x="1048793" y="85167"/>
                  <a:pt x="1049913" y="87143"/>
                  <a:pt x="1050258" y="89175"/>
                </a:cubicBezTo>
                <a:close/>
                <a:moveTo>
                  <a:pt x="993703" y="128043"/>
                </a:moveTo>
                <a:cubicBezTo>
                  <a:pt x="994062" y="130212"/>
                  <a:pt x="995071" y="131870"/>
                  <a:pt x="996702" y="133031"/>
                </a:cubicBezTo>
                <a:cubicBezTo>
                  <a:pt x="998318" y="134067"/>
                  <a:pt x="1000211" y="134399"/>
                  <a:pt x="1002367" y="134026"/>
                </a:cubicBezTo>
                <a:cubicBezTo>
                  <a:pt x="1008723" y="132948"/>
                  <a:pt x="1015590" y="127919"/>
                  <a:pt x="1022955" y="118937"/>
                </a:cubicBezTo>
                <a:cubicBezTo>
                  <a:pt x="1030306" y="109846"/>
                  <a:pt x="1034893" y="99966"/>
                  <a:pt x="1036745" y="89313"/>
                </a:cubicBezTo>
                <a:cubicBezTo>
                  <a:pt x="1035957" y="87751"/>
                  <a:pt x="1035073" y="85278"/>
                  <a:pt x="1034105" y="81921"/>
                </a:cubicBezTo>
                <a:cubicBezTo>
                  <a:pt x="1033138" y="78549"/>
                  <a:pt x="1032295" y="75882"/>
                  <a:pt x="1031563" y="73906"/>
                </a:cubicBezTo>
                <a:cubicBezTo>
                  <a:pt x="1030845" y="71944"/>
                  <a:pt x="1029670" y="70051"/>
                  <a:pt x="1028053" y="68227"/>
                </a:cubicBezTo>
                <a:cubicBezTo>
                  <a:pt x="1026409" y="66293"/>
                  <a:pt x="1024571" y="65491"/>
                  <a:pt x="1022540" y="65837"/>
                </a:cubicBezTo>
                <a:cubicBezTo>
                  <a:pt x="1017580" y="66680"/>
                  <a:pt x="1012592" y="71198"/>
                  <a:pt x="1007576" y="79378"/>
                </a:cubicBezTo>
                <a:cubicBezTo>
                  <a:pt x="1002560" y="87558"/>
                  <a:pt x="998774" y="96373"/>
                  <a:pt x="996190" y="105838"/>
                </a:cubicBezTo>
                <a:cubicBezTo>
                  <a:pt x="993620" y="115304"/>
                  <a:pt x="992791" y="122710"/>
                  <a:pt x="993703" y="128043"/>
                </a:cubicBezTo>
                <a:close/>
                <a:moveTo>
                  <a:pt x="1077699" y="12281"/>
                </a:moveTo>
                <a:cubicBezTo>
                  <a:pt x="1077271" y="9738"/>
                  <a:pt x="1077879" y="7154"/>
                  <a:pt x="1079523" y="4515"/>
                </a:cubicBezTo>
                <a:cubicBezTo>
                  <a:pt x="1081168" y="1876"/>
                  <a:pt x="1083005" y="384"/>
                  <a:pt x="1085037" y="38"/>
                </a:cubicBezTo>
                <a:cubicBezTo>
                  <a:pt x="1087192" y="-321"/>
                  <a:pt x="1090177" y="1848"/>
                  <a:pt x="1093990" y="6560"/>
                </a:cubicBezTo>
                <a:cubicBezTo>
                  <a:pt x="1097790" y="11148"/>
                  <a:pt x="1099973" y="15155"/>
                  <a:pt x="1100553" y="18595"/>
                </a:cubicBezTo>
                <a:cubicBezTo>
                  <a:pt x="1100775" y="19866"/>
                  <a:pt x="1100402" y="21110"/>
                  <a:pt x="1099420" y="22312"/>
                </a:cubicBezTo>
                <a:cubicBezTo>
                  <a:pt x="1098453" y="23528"/>
                  <a:pt x="1097334" y="24246"/>
                  <a:pt x="1096063" y="24454"/>
                </a:cubicBezTo>
                <a:cubicBezTo>
                  <a:pt x="1093009" y="24979"/>
                  <a:pt x="1089265" y="23721"/>
                  <a:pt x="1084829" y="20682"/>
                </a:cubicBezTo>
                <a:cubicBezTo>
                  <a:pt x="1080504" y="17628"/>
                  <a:pt x="1078128" y="14823"/>
                  <a:pt x="1077699" y="12281"/>
                </a:cubicBezTo>
                <a:close/>
                <a:moveTo>
                  <a:pt x="1081361" y="39529"/>
                </a:moveTo>
                <a:cubicBezTo>
                  <a:pt x="1083779" y="39114"/>
                  <a:pt x="1086321" y="40178"/>
                  <a:pt x="1088975" y="42734"/>
                </a:cubicBezTo>
                <a:cubicBezTo>
                  <a:pt x="1091627" y="45291"/>
                  <a:pt x="1093203" y="47971"/>
                  <a:pt x="1093672" y="50762"/>
                </a:cubicBezTo>
                <a:cubicBezTo>
                  <a:pt x="1094156" y="53567"/>
                  <a:pt x="1093742" y="62272"/>
                  <a:pt x="1092442" y="76877"/>
                </a:cubicBezTo>
                <a:cubicBezTo>
                  <a:pt x="1091116" y="91372"/>
                  <a:pt x="1089126" y="107731"/>
                  <a:pt x="1086474" y="125970"/>
                </a:cubicBezTo>
                <a:cubicBezTo>
                  <a:pt x="1085396" y="132699"/>
                  <a:pt x="1083212" y="136347"/>
                  <a:pt x="1079910" y="136900"/>
                </a:cubicBezTo>
                <a:cubicBezTo>
                  <a:pt x="1078128" y="137204"/>
                  <a:pt x="1076483" y="136776"/>
                  <a:pt x="1074977" y="135587"/>
                </a:cubicBezTo>
                <a:cubicBezTo>
                  <a:pt x="1073443" y="134275"/>
                  <a:pt x="1072518" y="132741"/>
                  <a:pt x="1072214" y="130959"/>
                </a:cubicBezTo>
                <a:cubicBezTo>
                  <a:pt x="1071896" y="129052"/>
                  <a:pt x="1071841" y="126053"/>
                  <a:pt x="1072062" y="121963"/>
                </a:cubicBezTo>
                <a:cubicBezTo>
                  <a:pt x="1072380" y="117721"/>
                  <a:pt x="1072877" y="112139"/>
                  <a:pt x="1073527" y="105217"/>
                </a:cubicBezTo>
                <a:cubicBezTo>
                  <a:pt x="1074286" y="98156"/>
                  <a:pt x="1074812" y="92449"/>
                  <a:pt x="1075115" y="88069"/>
                </a:cubicBezTo>
                <a:cubicBezTo>
                  <a:pt x="1075544" y="83689"/>
                  <a:pt x="1075889" y="78784"/>
                  <a:pt x="1076138" y="73381"/>
                </a:cubicBezTo>
                <a:cubicBezTo>
                  <a:pt x="1076373" y="67840"/>
                  <a:pt x="1076539" y="63433"/>
                  <a:pt x="1076636" y="60144"/>
                </a:cubicBezTo>
                <a:cubicBezTo>
                  <a:pt x="1076829" y="56717"/>
                  <a:pt x="1077091" y="53263"/>
                  <a:pt x="1077423" y="49809"/>
                </a:cubicBezTo>
                <a:cubicBezTo>
                  <a:pt x="1078142" y="43273"/>
                  <a:pt x="1079454" y="39846"/>
                  <a:pt x="1081361" y="39529"/>
                </a:cubicBezTo>
                <a:close/>
                <a:moveTo>
                  <a:pt x="1166463" y="58376"/>
                </a:moveTo>
                <a:cubicBezTo>
                  <a:pt x="1165730" y="54065"/>
                  <a:pt x="1164335" y="50113"/>
                  <a:pt x="1162276" y="46534"/>
                </a:cubicBezTo>
                <a:cubicBezTo>
                  <a:pt x="1160217" y="42831"/>
                  <a:pt x="1157689" y="40316"/>
                  <a:pt x="1154718" y="38990"/>
                </a:cubicBezTo>
                <a:cubicBezTo>
                  <a:pt x="1146358" y="42900"/>
                  <a:pt x="1139947" y="50997"/>
                  <a:pt x="1135498" y="63267"/>
                </a:cubicBezTo>
                <a:cubicBezTo>
                  <a:pt x="1131159" y="75385"/>
                  <a:pt x="1129819" y="86342"/>
                  <a:pt x="1131491" y="96125"/>
                </a:cubicBezTo>
                <a:cubicBezTo>
                  <a:pt x="1133163" y="105921"/>
                  <a:pt x="1136617" y="111614"/>
                  <a:pt x="1141854" y="113203"/>
                </a:cubicBezTo>
                <a:cubicBezTo>
                  <a:pt x="1150711" y="109859"/>
                  <a:pt x="1157398" y="102315"/>
                  <a:pt x="1161931" y="90543"/>
                </a:cubicBezTo>
                <a:cubicBezTo>
                  <a:pt x="1166573" y="78632"/>
                  <a:pt x="1168079" y="67910"/>
                  <a:pt x="1166463" y="58376"/>
                </a:cubicBezTo>
                <a:close/>
                <a:moveTo>
                  <a:pt x="1116596" y="68642"/>
                </a:moveTo>
                <a:cubicBezTo>
                  <a:pt x="1119359" y="57975"/>
                  <a:pt x="1123753" y="48841"/>
                  <a:pt x="1129791" y="41283"/>
                </a:cubicBezTo>
                <a:cubicBezTo>
                  <a:pt x="1135940" y="33560"/>
                  <a:pt x="1142752" y="29055"/>
                  <a:pt x="1150255" y="27784"/>
                </a:cubicBezTo>
                <a:cubicBezTo>
                  <a:pt x="1157882" y="26485"/>
                  <a:pt x="1164791" y="28640"/>
                  <a:pt x="1170981" y="34264"/>
                </a:cubicBezTo>
                <a:cubicBezTo>
                  <a:pt x="1177157" y="39750"/>
                  <a:pt x="1181026" y="47128"/>
                  <a:pt x="1182615" y="56413"/>
                </a:cubicBezTo>
                <a:cubicBezTo>
                  <a:pt x="1184163" y="65561"/>
                  <a:pt x="1183541" y="75357"/>
                  <a:pt x="1180750" y="85776"/>
                </a:cubicBezTo>
                <a:cubicBezTo>
                  <a:pt x="1177917" y="96069"/>
                  <a:pt x="1173109" y="105065"/>
                  <a:pt x="1166311" y="112761"/>
                </a:cubicBezTo>
                <a:cubicBezTo>
                  <a:pt x="1159609" y="120319"/>
                  <a:pt x="1151885" y="124837"/>
                  <a:pt x="1143111" y="126330"/>
                </a:cubicBezTo>
                <a:cubicBezTo>
                  <a:pt x="1136631" y="127435"/>
                  <a:pt x="1130717" y="125376"/>
                  <a:pt x="1125370" y="120126"/>
                </a:cubicBezTo>
                <a:cubicBezTo>
                  <a:pt x="1120036" y="114889"/>
                  <a:pt x="1116582" y="107690"/>
                  <a:pt x="1115020" y="98543"/>
                </a:cubicBezTo>
                <a:cubicBezTo>
                  <a:pt x="1113445" y="89258"/>
                  <a:pt x="1113970" y="79295"/>
                  <a:pt x="1116596" y="68642"/>
                </a:cubicBezTo>
                <a:close/>
                <a:moveTo>
                  <a:pt x="1218900" y="79268"/>
                </a:moveTo>
                <a:cubicBezTo>
                  <a:pt x="1227577" y="56469"/>
                  <a:pt x="1234873" y="39390"/>
                  <a:pt x="1240787" y="28046"/>
                </a:cubicBezTo>
                <a:cubicBezTo>
                  <a:pt x="1246811" y="16564"/>
                  <a:pt x="1252241" y="10401"/>
                  <a:pt x="1257063" y="9586"/>
                </a:cubicBezTo>
                <a:cubicBezTo>
                  <a:pt x="1262024" y="8729"/>
                  <a:pt x="1267109" y="10553"/>
                  <a:pt x="1272318" y="15030"/>
                </a:cubicBezTo>
                <a:cubicBezTo>
                  <a:pt x="1277666" y="19479"/>
                  <a:pt x="1280829" y="24633"/>
                  <a:pt x="1281825" y="30478"/>
                </a:cubicBezTo>
                <a:cubicBezTo>
                  <a:pt x="1283386" y="39625"/>
                  <a:pt x="1283192" y="51177"/>
                  <a:pt x="1281258" y="65119"/>
                </a:cubicBezTo>
                <a:cubicBezTo>
                  <a:pt x="1277790" y="90819"/>
                  <a:pt x="1272995" y="104194"/>
                  <a:pt x="1266902" y="105231"/>
                </a:cubicBezTo>
                <a:cubicBezTo>
                  <a:pt x="1264097" y="105714"/>
                  <a:pt x="1262369" y="104042"/>
                  <a:pt x="1261720" y="100229"/>
                </a:cubicBezTo>
                <a:cubicBezTo>
                  <a:pt x="1261264" y="97562"/>
                  <a:pt x="1261679" y="91924"/>
                  <a:pt x="1262963" y="83344"/>
                </a:cubicBezTo>
                <a:cubicBezTo>
                  <a:pt x="1264359" y="74597"/>
                  <a:pt x="1265520" y="66100"/>
                  <a:pt x="1266473" y="57823"/>
                </a:cubicBezTo>
                <a:cubicBezTo>
                  <a:pt x="1267523" y="49394"/>
                  <a:pt x="1267703" y="43218"/>
                  <a:pt x="1267040" y="39280"/>
                </a:cubicBezTo>
                <a:cubicBezTo>
                  <a:pt x="1266349" y="35204"/>
                  <a:pt x="1265202" y="32330"/>
                  <a:pt x="1263599" y="30644"/>
                </a:cubicBezTo>
                <a:cubicBezTo>
                  <a:pt x="1262134" y="28931"/>
                  <a:pt x="1260767" y="28184"/>
                  <a:pt x="1259496" y="28392"/>
                </a:cubicBezTo>
                <a:cubicBezTo>
                  <a:pt x="1258349" y="28599"/>
                  <a:pt x="1257202" y="29179"/>
                  <a:pt x="1256069" y="30160"/>
                </a:cubicBezTo>
                <a:cubicBezTo>
                  <a:pt x="1254922" y="31141"/>
                  <a:pt x="1253678" y="32661"/>
                  <a:pt x="1252324" y="34720"/>
                </a:cubicBezTo>
                <a:cubicBezTo>
                  <a:pt x="1251108" y="36765"/>
                  <a:pt x="1249948" y="38782"/>
                  <a:pt x="1248856" y="40814"/>
                </a:cubicBezTo>
                <a:cubicBezTo>
                  <a:pt x="1247737" y="42693"/>
                  <a:pt x="1246369" y="45415"/>
                  <a:pt x="1244752" y="48966"/>
                </a:cubicBezTo>
                <a:cubicBezTo>
                  <a:pt x="1243260" y="52489"/>
                  <a:pt x="1242002" y="55515"/>
                  <a:pt x="1240994" y="58044"/>
                </a:cubicBezTo>
                <a:cubicBezTo>
                  <a:pt x="1239971" y="60434"/>
                  <a:pt x="1238479" y="63972"/>
                  <a:pt x="1236517" y="68614"/>
                </a:cubicBezTo>
                <a:cubicBezTo>
                  <a:pt x="1234569" y="73271"/>
                  <a:pt x="1233076" y="76794"/>
                  <a:pt x="1232040" y="79185"/>
                </a:cubicBezTo>
                <a:cubicBezTo>
                  <a:pt x="1231004" y="81589"/>
                  <a:pt x="1229663" y="84822"/>
                  <a:pt x="1228005" y="88898"/>
                </a:cubicBezTo>
                <a:cubicBezTo>
                  <a:pt x="1226347" y="92988"/>
                  <a:pt x="1224993" y="96153"/>
                  <a:pt x="1223943" y="98432"/>
                </a:cubicBezTo>
                <a:cubicBezTo>
                  <a:pt x="1223017" y="100684"/>
                  <a:pt x="1221926" y="103158"/>
                  <a:pt x="1220682" y="105852"/>
                </a:cubicBezTo>
                <a:cubicBezTo>
                  <a:pt x="1218306" y="111089"/>
                  <a:pt x="1216164" y="113880"/>
                  <a:pt x="1214257" y="114212"/>
                </a:cubicBezTo>
                <a:cubicBezTo>
                  <a:pt x="1212489" y="114516"/>
                  <a:pt x="1210153" y="113466"/>
                  <a:pt x="1207252" y="111089"/>
                </a:cubicBezTo>
                <a:cubicBezTo>
                  <a:pt x="1204336" y="108574"/>
                  <a:pt x="1202706" y="106239"/>
                  <a:pt x="1202333" y="104070"/>
                </a:cubicBezTo>
                <a:cubicBezTo>
                  <a:pt x="1202222" y="103434"/>
                  <a:pt x="1202374" y="101638"/>
                  <a:pt x="1202789" y="98695"/>
                </a:cubicBezTo>
                <a:cubicBezTo>
                  <a:pt x="1203949" y="90916"/>
                  <a:pt x="1205068" y="81368"/>
                  <a:pt x="1206146" y="70065"/>
                </a:cubicBezTo>
                <a:cubicBezTo>
                  <a:pt x="1207210" y="58624"/>
                  <a:pt x="1206685" y="45968"/>
                  <a:pt x="1204585" y="32067"/>
                </a:cubicBezTo>
                <a:cubicBezTo>
                  <a:pt x="1203383" y="22713"/>
                  <a:pt x="1203922" y="17849"/>
                  <a:pt x="1206215" y="17462"/>
                </a:cubicBezTo>
                <a:cubicBezTo>
                  <a:pt x="1209006" y="16978"/>
                  <a:pt x="1212060" y="17973"/>
                  <a:pt x="1215349" y="20419"/>
                </a:cubicBezTo>
                <a:cubicBezTo>
                  <a:pt x="1218651" y="22865"/>
                  <a:pt x="1220600" y="25863"/>
                  <a:pt x="1221207" y="29428"/>
                </a:cubicBezTo>
                <a:cubicBezTo>
                  <a:pt x="1221788" y="32855"/>
                  <a:pt x="1221857" y="39777"/>
                  <a:pt x="1221415" y="50196"/>
                </a:cubicBezTo>
                <a:cubicBezTo>
                  <a:pt x="1221069" y="60462"/>
                  <a:pt x="1220226" y="70148"/>
                  <a:pt x="1218900" y="79268"/>
                </a:cubicBezTo>
                <a:close/>
                <a:moveTo>
                  <a:pt x="1448477" y="12875"/>
                </a:moveTo>
                <a:cubicBezTo>
                  <a:pt x="1448822" y="14906"/>
                  <a:pt x="1447012" y="16909"/>
                  <a:pt x="1443033" y="18899"/>
                </a:cubicBezTo>
                <a:cubicBezTo>
                  <a:pt x="1439178" y="20861"/>
                  <a:pt x="1429574" y="24785"/>
                  <a:pt x="1414237" y="30672"/>
                </a:cubicBezTo>
                <a:cubicBezTo>
                  <a:pt x="1399010" y="36544"/>
                  <a:pt x="1390637" y="39598"/>
                  <a:pt x="1389103" y="39860"/>
                </a:cubicBezTo>
                <a:cubicBezTo>
                  <a:pt x="1387708" y="40109"/>
                  <a:pt x="1385815" y="39308"/>
                  <a:pt x="1383410" y="37497"/>
                </a:cubicBezTo>
                <a:cubicBezTo>
                  <a:pt x="1381006" y="35687"/>
                  <a:pt x="1379652" y="33891"/>
                  <a:pt x="1379348" y="32109"/>
                </a:cubicBezTo>
                <a:cubicBezTo>
                  <a:pt x="1378878" y="29317"/>
                  <a:pt x="1385607" y="25421"/>
                  <a:pt x="1399535" y="20433"/>
                </a:cubicBezTo>
                <a:cubicBezTo>
                  <a:pt x="1413450" y="15306"/>
                  <a:pt x="1425678" y="11852"/>
                  <a:pt x="1436220" y="10056"/>
                </a:cubicBezTo>
                <a:cubicBezTo>
                  <a:pt x="1443848" y="8757"/>
                  <a:pt x="1447938" y="9697"/>
                  <a:pt x="1448477" y="12875"/>
                </a:cubicBezTo>
                <a:close/>
              </a:path>
            </a:pathLst>
          </a:custGeom>
          <a:solidFill>
            <a:srgbClr val="EB5032"/>
          </a:solidFill>
          <a:ln w="13815" cap="flat">
            <a:noFill/>
            <a:prstDash val="solid"/>
            <a:miter/>
          </a:ln>
        </p:spPr>
        <p:txBody>
          <a:bodyPr rtlCol="0" anchor="ctr"/>
          <a:lstStyle/>
          <a:p>
            <a:endParaRPr lang="de-AT"/>
          </a:p>
        </p:txBody>
      </p:sp>
      <p:sp>
        <p:nvSpPr>
          <p:cNvPr id="40" name="Freihandform: Form 39">
            <a:extLst>
              <a:ext uri="{FF2B5EF4-FFF2-40B4-BE49-F238E27FC236}">
                <a16:creationId xmlns:a16="http://schemas.microsoft.com/office/drawing/2014/main" id="{474A717D-CFE2-761E-1572-D322DC5CE9BF}"/>
              </a:ext>
            </a:extLst>
          </p:cNvPr>
          <p:cNvSpPr/>
          <p:nvPr/>
        </p:nvSpPr>
        <p:spPr>
          <a:xfrm rot="597454">
            <a:off x="3451796" y="4344154"/>
            <a:ext cx="1383087" cy="331082"/>
          </a:xfrm>
          <a:custGeom>
            <a:avLst/>
            <a:gdLst>
              <a:gd name="connsiteX0" fmla="*/ 111055 w 1830194"/>
              <a:gd name="connsiteY0" fmla="*/ 289646 h 403900"/>
              <a:gd name="connsiteX1" fmla="*/ 122524 w 1830194"/>
              <a:gd name="connsiteY1" fmla="*/ 295933 h 403900"/>
              <a:gd name="connsiteX2" fmla="*/ 130151 w 1830194"/>
              <a:gd name="connsiteY2" fmla="*/ 313080 h 403900"/>
              <a:gd name="connsiteX3" fmla="*/ 130953 w 1830194"/>
              <a:gd name="connsiteY3" fmla="*/ 339637 h 403900"/>
              <a:gd name="connsiteX4" fmla="*/ 126613 w 1830194"/>
              <a:gd name="connsiteY4" fmla="*/ 370588 h 403900"/>
              <a:gd name="connsiteX5" fmla="*/ 117246 w 1830194"/>
              <a:gd name="connsiteY5" fmla="*/ 385926 h 403900"/>
              <a:gd name="connsiteX6" fmla="*/ 112368 w 1830194"/>
              <a:gd name="connsiteY6" fmla="*/ 381449 h 403900"/>
              <a:gd name="connsiteX7" fmla="*/ 114468 w 1830194"/>
              <a:gd name="connsiteY7" fmla="*/ 354602 h 403900"/>
              <a:gd name="connsiteX8" fmla="*/ 115588 w 1830194"/>
              <a:gd name="connsiteY8" fmla="*/ 320859 h 403900"/>
              <a:gd name="connsiteX9" fmla="*/ 109687 w 1830194"/>
              <a:gd name="connsiteY9" fmla="*/ 309308 h 403900"/>
              <a:gd name="connsiteX10" fmla="*/ 100056 w 1830194"/>
              <a:gd name="connsiteY10" fmla="*/ 319574 h 403900"/>
              <a:gd name="connsiteX11" fmla="*/ 90343 w 1830194"/>
              <a:gd name="connsiteY11" fmla="*/ 342041 h 403900"/>
              <a:gd name="connsiteX12" fmla="*/ 84899 w 1830194"/>
              <a:gd name="connsiteY12" fmla="*/ 356108 h 403900"/>
              <a:gd name="connsiteX13" fmla="*/ 83766 w 1830194"/>
              <a:gd name="connsiteY13" fmla="*/ 358664 h 403900"/>
              <a:gd name="connsiteX14" fmla="*/ 82412 w 1830194"/>
              <a:gd name="connsiteY14" fmla="*/ 362229 h 403900"/>
              <a:gd name="connsiteX15" fmla="*/ 78819 w 1830194"/>
              <a:gd name="connsiteY15" fmla="*/ 373435 h 403900"/>
              <a:gd name="connsiteX16" fmla="*/ 73693 w 1830194"/>
              <a:gd name="connsiteY16" fmla="*/ 388247 h 403900"/>
              <a:gd name="connsiteX17" fmla="*/ 68788 w 1830194"/>
              <a:gd name="connsiteY17" fmla="*/ 393981 h 403900"/>
              <a:gd name="connsiteX18" fmla="*/ 63109 w 1830194"/>
              <a:gd name="connsiteY18" fmla="*/ 391812 h 403900"/>
              <a:gd name="connsiteX19" fmla="*/ 59281 w 1830194"/>
              <a:gd name="connsiteY19" fmla="*/ 386575 h 403900"/>
              <a:gd name="connsiteX20" fmla="*/ 60829 w 1830194"/>
              <a:gd name="connsiteY20" fmla="*/ 374927 h 403900"/>
              <a:gd name="connsiteX21" fmla="*/ 62874 w 1830194"/>
              <a:gd name="connsiteY21" fmla="*/ 327091 h 403900"/>
              <a:gd name="connsiteX22" fmla="*/ 60027 w 1830194"/>
              <a:gd name="connsiteY22" fmla="*/ 320707 h 403900"/>
              <a:gd name="connsiteX23" fmla="*/ 55730 w 1830194"/>
              <a:gd name="connsiteY23" fmla="*/ 318497 h 403900"/>
              <a:gd name="connsiteX24" fmla="*/ 51668 w 1830194"/>
              <a:gd name="connsiteY24" fmla="*/ 321150 h 403900"/>
              <a:gd name="connsiteX25" fmla="*/ 47053 w 1830194"/>
              <a:gd name="connsiteY25" fmla="*/ 328611 h 403900"/>
              <a:gd name="connsiteX26" fmla="*/ 42438 w 1830194"/>
              <a:gd name="connsiteY26" fmla="*/ 338421 h 403900"/>
              <a:gd name="connsiteX27" fmla="*/ 36483 w 1830194"/>
              <a:gd name="connsiteY27" fmla="*/ 352985 h 403900"/>
              <a:gd name="connsiteX28" fmla="*/ 30527 w 1830194"/>
              <a:gd name="connsiteY28" fmla="*/ 367535 h 403900"/>
              <a:gd name="connsiteX29" fmla="*/ 25926 w 1830194"/>
              <a:gd name="connsiteY29" fmla="*/ 378519 h 403900"/>
              <a:gd name="connsiteX30" fmla="*/ 21657 w 1830194"/>
              <a:gd name="connsiteY30" fmla="*/ 388081 h 403900"/>
              <a:gd name="connsiteX31" fmla="*/ 18409 w 1830194"/>
              <a:gd name="connsiteY31" fmla="*/ 395501 h 403900"/>
              <a:gd name="connsiteX32" fmla="*/ 11984 w 1830194"/>
              <a:gd name="connsiteY32" fmla="*/ 403861 h 403900"/>
              <a:gd name="connsiteX33" fmla="*/ 5172 w 1830194"/>
              <a:gd name="connsiteY33" fmla="*/ 400710 h 403900"/>
              <a:gd name="connsiteX34" fmla="*/ 253 w 1830194"/>
              <a:gd name="connsiteY34" fmla="*/ 394865 h 403900"/>
              <a:gd name="connsiteX35" fmla="*/ 74 w 1830194"/>
              <a:gd name="connsiteY35" fmla="*/ 389214 h 403900"/>
              <a:gd name="connsiteX36" fmla="*/ 529 w 1830194"/>
              <a:gd name="connsiteY36" fmla="*/ 382651 h 403900"/>
              <a:gd name="connsiteX37" fmla="*/ 1662 w 1830194"/>
              <a:gd name="connsiteY37" fmla="*/ 373241 h 403900"/>
              <a:gd name="connsiteX38" fmla="*/ 3459 w 1830194"/>
              <a:gd name="connsiteY38" fmla="*/ 358415 h 403900"/>
              <a:gd name="connsiteX39" fmla="*/ 3279 w 1830194"/>
              <a:gd name="connsiteY39" fmla="*/ 335478 h 403900"/>
              <a:gd name="connsiteX40" fmla="*/ 1649 w 1830194"/>
              <a:gd name="connsiteY40" fmla="*/ 314379 h 403900"/>
              <a:gd name="connsiteX41" fmla="*/ 3749 w 1830194"/>
              <a:gd name="connsiteY41" fmla="*/ 307153 h 403900"/>
              <a:gd name="connsiteX42" fmla="*/ 12703 w 1830194"/>
              <a:gd name="connsiteY42" fmla="*/ 310137 h 403900"/>
              <a:gd name="connsiteX43" fmla="*/ 18382 w 1830194"/>
              <a:gd name="connsiteY43" fmla="*/ 318193 h 403900"/>
              <a:gd name="connsiteX44" fmla="*/ 15231 w 1830194"/>
              <a:gd name="connsiteY44" fmla="*/ 375646 h 403900"/>
              <a:gd name="connsiteX45" fmla="*/ 34023 w 1830194"/>
              <a:gd name="connsiteY45" fmla="*/ 323568 h 403900"/>
              <a:gd name="connsiteX46" fmla="*/ 41512 w 1830194"/>
              <a:gd name="connsiteY46" fmla="*/ 309930 h 403900"/>
              <a:gd name="connsiteX47" fmla="*/ 55178 w 1830194"/>
              <a:gd name="connsiteY47" fmla="*/ 299166 h 403900"/>
              <a:gd name="connsiteX48" fmla="*/ 67406 w 1830194"/>
              <a:gd name="connsiteY48" fmla="*/ 305329 h 403900"/>
              <a:gd name="connsiteX49" fmla="*/ 76594 w 1830194"/>
              <a:gd name="connsiteY49" fmla="*/ 320044 h 403900"/>
              <a:gd name="connsiteX50" fmla="*/ 77686 w 1830194"/>
              <a:gd name="connsiteY50" fmla="*/ 340273 h 403900"/>
              <a:gd name="connsiteX51" fmla="*/ 111055 w 1830194"/>
              <a:gd name="connsiteY51" fmla="*/ 289646 h 403900"/>
              <a:gd name="connsiteX52" fmla="*/ 220932 w 1830194"/>
              <a:gd name="connsiteY52" fmla="*/ 303491 h 403900"/>
              <a:gd name="connsiteX53" fmla="*/ 212696 w 1830194"/>
              <a:gd name="connsiteY53" fmla="*/ 321965 h 403900"/>
              <a:gd name="connsiteX54" fmla="*/ 188972 w 1830194"/>
              <a:gd name="connsiteY54" fmla="*/ 332494 h 403900"/>
              <a:gd name="connsiteX55" fmla="*/ 163478 w 1830194"/>
              <a:gd name="connsiteY55" fmla="*/ 333696 h 403900"/>
              <a:gd name="connsiteX56" fmla="*/ 163368 w 1830194"/>
              <a:gd name="connsiteY56" fmla="*/ 349213 h 403900"/>
              <a:gd name="connsiteX57" fmla="*/ 169102 w 1830194"/>
              <a:gd name="connsiteY57" fmla="*/ 358636 h 403900"/>
              <a:gd name="connsiteX58" fmla="*/ 183251 w 1830194"/>
              <a:gd name="connsiteY58" fmla="*/ 359949 h 403900"/>
              <a:gd name="connsiteX59" fmla="*/ 202154 w 1830194"/>
              <a:gd name="connsiteY59" fmla="*/ 353399 h 403900"/>
              <a:gd name="connsiteX60" fmla="*/ 212627 w 1830194"/>
              <a:gd name="connsiteY60" fmla="*/ 348080 h 403900"/>
              <a:gd name="connsiteX61" fmla="*/ 218237 w 1830194"/>
              <a:gd name="connsiteY61" fmla="*/ 351051 h 403900"/>
              <a:gd name="connsiteX62" fmla="*/ 208523 w 1830194"/>
              <a:gd name="connsiteY62" fmla="*/ 364288 h 403900"/>
              <a:gd name="connsiteX63" fmla="*/ 186830 w 1830194"/>
              <a:gd name="connsiteY63" fmla="*/ 374056 h 403900"/>
              <a:gd name="connsiteX64" fmla="*/ 161130 w 1830194"/>
              <a:gd name="connsiteY64" fmla="*/ 369414 h 403900"/>
              <a:gd name="connsiteX65" fmla="*/ 147948 w 1830194"/>
              <a:gd name="connsiteY65" fmla="*/ 348508 h 403900"/>
              <a:gd name="connsiteX66" fmla="*/ 150379 w 1830194"/>
              <a:gd name="connsiteY66" fmla="*/ 319049 h 403900"/>
              <a:gd name="connsiteX67" fmla="*/ 164819 w 1830194"/>
              <a:gd name="connsiteY67" fmla="*/ 290889 h 403900"/>
              <a:gd name="connsiteX68" fmla="*/ 185780 w 1830194"/>
              <a:gd name="connsiteY68" fmla="*/ 276906 h 403900"/>
              <a:gd name="connsiteX69" fmla="*/ 208012 w 1830194"/>
              <a:gd name="connsiteY69" fmla="*/ 284119 h 403900"/>
              <a:gd name="connsiteX70" fmla="*/ 220932 w 1830194"/>
              <a:gd name="connsiteY70" fmla="*/ 303491 h 403900"/>
              <a:gd name="connsiteX71" fmla="*/ 189303 w 1830194"/>
              <a:gd name="connsiteY71" fmla="*/ 291815 h 403900"/>
              <a:gd name="connsiteX72" fmla="*/ 175887 w 1830194"/>
              <a:gd name="connsiteY72" fmla="*/ 301750 h 403900"/>
              <a:gd name="connsiteX73" fmla="*/ 166007 w 1830194"/>
              <a:gd name="connsiteY73" fmla="*/ 322075 h 403900"/>
              <a:gd name="connsiteX74" fmla="*/ 183652 w 1830194"/>
              <a:gd name="connsiteY74" fmla="*/ 320832 h 403900"/>
              <a:gd name="connsiteX75" fmla="*/ 200108 w 1830194"/>
              <a:gd name="connsiteY75" fmla="*/ 314890 h 403900"/>
              <a:gd name="connsiteX76" fmla="*/ 205926 w 1830194"/>
              <a:gd name="connsiteY76" fmla="*/ 305273 h 403900"/>
              <a:gd name="connsiteX77" fmla="*/ 199363 w 1830194"/>
              <a:gd name="connsiteY77" fmla="*/ 295587 h 403900"/>
              <a:gd name="connsiteX78" fmla="*/ 189303 w 1830194"/>
              <a:gd name="connsiteY78" fmla="*/ 291815 h 403900"/>
              <a:gd name="connsiteX79" fmla="*/ 239958 w 1830194"/>
              <a:gd name="connsiteY79" fmla="*/ 220379 h 403900"/>
              <a:gd name="connsiteX80" fmla="*/ 243274 w 1830194"/>
              <a:gd name="connsiteY80" fmla="*/ 212171 h 403900"/>
              <a:gd name="connsiteX81" fmla="*/ 251869 w 1830194"/>
              <a:gd name="connsiteY81" fmla="*/ 216593 h 403900"/>
              <a:gd name="connsiteX82" fmla="*/ 257962 w 1830194"/>
              <a:gd name="connsiteY82" fmla="*/ 226928 h 403900"/>
              <a:gd name="connsiteX83" fmla="*/ 258874 w 1830194"/>
              <a:gd name="connsiteY83" fmla="*/ 270343 h 403900"/>
              <a:gd name="connsiteX84" fmla="*/ 253002 w 1830194"/>
              <a:gd name="connsiteY84" fmla="*/ 332563 h 403900"/>
              <a:gd name="connsiteX85" fmla="*/ 276367 w 1830194"/>
              <a:gd name="connsiteY85" fmla="*/ 277362 h 403900"/>
              <a:gd name="connsiteX86" fmla="*/ 295850 w 1830194"/>
              <a:gd name="connsiteY86" fmla="*/ 258156 h 403900"/>
              <a:gd name="connsiteX87" fmla="*/ 308755 w 1830194"/>
              <a:gd name="connsiteY87" fmla="*/ 264788 h 403900"/>
              <a:gd name="connsiteX88" fmla="*/ 318358 w 1830194"/>
              <a:gd name="connsiteY88" fmla="*/ 280803 h 403900"/>
              <a:gd name="connsiteX89" fmla="*/ 317971 w 1830194"/>
              <a:gd name="connsiteY89" fmla="*/ 307360 h 403900"/>
              <a:gd name="connsiteX90" fmla="*/ 303007 w 1830194"/>
              <a:gd name="connsiteY90" fmla="*/ 354270 h 403900"/>
              <a:gd name="connsiteX91" fmla="*/ 297839 w 1830194"/>
              <a:gd name="connsiteY91" fmla="*/ 349254 h 403900"/>
              <a:gd name="connsiteX92" fmla="*/ 299124 w 1830194"/>
              <a:gd name="connsiteY92" fmla="*/ 329219 h 403900"/>
              <a:gd name="connsiteX93" fmla="*/ 302440 w 1830194"/>
              <a:gd name="connsiteY93" fmla="*/ 287642 h 403900"/>
              <a:gd name="connsiteX94" fmla="*/ 299760 w 1830194"/>
              <a:gd name="connsiteY94" fmla="*/ 282212 h 403900"/>
              <a:gd name="connsiteX95" fmla="*/ 295173 w 1830194"/>
              <a:gd name="connsiteY95" fmla="*/ 280637 h 403900"/>
              <a:gd name="connsiteX96" fmla="*/ 289521 w 1830194"/>
              <a:gd name="connsiteY96" fmla="*/ 284354 h 403900"/>
              <a:gd name="connsiteX97" fmla="*/ 282336 w 1830194"/>
              <a:gd name="connsiteY97" fmla="*/ 295187 h 403900"/>
              <a:gd name="connsiteX98" fmla="*/ 272084 w 1830194"/>
              <a:gd name="connsiteY98" fmla="*/ 316756 h 403900"/>
              <a:gd name="connsiteX99" fmla="*/ 265907 w 1830194"/>
              <a:gd name="connsiteY99" fmla="*/ 331153 h 403900"/>
              <a:gd name="connsiteX100" fmla="*/ 262273 w 1830194"/>
              <a:gd name="connsiteY100" fmla="*/ 339817 h 403900"/>
              <a:gd name="connsiteX101" fmla="*/ 258598 w 1830194"/>
              <a:gd name="connsiteY101" fmla="*/ 349282 h 403900"/>
              <a:gd name="connsiteX102" fmla="*/ 255406 w 1830194"/>
              <a:gd name="connsiteY102" fmla="*/ 355900 h 403900"/>
              <a:gd name="connsiteX103" fmla="*/ 249810 w 1830194"/>
              <a:gd name="connsiteY103" fmla="*/ 363334 h 403900"/>
              <a:gd name="connsiteX104" fmla="*/ 242984 w 1830194"/>
              <a:gd name="connsiteY104" fmla="*/ 360170 h 403900"/>
              <a:gd name="connsiteX105" fmla="*/ 237941 w 1830194"/>
              <a:gd name="connsiteY105" fmla="*/ 353579 h 403900"/>
              <a:gd name="connsiteX106" fmla="*/ 238120 w 1830194"/>
              <a:gd name="connsiteY106" fmla="*/ 341973 h 403900"/>
              <a:gd name="connsiteX107" fmla="*/ 241589 w 1830194"/>
              <a:gd name="connsiteY107" fmla="*/ 289770 h 403900"/>
              <a:gd name="connsiteX108" fmla="*/ 239958 w 1830194"/>
              <a:gd name="connsiteY108" fmla="*/ 220379 h 403900"/>
              <a:gd name="connsiteX109" fmla="*/ 342939 w 1830194"/>
              <a:gd name="connsiteY109" fmla="*/ 274074 h 403900"/>
              <a:gd name="connsiteX110" fmla="*/ 339927 w 1830194"/>
              <a:gd name="connsiteY110" fmla="*/ 259869 h 403900"/>
              <a:gd name="connsiteX111" fmla="*/ 342594 w 1830194"/>
              <a:gd name="connsiteY111" fmla="*/ 250183 h 403900"/>
              <a:gd name="connsiteX112" fmla="*/ 350277 w 1830194"/>
              <a:gd name="connsiteY112" fmla="*/ 253790 h 403900"/>
              <a:gd name="connsiteX113" fmla="*/ 355596 w 1830194"/>
              <a:gd name="connsiteY113" fmla="*/ 264263 h 403900"/>
              <a:gd name="connsiteX114" fmla="*/ 356840 w 1830194"/>
              <a:gd name="connsiteY114" fmla="*/ 273852 h 403900"/>
              <a:gd name="connsiteX115" fmla="*/ 384005 w 1830194"/>
              <a:gd name="connsiteY115" fmla="*/ 243330 h 403900"/>
              <a:gd name="connsiteX116" fmla="*/ 394133 w 1830194"/>
              <a:gd name="connsiteY116" fmla="*/ 246314 h 403900"/>
              <a:gd name="connsiteX117" fmla="*/ 392751 w 1830194"/>
              <a:gd name="connsiteY117" fmla="*/ 250860 h 403900"/>
              <a:gd name="connsiteX118" fmla="*/ 386824 w 1830194"/>
              <a:gd name="connsiteY118" fmla="*/ 256387 h 403900"/>
              <a:gd name="connsiteX119" fmla="*/ 371970 w 1830194"/>
              <a:gd name="connsiteY119" fmla="*/ 272844 h 403900"/>
              <a:gd name="connsiteX120" fmla="*/ 364191 w 1830194"/>
              <a:gd name="connsiteY120" fmla="*/ 295173 h 403900"/>
              <a:gd name="connsiteX121" fmla="*/ 360419 w 1830194"/>
              <a:gd name="connsiteY121" fmla="*/ 315636 h 403900"/>
              <a:gd name="connsiteX122" fmla="*/ 358691 w 1830194"/>
              <a:gd name="connsiteY122" fmla="*/ 328487 h 403900"/>
              <a:gd name="connsiteX123" fmla="*/ 357102 w 1830194"/>
              <a:gd name="connsiteY123" fmla="*/ 337592 h 403900"/>
              <a:gd name="connsiteX124" fmla="*/ 351340 w 1830194"/>
              <a:gd name="connsiteY124" fmla="*/ 346422 h 403900"/>
              <a:gd name="connsiteX125" fmla="*/ 345385 w 1830194"/>
              <a:gd name="connsiteY125" fmla="*/ 343713 h 403900"/>
              <a:gd name="connsiteX126" fmla="*/ 342249 w 1830194"/>
              <a:gd name="connsiteY126" fmla="*/ 336791 h 403900"/>
              <a:gd name="connsiteX127" fmla="*/ 343078 w 1830194"/>
              <a:gd name="connsiteY127" fmla="*/ 322117 h 403900"/>
              <a:gd name="connsiteX128" fmla="*/ 342939 w 1830194"/>
              <a:gd name="connsiteY128" fmla="*/ 274074 h 403900"/>
              <a:gd name="connsiteX129" fmla="*/ 497115 w 1830194"/>
              <a:gd name="connsiteY129" fmla="*/ 321578 h 403900"/>
              <a:gd name="connsiteX130" fmla="*/ 491159 w 1830194"/>
              <a:gd name="connsiteY130" fmla="*/ 318870 h 403900"/>
              <a:gd name="connsiteX131" fmla="*/ 487290 w 1830194"/>
              <a:gd name="connsiteY131" fmla="*/ 313439 h 403900"/>
              <a:gd name="connsiteX132" fmla="*/ 487663 w 1830194"/>
              <a:gd name="connsiteY132" fmla="*/ 304154 h 403900"/>
              <a:gd name="connsiteX133" fmla="*/ 492278 w 1830194"/>
              <a:gd name="connsiteY133" fmla="*/ 252933 h 403900"/>
              <a:gd name="connsiteX134" fmla="*/ 481363 w 1830194"/>
              <a:gd name="connsiteY134" fmla="*/ 256760 h 403900"/>
              <a:gd name="connsiteX135" fmla="*/ 474799 w 1830194"/>
              <a:gd name="connsiteY135" fmla="*/ 255130 h 403900"/>
              <a:gd name="connsiteX136" fmla="*/ 470737 w 1830194"/>
              <a:gd name="connsiteY136" fmla="*/ 249741 h 403900"/>
              <a:gd name="connsiteX137" fmla="*/ 478351 w 1830194"/>
              <a:gd name="connsiteY137" fmla="*/ 242556 h 403900"/>
              <a:gd name="connsiteX138" fmla="*/ 493024 w 1830194"/>
              <a:gd name="connsiteY138" fmla="*/ 236518 h 403900"/>
              <a:gd name="connsiteX139" fmla="*/ 493481 w 1830194"/>
              <a:gd name="connsiteY139" fmla="*/ 221927 h 403900"/>
              <a:gd name="connsiteX140" fmla="*/ 499408 w 1830194"/>
              <a:gd name="connsiteY140" fmla="*/ 181856 h 403900"/>
              <a:gd name="connsiteX141" fmla="*/ 518587 w 1830194"/>
              <a:gd name="connsiteY141" fmla="*/ 166629 h 403900"/>
              <a:gd name="connsiteX142" fmla="*/ 535527 w 1830194"/>
              <a:gd name="connsiteY142" fmla="*/ 171590 h 403900"/>
              <a:gd name="connsiteX143" fmla="*/ 544646 w 1830194"/>
              <a:gd name="connsiteY143" fmla="*/ 188281 h 403900"/>
              <a:gd name="connsiteX144" fmla="*/ 541026 w 1830194"/>
              <a:gd name="connsiteY144" fmla="*/ 199294 h 403900"/>
              <a:gd name="connsiteX145" fmla="*/ 531838 w 1830194"/>
              <a:gd name="connsiteY145" fmla="*/ 190271 h 403900"/>
              <a:gd name="connsiteX146" fmla="*/ 527402 w 1830194"/>
              <a:gd name="connsiteY146" fmla="*/ 183763 h 403900"/>
              <a:gd name="connsiteX147" fmla="*/ 521309 w 1830194"/>
              <a:gd name="connsiteY147" fmla="*/ 181469 h 403900"/>
              <a:gd name="connsiteX148" fmla="*/ 515920 w 1830194"/>
              <a:gd name="connsiteY148" fmla="*/ 185517 h 403900"/>
              <a:gd name="connsiteX149" fmla="*/ 512590 w 1830194"/>
              <a:gd name="connsiteY149" fmla="*/ 194720 h 403900"/>
              <a:gd name="connsiteX150" fmla="*/ 509771 w 1830194"/>
              <a:gd name="connsiteY150" fmla="*/ 224248 h 403900"/>
              <a:gd name="connsiteX151" fmla="*/ 509385 w 1830194"/>
              <a:gd name="connsiteY151" fmla="*/ 231184 h 403900"/>
              <a:gd name="connsiteX152" fmla="*/ 523133 w 1830194"/>
              <a:gd name="connsiteY152" fmla="*/ 227854 h 403900"/>
              <a:gd name="connsiteX153" fmla="*/ 533509 w 1830194"/>
              <a:gd name="connsiteY153" fmla="*/ 227661 h 403900"/>
              <a:gd name="connsiteX154" fmla="*/ 537392 w 1830194"/>
              <a:gd name="connsiteY154" fmla="*/ 230922 h 403900"/>
              <a:gd name="connsiteX155" fmla="*/ 532045 w 1830194"/>
              <a:gd name="connsiteY155" fmla="*/ 237526 h 403900"/>
              <a:gd name="connsiteX156" fmla="*/ 508293 w 1830194"/>
              <a:gd name="connsiteY156" fmla="*/ 246674 h 403900"/>
              <a:gd name="connsiteX157" fmla="*/ 500942 w 1830194"/>
              <a:gd name="connsiteY157" fmla="*/ 315236 h 403900"/>
              <a:gd name="connsiteX158" fmla="*/ 497115 w 1830194"/>
              <a:gd name="connsiteY158" fmla="*/ 321578 h 403900"/>
              <a:gd name="connsiteX159" fmla="*/ 607129 w 1830194"/>
              <a:gd name="connsiteY159" fmla="*/ 210596 h 403900"/>
              <a:gd name="connsiteX160" fmla="*/ 607930 w 1830194"/>
              <a:gd name="connsiteY160" fmla="*/ 206147 h 403900"/>
              <a:gd name="connsiteX161" fmla="*/ 610984 w 1830194"/>
              <a:gd name="connsiteY161" fmla="*/ 204447 h 403900"/>
              <a:gd name="connsiteX162" fmla="*/ 618114 w 1830194"/>
              <a:gd name="connsiteY162" fmla="*/ 208330 h 403900"/>
              <a:gd name="connsiteX163" fmla="*/ 623558 w 1830194"/>
              <a:gd name="connsiteY163" fmla="*/ 217215 h 403900"/>
              <a:gd name="connsiteX164" fmla="*/ 620172 w 1830194"/>
              <a:gd name="connsiteY164" fmla="*/ 248014 h 403900"/>
              <a:gd name="connsiteX165" fmla="*/ 614480 w 1830194"/>
              <a:gd name="connsiteY165" fmla="*/ 292948 h 403900"/>
              <a:gd name="connsiteX166" fmla="*/ 609367 w 1830194"/>
              <a:gd name="connsiteY166" fmla="*/ 302054 h 403900"/>
              <a:gd name="connsiteX167" fmla="*/ 604807 w 1830194"/>
              <a:gd name="connsiteY167" fmla="*/ 300672 h 403900"/>
              <a:gd name="connsiteX168" fmla="*/ 601795 w 1830194"/>
              <a:gd name="connsiteY168" fmla="*/ 293335 h 403900"/>
              <a:gd name="connsiteX169" fmla="*/ 602763 w 1830194"/>
              <a:gd name="connsiteY169" fmla="*/ 272567 h 403900"/>
              <a:gd name="connsiteX170" fmla="*/ 589056 w 1830194"/>
              <a:gd name="connsiteY170" fmla="*/ 296886 h 403900"/>
              <a:gd name="connsiteX171" fmla="*/ 573318 w 1830194"/>
              <a:gd name="connsiteY171" fmla="*/ 308203 h 403900"/>
              <a:gd name="connsiteX172" fmla="*/ 557593 w 1830194"/>
              <a:gd name="connsiteY172" fmla="*/ 303422 h 403900"/>
              <a:gd name="connsiteX173" fmla="*/ 548198 w 1830194"/>
              <a:gd name="connsiteY173" fmla="*/ 289715 h 403900"/>
              <a:gd name="connsiteX174" fmla="*/ 550975 w 1830194"/>
              <a:gd name="connsiteY174" fmla="*/ 242736 h 403900"/>
              <a:gd name="connsiteX175" fmla="*/ 564074 w 1830194"/>
              <a:gd name="connsiteY175" fmla="*/ 212448 h 403900"/>
              <a:gd name="connsiteX176" fmla="*/ 570347 w 1830194"/>
              <a:gd name="connsiteY176" fmla="*/ 214714 h 403900"/>
              <a:gd name="connsiteX177" fmla="*/ 574022 w 1830194"/>
              <a:gd name="connsiteY177" fmla="*/ 220172 h 403900"/>
              <a:gd name="connsiteX178" fmla="*/ 571176 w 1830194"/>
              <a:gd name="connsiteY178" fmla="*/ 234583 h 403900"/>
              <a:gd name="connsiteX179" fmla="*/ 564378 w 1830194"/>
              <a:gd name="connsiteY179" fmla="*/ 286758 h 403900"/>
              <a:gd name="connsiteX180" fmla="*/ 567155 w 1830194"/>
              <a:gd name="connsiteY180" fmla="*/ 291594 h 403900"/>
              <a:gd name="connsiteX181" fmla="*/ 572060 w 1830194"/>
              <a:gd name="connsiteY181" fmla="*/ 292713 h 403900"/>
              <a:gd name="connsiteX182" fmla="*/ 587039 w 1830194"/>
              <a:gd name="connsiteY182" fmla="*/ 277017 h 403900"/>
              <a:gd name="connsiteX183" fmla="*/ 600275 w 1830194"/>
              <a:gd name="connsiteY183" fmla="*/ 244145 h 403900"/>
              <a:gd name="connsiteX184" fmla="*/ 607129 w 1830194"/>
              <a:gd name="connsiteY184" fmla="*/ 210596 h 403900"/>
              <a:gd name="connsiteX185" fmla="*/ 581498 w 1830194"/>
              <a:gd name="connsiteY185" fmla="*/ 196129 h 403900"/>
              <a:gd name="connsiteX186" fmla="*/ 571121 w 1830194"/>
              <a:gd name="connsiteY186" fmla="*/ 192799 h 403900"/>
              <a:gd name="connsiteX187" fmla="*/ 564696 w 1830194"/>
              <a:gd name="connsiteY187" fmla="*/ 185062 h 403900"/>
              <a:gd name="connsiteX188" fmla="*/ 566174 w 1830194"/>
              <a:gd name="connsiteY188" fmla="*/ 177545 h 403900"/>
              <a:gd name="connsiteX189" fmla="*/ 571342 w 1830194"/>
              <a:gd name="connsiteY189" fmla="*/ 173331 h 403900"/>
              <a:gd name="connsiteX190" fmla="*/ 579660 w 1830194"/>
              <a:gd name="connsiteY190" fmla="*/ 179562 h 403900"/>
              <a:gd name="connsiteX191" fmla="*/ 585422 w 1830194"/>
              <a:gd name="connsiteY191" fmla="*/ 189179 h 403900"/>
              <a:gd name="connsiteX192" fmla="*/ 584482 w 1830194"/>
              <a:gd name="connsiteY192" fmla="*/ 194057 h 403900"/>
              <a:gd name="connsiteX193" fmla="*/ 581498 w 1830194"/>
              <a:gd name="connsiteY193" fmla="*/ 196129 h 403900"/>
              <a:gd name="connsiteX194" fmla="*/ 610099 w 1830194"/>
              <a:gd name="connsiteY194" fmla="*/ 191252 h 403900"/>
              <a:gd name="connsiteX195" fmla="*/ 599916 w 1830194"/>
              <a:gd name="connsiteY195" fmla="*/ 187894 h 403900"/>
              <a:gd name="connsiteX196" fmla="*/ 593311 w 1830194"/>
              <a:gd name="connsiteY196" fmla="*/ 180184 h 403900"/>
              <a:gd name="connsiteX197" fmla="*/ 594804 w 1830194"/>
              <a:gd name="connsiteY197" fmla="*/ 172861 h 403900"/>
              <a:gd name="connsiteX198" fmla="*/ 600137 w 1830194"/>
              <a:gd name="connsiteY198" fmla="*/ 168425 h 403900"/>
              <a:gd name="connsiteX199" fmla="*/ 608455 w 1830194"/>
              <a:gd name="connsiteY199" fmla="*/ 174657 h 403900"/>
              <a:gd name="connsiteX200" fmla="*/ 614217 w 1830194"/>
              <a:gd name="connsiteY200" fmla="*/ 184274 h 403900"/>
              <a:gd name="connsiteX201" fmla="*/ 613278 w 1830194"/>
              <a:gd name="connsiteY201" fmla="*/ 189138 h 403900"/>
              <a:gd name="connsiteX202" fmla="*/ 610099 w 1830194"/>
              <a:gd name="connsiteY202" fmla="*/ 191252 h 403900"/>
              <a:gd name="connsiteX203" fmla="*/ 645555 w 1830194"/>
              <a:gd name="connsiteY203" fmla="*/ 222493 h 403900"/>
              <a:gd name="connsiteX204" fmla="*/ 642543 w 1830194"/>
              <a:gd name="connsiteY204" fmla="*/ 208289 h 403900"/>
              <a:gd name="connsiteX205" fmla="*/ 645210 w 1830194"/>
              <a:gd name="connsiteY205" fmla="*/ 198617 h 403900"/>
              <a:gd name="connsiteX206" fmla="*/ 652892 w 1830194"/>
              <a:gd name="connsiteY206" fmla="*/ 202209 h 403900"/>
              <a:gd name="connsiteX207" fmla="*/ 658212 w 1830194"/>
              <a:gd name="connsiteY207" fmla="*/ 212683 h 403900"/>
              <a:gd name="connsiteX208" fmla="*/ 659456 w 1830194"/>
              <a:gd name="connsiteY208" fmla="*/ 222286 h 403900"/>
              <a:gd name="connsiteX209" fmla="*/ 686621 w 1830194"/>
              <a:gd name="connsiteY209" fmla="*/ 191749 h 403900"/>
              <a:gd name="connsiteX210" fmla="*/ 696749 w 1830194"/>
              <a:gd name="connsiteY210" fmla="*/ 194734 h 403900"/>
              <a:gd name="connsiteX211" fmla="*/ 695367 w 1830194"/>
              <a:gd name="connsiteY211" fmla="*/ 199294 h 403900"/>
              <a:gd name="connsiteX212" fmla="*/ 689439 w 1830194"/>
              <a:gd name="connsiteY212" fmla="*/ 204820 h 403900"/>
              <a:gd name="connsiteX213" fmla="*/ 674586 w 1830194"/>
              <a:gd name="connsiteY213" fmla="*/ 221277 h 403900"/>
              <a:gd name="connsiteX214" fmla="*/ 666806 w 1830194"/>
              <a:gd name="connsiteY214" fmla="*/ 243606 h 403900"/>
              <a:gd name="connsiteX215" fmla="*/ 663034 w 1830194"/>
              <a:gd name="connsiteY215" fmla="*/ 264070 h 403900"/>
              <a:gd name="connsiteX216" fmla="*/ 661307 w 1830194"/>
              <a:gd name="connsiteY216" fmla="*/ 276920 h 403900"/>
              <a:gd name="connsiteX217" fmla="*/ 659718 w 1830194"/>
              <a:gd name="connsiteY217" fmla="*/ 286012 h 403900"/>
              <a:gd name="connsiteX218" fmla="*/ 653956 w 1830194"/>
              <a:gd name="connsiteY218" fmla="*/ 294855 h 403900"/>
              <a:gd name="connsiteX219" fmla="*/ 648001 w 1830194"/>
              <a:gd name="connsiteY219" fmla="*/ 292133 h 403900"/>
              <a:gd name="connsiteX220" fmla="*/ 644864 w 1830194"/>
              <a:gd name="connsiteY220" fmla="*/ 285210 h 403900"/>
              <a:gd name="connsiteX221" fmla="*/ 645693 w 1830194"/>
              <a:gd name="connsiteY221" fmla="*/ 270550 h 403900"/>
              <a:gd name="connsiteX222" fmla="*/ 645555 w 1830194"/>
              <a:gd name="connsiteY222" fmla="*/ 222493 h 403900"/>
              <a:gd name="connsiteX223" fmla="*/ 842329 w 1830194"/>
              <a:gd name="connsiteY223" fmla="*/ 110074 h 403900"/>
              <a:gd name="connsiteX224" fmla="*/ 850744 w 1830194"/>
              <a:gd name="connsiteY224" fmla="*/ 114524 h 403900"/>
              <a:gd name="connsiteX225" fmla="*/ 857114 w 1830194"/>
              <a:gd name="connsiteY225" fmla="*/ 124237 h 403900"/>
              <a:gd name="connsiteX226" fmla="*/ 857155 w 1830194"/>
              <a:gd name="connsiteY226" fmla="*/ 153268 h 403900"/>
              <a:gd name="connsiteX227" fmla="*/ 854254 w 1830194"/>
              <a:gd name="connsiteY227" fmla="*/ 203024 h 403900"/>
              <a:gd name="connsiteX228" fmla="*/ 845618 w 1830194"/>
              <a:gd name="connsiteY228" fmla="*/ 261790 h 403900"/>
              <a:gd name="connsiteX229" fmla="*/ 839165 w 1830194"/>
              <a:gd name="connsiteY229" fmla="*/ 259565 h 403900"/>
              <a:gd name="connsiteX230" fmla="*/ 835103 w 1830194"/>
              <a:gd name="connsiteY230" fmla="*/ 254163 h 403900"/>
              <a:gd name="connsiteX231" fmla="*/ 834744 w 1830194"/>
              <a:gd name="connsiteY231" fmla="*/ 244021 h 403900"/>
              <a:gd name="connsiteX232" fmla="*/ 805382 w 1830194"/>
              <a:gd name="connsiteY232" fmla="*/ 268657 h 403900"/>
              <a:gd name="connsiteX233" fmla="*/ 788828 w 1830194"/>
              <a:gd name="connsiteY233" fmla="*/ 263627 h 403900"/>
              <a:gd name="connsiteX234" fmla="*/ 779460 w 1830194"/>
              <a:gd name="connsiteY234" fmla="*/ 248926 h 403900"/>
              <a:gd name="connsiteX235" fmla="*/ 780980 w 1830194"/>
              <a:gd name="connsiteY235" fmla="*/ 219826 h 403900"/>
              <a:gd name="connsiteX236" fmla="*/ 794397 w 1830194"/>
              <a:gd name="connsiteY236" fmla="*/ 186927 h 403900"/>
              <a:gd name="connsiteX237" fmla="*/ 817679 w 1830194"/>
              <a:gd name="connsiteY237" fmla="*/ 169227 h 403900"/>
              <a:gd name="connsiteX238" fmla="*/ 839317 w 1830194"/>
              <a:gd name="connsiteY238" fmla="*/ 182215 h 403900"/>
              <a:gd name="connsiteX239" fmla="*/ 839110 w 1830194"/>
              <a:gd name="connsiteY239" fmla="*/ 116513 h 403900"/>
              <a:gd name="connsiteX240" fmla="*/ 842329 w 1830194"/>
              <a:gd name="connsiteY240" fmla="*/ 110074 h 403900"/>
              <a:gd name="connsiteX241" fmla="*/ 837313 w 1830194"/>
              <a:gd name="connsiteY241" fmla="*/ 207280 h 403900"/>
              <a:gd name="connsiteX242" fmla="*/ 830737 w 1830194"/>
              <a:gd name="connsiteY242" fmla="*/ 190547 h 403900"/>
              <a:gd name="connsiteX243" fmla="*/ 821147 w 1830194"/>
              <a:gd name="connsiteY243" fmla="*/ 184923 h 403900"/>
              <a:gd name="connsiteX244" fmla="*/ 806086 w 1830194"/>
              <a:gd name="connsiteY244" fmla="*/ 197884 h 403900"/>
              <a:gd name="connsiteX245" fmla="*/ 796317 w 1830194"/>
              <a:gd name="connsiteY245" fmla="*/ 223488 h 403900"/>
              <a:gd name="connsiteX246" fmla="*/ 795198 w 1830194"/>
              <a:gd name="connsiteY246" fmla="*/ 246839 h 403900"/>
              <a:gd name="connsiteX247" fmla="*/ 798611 w 1830194"/>
              <a:gd name="connsiteY247" fmla="*/ 251952 h 403900"/>
              <a:gd name="connsiteX248" fmla="*/ 804884 w 1830194"/>
              <a:gd name="connsiteY248" fmla="*/ 253043 h 403900"/>
              <a:gd name="connsiteX249" fmla="*/ 823082 w 1830194"/>
              <a:gd name="connsiteY249" fmla="*/ 238950 h 403900"/>
              <a:gd name="connsiteX250" fmla="*/ 837300 w 1830194"/>
              <a:gd name="connsiteY250" fmla="*/ 210624 h 403900"/>
              <a:gd name="connsiteX251" fmla="*/ 837480 w 1830194"/>
              <a:gd name="connsiteY251" fmla="*/ 208233 h 403900"/>
              <a:gd name="connsiteX252" fmla="*/ 837313 w 1830194"/>
              <a:gd name="connsiteY252" fmla="*/ 207280 h 403900"/>
              <a:gd name="connsiteX253" fmla="*/ 946458 w 1830194"/>
              <a:gd name="connsiteY253" fmla="*/ 179852 h 403900"/>
              <a:gd name="connsiteX254" fmla="*/ 938222 w 1830194"/>
              <a:gd name="connsiteY254" fmla="*/ 198326 h 403900"/>
              <a:gd name="connsiteX255" fmla="*/ 914512 w 1830194"/>
              <a:gd name="connsiteY255" fmla="*/ 208841 h 403900"/>
              <a:gd name="connsiteX256" fmla="*/ 889005 w 1830194"/>
              <a:gd name="connsiteY256" fmla="*/ 210057 h 403900"/>
              <a:gd name="connsiteX257" fmla="*/ 888908 w 1830194"/>
              <a:gd name="connsiteY257" fmla="*/ 225574 h 403900"/>
              <a:gd name="connsiteX258" fmla="*/ 894628 w 1830194"/>
              <a:gd name="connsiteY258" fmla="*/ 234998 h 403900"/>
              <a:gd name="connsiteX259" fmla="*/ 908791 w 1830194"/>
              <a:gd name="connsiteY259" fmla="*/ 236310 h 403900"/>
              <a:gd name="connsiteX260" fmla="*/ 927694 w 1830194"/>
              <a:gd name="connsiteY260" fmla="*/ 229761 h 403900"/>
              <a:gd name="connsiteX261" fmla="*/ 938167 w 1830194"/>
              <a:gd name="connsiteY261" fmla="*/ 224441 h 403900"/>
              <a:gd name="connsiteX262" fmla="*/ 943777 w 1830194"/>
              <a:gd name="connsiteY262" fmla="*/ 227412 h 403900"/>
              <a:gd name="connsiteX263" fmla="*/ 934049 w 1830194"/>
              <a:gd name="connsiteY263" fmla="*/ 240635 h 403900"/>
              <a:gd name="connsiteX264" fmla="*/ 912370 w 1830194"/>
              <a:gd name="connsiteY264" fmla="*/ 250418 h 403900"/>
              <a:gd name="connsiteX265" fmla="*/ 886656 w 1830194"/>
              <a:gd name="connsiteY265" fmla="*/ 245775 h 403900"/>
              <a:gd name="connsiteX266" fmla="*/ 873474 w 1830194"/>
              <a:gd name="connsiteY266" fmla="*/ 224870 h 403900"/>
              <a:gd name="connsiteX267" fmla="*/ 875919 w 1830194"/>
              <a:gd name="connsiteY267" fmla="*/ 195411 h 403900"/>
              <a:gd name="connsiteX268" fmla="*/ 890345 w 1830194"/>
              <a:gd name="connsiteY268" fmla="*/ 167237 h 403900"/>
              <a:gd name="connsiteX269" fmla="*/ 911320 w 1830194"/>
              <a:gd name="connsiteY269" fmla="*/ 153268 h 403900"/>
              <a:gd name="connsiteX270" fmla="*/ 933538 w 1830194"/>
              <a:gd name="connsiteY270" fmla="*/ 160467 h 403900"/>
              <a:gd name="connsiteX271" fmla="*/ 946458 w 1830194"/>
              <a:gd name="connsiteY271" fmla="*/ 179852 h 403900"/>
              <a:gd name="connsiteX272" fmla="*/ 914843 w 1830194"/>
              <a:gd name="connsiteY272" fmla="*/ 168163 h 403900"/>
              <a:gd name="connsiteX273" fmla="*/ 901427 w 1830194"/>
              <a:gd name="connsiteY273" fmla="*/ 178111 h 403900"/>
              <a:gd name="connsiteX274" fmla="*/ 891547 w 1830194"/>
              <a:gd name="connsiteY274" fmla="*/ 198437 h 403900"/>
              <a:gd name="connsiteX275" fmla="*/ 909192 w 1830194"/>
              <a:gd name="connsiteY275" fmla="*/ 197193 h 403900"/>
              <a:gd name="connsiteX276" fmla="*/ 925635 w 1830194"/>
              <a:gd name="connsiteY276" fmla="*/ 191252 h 403900"/>
              <a:gd name="connsiteX277" fmla="*/ 931452 w 1830194"/>
              <a:gd name="connsiteY277" fmla="*/ 181621 h 403900"/>
              <a:gd name="connsiteX278" fmla="*/ 924903 w 1830194"/>
              <a:gd name="connsiteY278" fmla="*/ 171949 h 403900"/>
              <a:gd name="connsiteX279" fmla="*/ 914843 w 1830194"/>
              <a:gd name="connsiteY279" fmla="*/ 168163 h 403900"/>
              <a:gd name="connsiteX280" fmla="*/ 970624 w 1830194"/>
              <a:gd name="connsiteY280" fmla="*/ 115297 h 403900"/>
              <a:gd name="connsiteX281" fmla="*/ 972435 w 1830194"/>
              <a:gd name="connsiteY281" fmla="*/ 107532 h 403900"/>
              <a:gd name="connsiteX282" fmla="*/ 977961 w 1830194"/>
              <a:gd name="connsiteY282" fmla="*/ 103055 h 403900"/>
              <a:gd name="connsiteX283" fmla="*/ 986915 w 1830194"/>
              <a:gd name="connsiteY283" fmla="*/ 109577 h 403900"/>
              <a:gd name="connsiteX284" fmla="*/ 993478 w 1830194"/>
              <a:gd name="connsiteY284" fmla="*/ 121598 h 403900"/>
              <a:gd name="connsiteX285" fmla="*/ 992345 w 1830194"/>
              <a:gd name="connsiteY285" fmla="*/ 125329 h 403900"/>
              <a:gd name="connsiteX286" fmla="*/ 988988 w 1830194"/>
              <a:gd name="connsiteY286" fmla="*/ 127471 h 403900"/>
              <a:gd name="connsiteX287" fmla="*/ 977740 w 1830194"/>
              <a:gd name="connsiteY287" fmla="*/ 123698 h 403900"/>
              <a:gd name="connsiteX288" fmla="*/ 970624 w 1830194"/>
              <a:gd name="connsiteY288" fmla="*/ 115297 h 403900"/>
              <a:gd name="connsiteX289" fmla="*/ 974286 w 1830194"/>
              <a:gd name="connsiteY289" fmla="*/ 142531 h 403900"/>
              <a:gd name="connsiteX290" fmla="*/ 981899 w 1830194"/>
              <a:gd name="connsiteY290" fmla="*/ 145751 h 403900"/>
              <a:gd name="connsiteX291" fmla="*/ 986597 w 1830194"/>
              <a:gd name="connsiteY291" fmla="*/ 153779 h 403900"/>
              <a:gd name="connsiteX292" fmla="*/ 985354 w 1830194"/>
              <a:gd name="connsiteY292" fmla="*/ 179894 h 403900"/>
              <a:gd name="connsiteX293" fmla="*/ 979398 w 1830194"/>
              <a:gd name="connsiteY293" fmla="*/ 228987 h 403900"/>
              <a:gd name="connsiteX294" fmla="*/ 972821 w 1830194"/>
              <a:gd name="connsiteY294" fmla="*/ 239917 h 403900"/>
              <a:gd name="connsiteX295" fmla="*/ 967888 w 1830194"/>
              <a:gd name="connsiteY295" fmla="*/ 238604 h 403900"/>
              <a:gd name="connsiteX296" fmla="*/ 965139 w 1830194"/>
              <a:gd name="connsiteY296" fmla="*/ 233975 h 403900"/>
              <a:gd name="connsiteX297" fmla="*/ 964973 w 1830194"/>
              <a:gd name="connsiteY297" fmla="*/ 224966 h 403900"/>
              <a:gd name="connsiteX298" fmla="*/ 966451 w 1830194"/>
              <a:gd name="connsiteY298" fmla="*/ 208233 h 403900"/>
              <a:gd name="connsiteX299" fmla="*/ 968041 w 1830194"/>
              <a:gd name="connsiteY299" fmla="*/ 191086 h 403900"/>
              <a:gd name="connsiteX300" fmla="*/ 969063 w 1830194"/>
              <a:gd name="connsiteY300" fmla="*/ 176398 h 403900"/>
              <a:gd name="connsiteX301" fmla="*/ 969560 w 1830194"/>
              <a:gd name="connsiteY301" fmla="*/ 163161 h 403900"/>
              <a:gd name="connsiteX302" fmla="*/ 970348 w 1830194"/>
              <a:gd name="connsiteY302" fmla="*/ 152825 h 403900"/>
              <a:gd name="connsiteX303" fmla="*/ 974286 w 1830194"/>
              <a:gd name="connsiteY303" fmla="*/ 142531 h 403900"/>
              <a:gd name="connsiteX304" fmla="*/ 1025424 w 1830194"/>
              <a:gd name="connsiteY304" fmla="*/ 197014 h 403900"/>
              <a:gd name="connsiteX305" fmla="*/ 1047297 w 1830194"/>
              <a:gd name="connsiteY305" fmla="*/ 145792 h 403900"/>
              <a:gd name="connsiteX306" fmla="*/ 1063588 w 1830194"/>
              <a:gd name="connsiteY306" fmla="*/ 127319 h 403900"/>
              <a:gd name="connsiteX307" fmla="*/ 1078829 w 1830194"/>
              <a:gd name="connsiteY307" fmla="*/ 132763 h 403900"/>
              <a:gd name="connsiteX308" fmla="*/ 1088335 w 1830194"/>
              <a:gd name="connsiteY308" fmla="*/ 148210 h 403900"/>
              <a:gd name="connsiteX309" fmla="*/ 1087769 w 1830194"/>
              <a:gd name="connsiteY309" fmla="*/ 182851 h 403900"/>
              <a:gd name="connsiteX310" fmla="*/ 1073412 w 1830194"/>
              <a:gd name="connsiteY310" fmla="*/ 222977 h 403900"/>
              <a:gd name="connsiteX311" fmla="*/ 1068245 w 1830194"/>
              <a:gd name="connsiteY311" fmla="*/ 217975 h 403900"/>
              <a:gd name="connsiteX312" fmla="*/ 1069474 w 1830194"/>
              <a:gd name="connsiteY312" fmla="*/ 201076 h 403900"/>
              <a:gd name="connsiteX313" fmla="*/ 1072984 w 1830194"/>
              <a:gd name="connsiteY313" fmla="*/ 175555 h 403900"/>
              <a:gd name="connsiteX314" fmla="*/ 1073550 w 1830194"/>
              <a:gd name="connsiteY314" fmla="*/ 157012 h 403900"/>
              <a:gd name="connsiteX315" fmla="*/ 1070110 w 1830194"/>
              <a:gd name="connsiteY315" fmla="*/ 148376 h 403900"/>
              <a:gd name="connsiteX316" fmla="*/ 1066006 w 1830194"/>
              <a:gd name="connsiteY316" fmla="*/ 146138 h 403900"/>
              <a:gd name="connsiteX317" fmla="*/ 1062579 w 1830194"/>
              <a:gd name="connsiteY317" fmla="*/ 147893 h 403900"/>
              <a:gd name="connsiteX318" fmla="*/ 1058835 w 1830194"/>
              <a:gd name="connsiteY318" fmla="*/ 152452 h 403900"/>
              <a:gd name="connsiteX319" fmla="*/ 1055367 w 1830194"/>
              <a:gd name="connsiteY319" fmla="*/ 158546 h 403900"/>
              <a:gd name="connsiteX320" fmla="*/ 1051263 w 1830194"/>
              <a:gd name="connsiteY320" fmla="*/ 166698 h 403900"/>
              <a:gd name="connsiteX321" fmla="*/ 1047504 w 1830194"/>
              <a:gd name="connsiteY321" fmla="*/ 175776 h 403900"/>
              <a:gd name="connsiteX322" fmla="*/ 1043028 w 1830194"/>
              <a:gd name="connsiteY322" fmla="*/ 186360 h 403900"/>
              <a:gd name="connsiteX323" fmla="*/ 1038551 w 1830194"/>
              <a:gd name="connsiteY323" fmla="*/ 196931 h 403900"/>
              <a:gd name="connsiteX324" fmla="*/ 1034516 w 1830194"/>
              <a:gd name="connsiteY324" fmla="*/ 206644 h 403900"/>
              <a:gd name="connsiteX325" fmla="*/ 1030454 w 1830194"/>
              <a:gd name="connsiteY325" fmla="*/ 216165 h 403900"/>
              <a:gd name="connsiteX326" fmla="*/ 1027207 w 1830194"/>
              <a:gd name="connsiteY326" fmla="*/ 223585 h 403900"/>
              <a:gd name="connsiteX327" fmla="*/ 1020782 w 1830194"/>
              <a:gd name="connsiteY327" fmla="*/ 231944 h 403900"/>
              <a:gd name="connsiteX328" fmla="*/ 1013762 w 1830194"/>
              <a:gd name="connsiteY328" fmla="*/ 228821 h 403900"/>
              <a:gd name="connsiteX329" fmla="*/ 1008843 w 1830194"/>
              <a:gd name="connsiteY329" fmla="*/ 221816 h 403900"/>
              <a:gd name="connsiteX330" fmla="*/ 1009299 w 1830194"/>
              <a:gd name="connsiteY330" fmla="*/ 216441 h 403900"/>
              <a:gd name="connsiteX331" fmla="*/ 1012671 w 1830194"/>
              <a:gd name="connsiteY331" fmla="*/ 187797 h 403900"/>
              <a:gd name="connsiteX332" fmla="*/ 1011096 w 1830194"/>
              <a:gd name="connsiteY332" fmla="*/ 149799 h 403900"/>
              <a:gd name="connsiteX333" fmla="*/ 1012726 w 1830194"/>
              <a:gd name="connsiteY333" fmla="*/ 135194 h 403900"/>
              <a:gd name="connsiteX334" fmla="*/ 1021859 w 1830194"/>
              <a:gd name="connsiteY334" fmla="*/ 138151 h 403900"/>
              <a:gd name="connsiteX335" fmla="*/ 1027718 w 1830194"/>
              <a:gd name="connsiteY335" fmla="*/ 147160 h 403900"/>
              <a:gd name="connsiteX336" fmla="*/ 1027925 w 1830194"/>
              <a:gd name="connsiteY336" fmla="*/ 167928 h 403900"/>
              <a:gd name="connsiteX337" fmla="*/ 1025424 w 1830194"/>
              <a:gd name="connsiteY337" fmla="*/ 197014 h 403900"/>
              <a:gd name="connsiteX338" fmla="*/ 1179433 w 1830194"/>
              <a:gd name="connsiteY338" fmla="*/ 140155 h 403900"/>
              <a:gd name="connsiteX339" fmla="*/ 1171198 w 1830194"/>
              <a:gd name="connsiteY339" fmla="*/ 158629 h 403900"/>
              <a:gd name="connsiteX340" fmla="*/ 1147474 w 1830194"/>
              <a:gd name="connsiteY340" fmla="*/ 169144 h 403900"/>
              <a:gd name="connsiteX341" fmla="*/ 1121981 w 1830194"/>
              <a:gd name="connsiteY341" fmla="*/ 170346 h 403900"/>
              <a:gd name="connsiteX342" fmla="*/ 1121870 w 1830194"/>
              <a:gd name="connsiteY342" fmla="*/ 185863 h 403900"/>
              <a:gd name="connsiteX343" fmla="*/ 1127604 w 1830194"/>
              <a:gd name="connsiteY343" fmla="*/ 195300 h 403900"/>
              <a:gd name="connsiteX344" fmla="*/ 1141753 w 1830194"/>
              <a:gd name="connsiteY344" fmla="*/ 196613 h 403900"/>
              <a:gd name="connsiteX345" fmla="*/ 1160655 w 1830194"/>
              <a:gd name="connsiteY345" fmla="*/ 190050 h 403900"/>
              <a:gd name="connsiteX346" fmla="*/ 1171129 w 1830194"/>
              <a:gd name="connsiteY346" fmla="*/ 184730 h 403900"/>
              <a:gd name="connsiteX347" fmla="*/ 1176739 w 1830194"/>
              <a:gd name="connsiteY347" fmla="*/ 187701 h 403900"/>
              <a:gd name="connsiteX348" fmla="*/ 1167025 w 1830194"/>
              <a:gd name="connsiteY348" fmla="*/ 200938 h 403900"/>
              <a:gd name="connsiteX349" fmla="*/ 1145346 w 1830194"/>
              <a:gd name="connsiteY349" fmla="*/ 210721 h 403900"/>
              <a:gd name="connsiteX350" fmla="*/ 1119632 w 1830194"/>
              <a:gd name="connsiteY350" fmla="*/ 206078 h 403900"/>
              <a:gd name="connsiteX351" fmla="*/ 1106450 w 1830194"/>
              <a:gd name="connsiteY351" fmla="*/ 185158 h 403900"/>
              <a:gd name="connsiteX352" fmla="*/ 1108882 w 1830194"/>
              <a:gd name="connsiteY352" fmla="*/ 155700 h 403900"/>
              <a:gd name="connsiteX353" fmla="*/ 1123321 w 1830194"/>
              <a:gd name="connsiteY353" fmla="*/ 127539 h 403900"/>
              <a:gd name="connsiteX354" fmla="*/ 1144282 w 1830194"/>
              <a:gd name="connsiteY354" fmla="*/ 113570 h 403900"/>
              <a:gd name="connsiteX355" fmla="*/ 1166514 w 1830194"/>
              <a:gd name="connsiteY355" fmla="*/ 120769 h 403900"/>
              <a:gd name="connsiteX356" fmla="*/ 1179433 w 1830194"/>
              <a:gd name="connsiteY356" fmla="*/ 140155 h 403900"/>
              <a:gd name="connsiteX357" fmla="*/ 1147805 w 1830194"/>
              <a:gd name="connsiteY357" fmla="*/ 128465 h 403900"/>
              <a:gd name="connsiteX358" fmla="*/ 1134388 w 1830194"/>
              <a:gd name="connsiteY358" fmla="*/ 138400 h 403900"/>
              <a:gd name="connsiteX359" fmla="*/ 1124509 w 1830194"/>
              <a:gd name="connsiteY359" fmla="*/ 158725 h 403900"/>
              <a:gd name="connsiteX360" fmla="*/ 1142154 w 1830194"/>
              <a:gd name="connsiteY360" fmla="*/ 157496 h 403900"/>
              <a:gd name="connsiteX361" fmla="*/ 1158611 w 1830194"/>
              <a:gd name="connsiteY361" fmla="*/ 151554 h 403900"/>
              <a:gd name="connsiteX362" fmla="*/ 1164428 w 1830194"/>
              <a:gd name="connsiteY362" fmla="*/ 141923 h 403900"/>
              <a:gd name="connsiteX363" fmla="*/ 1157864 w 1830194"/>
              <a:gd name="connsiteY363" fmla="*/ 132251 h 403900"/>
              <a:gd name="connsiteX364" fmla="*/ 1147805 w 1830194"/>
              <a:gd name="connsiteY364" fmla="*/ 128465 h 403900"/>
              <a:gd name="connsiteX365" fmla="*/ 1212954 w 1830194"/>
              <a:gd name="connsiteY365" fmla="*/ 165054 h 403900"/>
              <a:gd name="connsiteX366" fmla="*/ 1234828 w 1830194"/>
              <a:gd name="connsiteY366" fmla="*/ 113833 h 403900"/>
              <a:gd name="connsiteX367" fmla="*/ 1251105 w 1830194"/>
              <a:gd name="connsiteY367" fmla="*/ 95359 h 403900"/>
              <a:gd name="connsiteX368" fmla="*/ 1266359 w 1830194"/>
              <a:gd name="connsiteY368" fmla="*/ 100803 h 403900"/>
              <a:gd name="connsiteX369" fmla="*/ 1275865 w 1830194"/>
              <a:gd name="connsiteY369" fmla="*/ 116265 h 403900"/>
              <a:gd name="connsiteX370" fmla="*/ 1275299 w 1830194"/>
              <a:gd name="connsiteY370" fmla="*/ 150891 h 403900"/>
              <a:gd name="connsiteX371" fmla="*/ 1260943 w 1830194"/>
              <a:gd name="connsiteY371" fmla="*/ 191017 h 403900"/>
              <a:gd name="connsiteX372" fmla="*/ 1255761 w 1830194"/>
              <a:gd name="connsiteY372" fmla="*/ 186015 h 403900"/>
              <a:gd name="connsiteX373" fmla="*/ 1257005 w 1830194"/>
              <a:gd name="connsiteY373" fmla="*/ 169116 h 403900"/>
              <a:gd name="connsiteX374" fmla="*/ 1260514 w 1830194"/>
              <a:gd name="connsiteY374" fmla="*/ 143595 h 403900"/>
              <a:gd name="connsiteX375" fmla="*/ 1261081 w 1830194"/>
              <a:gd name="connsiteY375" fmla="*/ 125052 h 403900"/>
              <a:gd name="connsiteX376" fmla="*/ 1257640 w 1830194"/>
              <a:gd name="connsiteY376" fmla="*/ 116417 h 403900"/>
              <a:gd name="connsiteX377" fmla="*/ 1253536 w 1830194"/>
              <a:gd name="connsiteY377" fmla="*/ 114178 h 403900"/>
              <a:gd name="connsiteX378" fmla="*/ 1250110 w 1830194"/>
              <a:gd name="connsiteY378" fmla="*/ 115933 h 403900"/>
              <a:gd name="connsiteX379" fmla="*/ 1246365 w 1830194"/>
              <a:gd name="connsiteY379" fmla="*/ 120507 h 403900"/>
              <a:gd name="connsiteX380" fmla="*/ 1242897 w 1830194"/>
              <a:gd name="connsiteY380" fmla="*/ 126586 h 403900"/>
              <a:gd name="connsiteX381" fmla="*/ 1238793 w 1830194"/>
              <a:gd name="connsiteY381" fmla="*/ 134739 h 403900"/>
              <a:gd name="connsiteX382" fmla="*/ 1235035 w 1830194"/>
              <a:gd name="connsiteY382" fmla="*/ 143817 h 403900"/>
              <a:gd name="connsiteX383" fmla="*/ 1230558 w 1830194"/>
              <a:gd name="connsiteY383" fmla="*/ 154401 h 403900"/>
              <a:gd name="connsiteX384" fmla="*/ 1226081 w 1830194"/>
              <a:gd name="connsiteY384" fmla="*/ 164971 h 403900"/>
              <a:gd name="connsiteX385" fmla="*/ 1222047 w 1830194"/>
              <a:gd name="connsiteY385" fmla="*/ 174685 h 403900"/>
              <a:gd name="connsiteX386" fmla="*/ 1217984 w 1830194"/>
              <a:gd name="connsiteY386" fmla="*/ 184205 h 403900"/>
              <a:gd name="connsiteX387" fmla="*/ 1214737 w 1830194"/>
              <a:gd name="connsiteY387" fmla="*/ 191625 h 403900"/>
              <a:gd name="connsiteX388" fmla="*/ 1208312 w 1830194"/>
              <a:gd name="connsiteY388" fmla="*/ 199984 h 403900"/>
              <a:gd name="connsiteX389" fmla="*/ 1201293 w 1830194"/>
              <a:gd name="connsiteY389" fmla="*/ 196862 h 403900"/>
              <a:gd name="connsiteX390" fmla="*/ 1196374 w 1830194"/>
              <a:gd name="connsiteY390" fmla="*/ 189856 h 403900"/>
              <a:gd name="connsiteX391" fmla="*/ 1196830 w 1830194"/>
              <a:gd name="connsiteY391" fmla="*/ 184481 h 403900"/>
              <a:gd name="connsiteX392" fmla="*/ 1200187 w 1830194"/>
              <a:gd name="connsiteY392" fmla="*/ 155838 h 403900"/>
              <a:gd name="connsiteX393" fmla="*/ 1198626 w 1830194"/>
              <a:gd name="connsiteY393" fmla="*/ 117840 h 403900"/>
              <a:gd name="connsiteX394" fmla="*/ 1200257 w 1830194"/>
              <a:gd name="connsiteY394" fmla="*/ 103235 h 403900"/>
              <a:gd name="connsiteX395" fmla="*/ 1209390 w 1830194"/>
              <a:gd name="connsiteY395" fmla="*/ 106192 h 403900"/>
              <a:gd name="connsiteX396" fmla="*/ 1215248 w 1830194"/>
              <a:gd name="connsiteY396" fmla="*/ 115201 h 403900"/>
              <a:gd name="connsiteX397" fmla="*/ 1215455 w 1830194"/>
              <a:gd name="connsiteY397" fmla="*/ 135968 h 403900"/>
              <a:gd name="connsiteX398" fmla="*/ 1212954 w 1830194"/>
              <a:gd name="connsiteY398" fmla="*/ 165054 h 403900"/>
              <a:gd name="connsiteX399" fmla="*/ 1454995 w 1830194"/>
              <a:gd name="connsiteY399" fmla="*/ 118890 h 403900"/>
              <a:gd name="connsiteX400" fmla="*/ 1445378 w 1830194"/>
              <a:gd name="connsiteY400" fmla="*/ 147616 h 403900"/>
              <a:gd name="connsiteX401" fmla="*/ 1414744 w 1830194"/>
              <a:gd name="connsiteY401" fmla="*/ 163631 h 403900"/>
              <a:gd name="connsiteX402" fmla="*/ 1383213 w 1830194"/>
              <a:gd name="connsiteY402" fmla="*/ 159389 h 403900"/>
              <a:gd name="connsiteX403" fmla="*/ 1368332 w 1830194"/>
              <a:gd name="connsiteY403" fmla="*/ 143471 h 403900"/>
              <a:gd name="connsiteX404" fmla="*/ 1370791 w 1830194"/>
              <a:gd name="connsiteY404" fmla="*/ 137170 h 403900"/>
              <a:gd name="connsiteX405" fmla="*/ 1384360 w 1830194"/>
              <a:gd name="connsiteY405" fmla="*/ 144273 h 403900"/>
              <a:gd name="connsiteX406" fmla="*/ 1394557 w 1830194"/>
              <a:gd name="connsiteY406" fmla="*/ 148818 h 403900"/>
              <a:gd name="connsiteX407" fmla="*/ 1407435 w 1830194"/>
              <a:gd name="connsiteY407" fmla="*/ 149565 h 403900"/>
              <a:gd name="connsiteX408" fmla="*/ 1429916 w 1830194"/>
              <a:gd name="connsiteY408" fmla="*/ 138676 h 403900"/>
              <a:gd name="connsiteX409" fmla="*/ 1437875 w 1830194"/>
              <a:gd name="connsiteY409" fmla="*/ 122013 h 403900"/>
              <a:gd name="connsiteX410" fmla="*/ 1428755 w 1830194"/>
              <a:gd name="connsiteY410" fmla="*/ 110019 h 403900"/>
              <a:gd name="connsiteX411" fmla="*/ 1410945 w 1830194"/>
              <a:gd name="connsiteY411" fmla="*/ 97556 h 403900"/>
              <a:gd name="connsiteX412" fmla="*/ 1393244 w 1830194"/>
              <a:gd name="connsiteY412" fmla="*/ 84678 h 403900"/>
              <a:gd name="connsiteX413" fmla="*/ 1384167 w 1830194"/>
              <a:gd name="connsiteY413" fmla="*/ 72878 h 403900"/>
              <a:gd name="connsiteX414" fmla="*/ 1384346 w 1830194"/>
              <a:gd name="connsiteY414" fmla="*/ 62446 h 403900"/>
              <a:gd name="connsiteX415" fmla="*/ 1387220 w 1830194"/>
              <a:gd name="connsiteY415" fmla="*/ 53920 h 403900"/>
              <a:gd name="connsiteX416" fmla="*/ 1407725 w 1830194"/>
              <a:gd name="connsiteY416" fmla="*/ 34921 h 403900"/>
              <a:gd name="connsiteX417" fmla="*/ 1433053 w 1830194"/>
              <a:gd name="connsiteY417" fmla="*/ 23536 h 403900"/>
              <a:gd name="connsiteX418" fmla="*/ 1443015 w 1830194"/>
              <a:gd name="connsiteY418" fmla="*/ 25567 h 403900"/>
              <a:gd name="connsiteX419" fmla="*/ 1448128 w 1830194"/>
              <a:gd name="connsiteY419" fmla="*/ 32545 h 403900"/>
              <a:gd name="connsiteX420" fmla="*/ 1444645 w 1830194"/>
              <a:gd name="connsiteY420" fmla="*/ 36275 h 403900"/>
              <a:gd name="connsiteX421" fmla="*/ 1432970 w 1830194"/>
              <a:gd name="connsiteY421" fmla="*/ 41416 h 403900"/>
              <a:gd name="connsiteX422" fmla="*/ 1419373 w 1830194"/>
              <a:gd name="connsiteY422" fmla="*/ 48048 h 403900"/>
              <a:gd name="connsiteX423" fmla="*/ 1400208 w 1830194"/>
              <a:gd name="connsiteY423" fmla="*/ 67986 h 403900"/>
              <a:gd name="connsiteX424" fmla="*/ 1426517 w 1830194"/>
              <a:gd name="connsiteY424" fmla="*/ 87635 h 403900"/>
              <a:gd name="connsiteX425" fmla="*/ 1444922 w 1830194"/>
              <a:gd name="connsiteY425" fmla="*/ 102364 h 403900"/>
              <a:gd name="connsiteX426" fmla="*/ 1454995 w 1830194"/>
              <a:gd name="connsiteY426" fmla="*/ 118890 h 403900"/>
              <a:gd name="connsiteX427" fmla="*/ 1497553 w 1830194"/>
              <a:gd name="connsiteY427" fmla="*/ 131077 h 403900"/>
              <a:gd name="connsiteX428" fmla="*/ 1502361 w 1830194"/>
              <a:gd name="connsiteY428" fmla="*/ 133978 h 403900"/>
              <a:gd name="connsiteX429" fmla="*/ 1519218 w 1830194"/>
              <a:gd name="connsiteY429" fmla="*/ 126987 h 403900"/>
              <a:gd name="connsiteX430" fmla="*/ 1530134 w 1830194"/>
              <a:gd name="connsiteY430" fmla="*/ 120810 h 403900"/>
              <a:gd name="connsiteX431" fmla="*/ 1534183 w 1830194"/>
              <a:gd name="connsiteY431" fmla="*/ 123850 h 403900"/>
              <a:gd name="connsiteX432" fmla="*/ 1524925 w 1830194"/>
              <a:gd name="connsiteY432" fmla="*/ 138566 h 403900"/>
              <a:gd name="connsiteX433" fmla="*/ 1505566 w 1830194"/>
              <a:gd name="connsiteY433" fmla="*/ 149330 h 403900"/>
              <a:gd name="connsiteX434" fmla="*/ 1489469 w 1830194"/>
              <a:gd name="connsiteY434" fmla="*/ 146967 h 403900"/>
              <a:gd name="connsiteX435" fmla="*/ 1481579 w 1830194"/>
              <a:gd name="connsiteY435" fmla="*/ 137516 h 403900"/>
              <a:gd name="connsiteX436" fmla="*/ 1481552 w 1830194"/>
              <a:gd name="connsiteY436" fmla="*/ 123588 h 403900"/>
              <a:gd name="connsiteX437" fmla="*/ 1484301 w 1830194"/>
              <a:gd name="connsiteY437" fmla="*/ 100554 h 403900"/>
              <a:gd name="connsiteX438" fmla="*/ 1487300 w 1830194"/>
              <a:gd name="connsiteY438" fmla="*/ 76691 h 403900"/>
              <a:gd name="connsiteX439" fmla="*/ 1475638 w 1830194"/>
              <a:gd name="connsiteY439" fmla="*/ 80837 h 403900"/>
              <a:gd name="connsiteX440" fmla="*/ 1469019 w 1830194"/>
              <a:gd name="connsiteY440" fmla="*/ 78833 h 403900"/>
              <a:gd name="connsiteX441" fmla="*/ 1465123 w 1830194"/>
              <a:gd name="connsiteY441" fmla="*/ 73209 h 403900"/>
              <a:gd name="connsiteX442" fmla="*/ 1488419 w 1830194"/>
              <a:gd name="connsiteY442" fmla="*/ 60221 h 403900"/>
              <a:gd name="connsiteX443" fmla="*/ 1487065 w 1830194"/>
              <a:gd name="connsiteY443" fmla="*/ 31605 h 403900"/>
              <a:gd name="connsiteX444" fmla="*/ 1489911 w 1830194"/>
              <a:gd name="connsiteY444" fmla="*/ 25235 h 403900"/>
              <a:gd name="connsiteX445" fmla="*/ 1498630 w 1830194"/>
              <a:gd name="connsiteY445" fmla="*/ 28054 h 403900"/>
              <a:gd name="connsiteX446" fmla="*/ 1504958 w 1830194"/>
              <a:gd name="connsiteY446" fmla="*/ 36400 h 403900"/>
              <a:gd name="connsiteX447" fmla="*/ 1504807 w 1830194"/>
              <a:gd name="connsiteY447" fmla="*/ 55067 h 403900"/>
              <a:gd name="connsiteX448" fmla="*/ 1521995 w 1830194"/>
              <a:gd name="connsiteY448" fmla="*/ 51157 h 403900"/>
              <a:gd name="connsiteX449" fmla="*/ 1534279 w 1830194"/>
              <a:gd name="connsiteY449" fmla="*/ 54169 h 403900"/>
              <a:gd name="connsiteX450" fmla="*/ 1528807 w 1830194"/>
              <a:gd name="connsiteY450" fmla="*/ 60000 h 403900"/>
              <a:gd name="connsiteX451" fmla="*/ 1503881 w 1830194"/>
              <a:gd name="connsiteY451" fmla="*/ 70335 h 403900"/>
              <a:gd name="connsiteX452" fmla="*/ 1499653 w 1830194"/>
              <a:gd name="connsiteY452" fmla="*/ 106578 h 403900"/>
              <a:gd name="connsiteX453" fmla="*/ 1497553 w 1830194"/>
              <a:gd name="connsiteY453" fmla="*/ 131077 h 403900"/>
              <a:gd name="connsiteX454" fmla="*/ 1552477 w 1830194"/>
              <a:gd name="connsiteY454" fmla="*/ 67945 h 403900"/>
              <a:gd name="connsiteX455" fmla="*/ 1549464 w 1830194"/>
              <a:gd name="connsiteY455" fmla="*/ 53741 h 403900"/>
              <a:gd name="connsiteX456" fmla="*/ 1552131 w 1830194"/>
              <a:gd name="connsiteY456" fmla="*/ 44055 h 403900"/>
              <a:gd name="connsiteX457" fmla="*/ 1559814 w 1830194"/>
              <a:gd name="connsiteY457" fmla="*/ 47661 h 403900"/>
              <a:gd name="connsiteX458" fmla="*/ 1565120 w 1830194"/>
              <a:gd name="connsiteY458" fmla="*/ 58135 h 403900"/>
              <a:gd name="connsiteX459" fmla="*/ 1566363 w 1830194"/>
              <a:gd name="connsiteY459" fmla="*/ 67738 h 403900"/>
              <a:gd name="connsiteX460" fmla="*/ 1593542 w 1830194"/>
              <a:gd name="connsiteY460" fmla="*/ 37201 h 403900"/>
              <a:gd name="connsiteX461" fmla="*/ 1603670 w 1830194"/>
              <a:gd name="connsiteY461" fmla="*/ 40186 h 403900"/>
              <a:gd name="connsiteX462" fmla="*/ 1602289 w 1830194"/>
              <a:gd name="connsiteY462" fmla="*/ 44732 h 403900"/>
              <a:gd name="connsiteX463" fmla="*/ 1596361 w 1830194"/>
              <a:gd name="connsiteY463" fmla="*/ 50259 h 403900"/>
              <a:gd name="connsiteX464" fmla="*/ 1581507 w 1830194"/>
              <a:gd name="connsiteY464" fmla="*/ 66729 h 403900"/>
              <a:gd name="connsiteX465" fmla="*/ 1573728 w 1830194"/>
              <a:gd name="connsiteY465" fmla="*/ 89044 h 403900"/>
              <a:gd name="connsiteX466" fmla="*/ 1569956 w 1830194"/>
              <a:gd name="connsiteY466" fmla="*/ 109508 h 403900"/>
              <a:gd name="connsiteX467" fmla="*/ 1568229 w 1830194"/>
              <a:gd name="connsiteY467" fmla="*/ 122358 h 403900"/>
              <a:gd name="connsiteX468" fmla="*/ 1566640 w 1830194"/>
              <a:gd name="connsiteY468" fmla="*/ 131464 h 403900"/>
              <a:gd name="connsiteX469" fmla="*/ 1560878 w 1830194"/>
              <a:gd name="connsiteY469" fmla="*/ 140293 h 403900"/>
              <a:gd name="connsiteX470" fmla="*/ 1554923 w 1830194"/>
              <a:gd name="connsiteY470" fmla="*/ 137585 h 403900"/>
              <a:gd name="connsiteX471" fmla="*/ 1551772 w 1830194"/>
              <a:gd name="connsiteY471" fmla="*/ 130662 h 403900"/>
              <a:gd name="connsiteX472" fmla="*/ 1552615 w 1830194"/>
              <a:gd name="connsiteY472" fmla="*/ 115988 h 403900"/>
              <a:gd name="connsiteX473" fmla="*/ 1552477 w 1830194"/>
              <a:gd name="connsiteY473" fmla="*/ 67945 h 403900"/>
              <a:gd name="connsiteX474" fmla="*/ 1663307 w 1830194"/>
              <a:gd name="connsiteY474" fmla="*/ 58466 h 403900"/>
              <a:gd name="connsiteX475" fmla="*/ 1659134 w 1830194"/>
              <a:gd name="connsiteY475" fmla="*/ 46625 h 403900"/>
              <a:gd name="connsiteX476" fmla="*/ 1651562 w 1830194"/>
              <a:gd name="connsiteY476" fmla="*/ 39080 h 403900"/>
              <a:gd name="connsiteX477" fmla="*/ 1632355 w 1830194"/>
              <a:gd name="connsiteY477" fmla="*/ 63358 h 403900"/>
              <a:gd name="connsiteX478" fmla="*/ 1628335 w 1830194"/>
              <a:gd name="connsiteY478" fmla="*/ 96215 h 403900"/>
              <a:gd name="connsiteX479" fmla="*/ 1638712 w 1830194"/>
              <a:gd name="connsiteY479" fmla="*/ 113294 h 403900"/>
              <a:gd name="connsiteX480" fmla="*/ 1658788 w 1830194"/>
              <a:gd name="connsiteY480" fmla="*/ 90647 h 403900"/>
              <a:gd name="connsiteX481" fmla="*/ 1663307 w 1830194"/>
              <a:gd name="connsiteY481" fmla="*/ 58466 h 403900"/>
              <a:gd name="connsiteX482" fmla="*/ 1613453 w 1830194"/>
              <a:gd name="connsiteY482" fmla="*/ 68732 h 403900"/>
              <a:gd name="connsiteX483" fmla="*/ 1626649 w 1830194"/>
              <a:gd name="connsiteY483" fmla="*/ 41374 h 403900"/>
              <a:gd name="connsiteX484" fmla="*/ 1647113 w 1830194"/>
              <a:gd name="connsiteY484" fmla="*/ 27874 h 403900"/>
              <a:gd name="connsiteX485" fmla="*/ 1667839 w 1830194"/>
              <a:gd name="connsiteY485" fmla="*/ 34355 h 403900"/>
              <a:gd name="connsiteX486" fmla="*/ 1679459 w 1830194"/>
              <a:gd name="connsiteY486" fmla="*/ 56504 h 403900"/>
              <a:gd name="connsiteX487" fmla="*/ 1677594 w 1830194"/>
              <a:gd name="connsiteY487" fmla="*/ 85866 h 403900"/>
              <a:gd name="connsiteX488" fmla="*/ 1663154 w 1830194"/>
              <a:gd name="connsiteY488" fmla="*/ 112852 h 403900"/>
              <a:gd name="connsiteX489" fmla="*/ 1639955 w 1830194"/>
              <a:gd name="connsiteY489" fmla="*/ 126420 h 403900"/>
              <a:gd name="connsiteX490" fmla="*/ 1622227 w 1830194"/>
              <a:gd name="connsiteY490" fmla="*/ 120230 h 403900"/>
              <a:gd name="connsiteX491" fmla="*/ 1611878 w 1830194"/>
              <a:gd name="connsiteY491" fmla="*/ 98633 h 403900"/>
              <a:gd name="connsiteX492" fmla="*/ 1613453 w 1830194"/>
              <a:gd name="connsiteY492" fmla="*/ 68732 h 403900"/>
              <a:gd name="connsiteX493" fmla="*/ 1809979 w 1830194"/>
              <a:gd name="connsiteY493" fmla="*/ 115 h 403900"/>
              <a:gd name="connsiteX494" fmla="*/ 1821461 w 1830194"/>
              <a:gd name="connsiteY494" fmla="*/ 6402 h 403900"/>
              <a:gd name="connsiteX495" fmla="*/ 1829088 w 1830194"/>
              <a:gd name="connsiteY495" fmla="*/ 23549 h 403900"/>
              <a:gd name="connsiteX496" fmla="*/ 1829890 w 1830194"/>
              <a:gd name="connsiteY496" fmla="*/ 50107 h 403900"/>
              <a:gd name="connsiteX497" fmla="*/ 1825551 w 1830194"/>
              <a:gd name="connsiteY497" fmla="*/ 81058 h 403900"/>
              <a:gd name="connsiteX498" fmla="*/ 1816183 w 1830194"/>
              <a:gd name="connsiteY498" fmla="*/ 96395 h 403900"/>
              <a:gd name="connsiteX499" fmla="*/ 1811305 w 1830194"/>
              <a:gd name="connsiteY499" fmla="*/ 91932 h 403900"/>
              <a:gd name="connsiteX500" fmla="*/ 1813405 w 1830194"/>
              <a:gd name="connsiteY500" fmla="*/ 65071 h 403900"/>
              <a:gd name="connsiteX501" fmla="*/ 1814525 w 1830194"/>
              <a:gd name="connsiteY501" fmla="*/ 31329 h 403900"/>
              <a:gd name="connsiteX502" fmla="*/ 1808625 w 1830194"/>
              <a:gd name="connsiteY502" fmla="*/ 19777 h 403900"/>
              <a:gd name="connsiteX503" fmla="*/ 1798994 w 1830194"/>
              <a:gd name="connsiteY503" fmla="*/ 30058 h 403900"/>
              <a:gd name="connsiteX504" fmla="*/ 1789280 w 1830194"/>
              <a:gd name="connsiteY504" fmla="*/ 52511 h 403900"/>
              <a:gd name="connsiteX505" fmla="*/ 1783836 w 1830194"/>
              <a:gd name="connsiteY505" fmla="*/ 66577 h 403900"/>
              <a:gd name="connsiteX506" fmla="*/ 1782689 w 1830194"/>
              <a:gd name="connsiteY506" fmla="*/ 69133 h 403900"/>
              <a:gd name="connsiteX507" fmla="*/ 1781335 w 1830194"/>
              <a:gd name="connsiteY507" fmla="*/ 72698 h 403900"/>
              <a:gd name="connsiteX508" fmla="*/ 1777756 w 1830194"/>
              <a:gd name="connsiteY508" fmla="*/ 83904 h 403900"/>
              <a:gd name="connsiteX509" fmla="*/ 1772630 w 1830194"/>
              <a:gd name="connsiteY509" fmla="*/ 98716 h 403900"/>
              <a:gd name="connsiteX510" fmla="*/ 1767725 w 1830194"/>
              <a:gd name="connsiteY510" fmla="*/ 104451 h 403900"/>
              <a:gd name="connsiteX511" fmla="*/ 1762046 w 1830194"/>
              <a:gd name="connsiteY511" fmla="*/ 102281 h 403900"/>
              <a:gd name="connsiteX512" fmla="*/ 1758218 w 1830194"/>
              <a:gd name="connsiteY512" fmla="*/ 97044 h 403900"/>
              <a:gd name="connsiteX513" fmla="*/ 1759766 w 1830194"/>
              <a:gd name="connsiteY513" fmla="*/ 85396 h 403900"/>
              <a:gd name="connsiteX514" fmla="*/ 1761811 w 1830194"/>
              <a:gd name="connsiteY514" fmla="*/ 37560 h 403900"/>
              <a:gd name="connsiteX515" fmla="*/ 1758965 w 1830194"/>
              <a:gd name="connsiteY515" fmla="*/ 31177 h 403900"/>
              <a:gd name="connsiteX516" fmla="*/ 1754654 w 1830194"/>
              <a:gd name="connsiteY516" fmla="*/ 28980 h 403900"/>
              <a:gd name="connsiteX517" fmla="*/ 1750591 w 1830194"/>
              <a:gd name="connsiteY517" fmla="*/ 31633 h 403900"/>
              <a:gd name="connsiteX518" fmla="*/ 1745976 w 1830194"/>
              <a:gd name="connsiteY518" fmla="*/ 39080 h 403900"/>
              <a:gd name="connsiteX519" fmla="*/ 1741375 w 1830194"/>
              <a:gd name="connsiteY519" fmla="*/ 48905 h 403900"/>
              <a:gd name="connsiteX520" fmla="*/ 1735420 w 1830194"/>
              <a:gd name="connsiteY520" fmla="*/ 63454 h 403900"/>
              <a:gd name="connsiteX521" fmla="*/ 1729464 w 1830194"/>
              <a:gd name="connsiteY521" fmla="*/ 78004 h 403900"/>
              <a:gd name="connsiteX522" fmla="*/ 1724849 w 1830194"/>
              <a:gd name="connsiteY522" fmla="*/ 89003 h 403900"/>
              <a:gd name="connsiteX523" fmla="*/ 1720594 w 1830194"/>
              <a:gd name="connsiteY523" fmla="*/ 98551 h 403900"/>
              <a:gd name="connsiteX524" fmla="*/ 1717346 w 1830194"/>
              <a:gd name="connsiteY524" fmla="*/ 105971 h 403900"/>
              <a:gd name="connsiteX525" fmla="*/ 1710921 w 1830194"/>
              <a:gd name="connsiteY525" fmla="*/ 114330 h 403900"/>
              <a:gd name="connsiteX526" fmla="*/ 1704109 w 1830194"/>
              <a:gd name="connsiteY526" fmla="*/ 111180 h 403900"/>
              <a:gd name="connsiteX527" fmla="*/ 1699190 w 1830194"/>
              <a:gd name="connsiteY527" fmla="*/ 105335 h 403900"/>
              <a:gd name="connsiteX528" fmla="*/ 1699011 w 1830194"/>
              <a:gd name="connsiteY528" fmla="*/ 99684 h 403900"/>
              <a:gd name="connsiteX529" fmla="*/ 1699467 w 1830194"/>
              <a:gd name="connsiteY529" fmla="*/ 93134 h 403900"/>
              <a:gd name="connsiteX530" fmla="*/ 1700600 w 1830194"/>
              <a:gd name="connsiteY530" fmla="*/ 83711 h 403900"/>
              <a:gd name="connsiteX531" fmla="*/ 1702396 w 1830194"/>
              <a:gd name="connsiteY531" fmla="*/ 68885 h 403900"/>
              <a:gd name="connsiteX532" fmla="*/ 1702216 w 1830194"/>
              <a:gd name="connsiteY532" fmla="*/ 45961 h 403900"/>
              <a:gd name="connsiteX533" fmla="*/ 1700586 w 1830194"/>
              <a:gd name="connsiteY533" fmla="*/ 24848 h 403900"/>
              <a:gd name="connsiteX534" fmla="*/ 1702686 w 1830194"/>
              <a:gd name="connsiteY534" fmla="*/ 17622 h 403900"/>
              <a:gd name="connsiteX535" fmla="*/ 1711626 w 1830194"/>
              <a:gd name="connsiteY535" fmla="*/ 20606 h 403900"/>
              <a:gd name="connsiteX536" fmla="*/ 1717319 w 1830194"/>
              <a:gd name="connsiteY536" fmla="*/ 28662 h 403900"/>
              <a:gd name="connsiteX537" fmla="*/ 1714155 w 1830194"/>
              <a:gd name="connsiteY537" fmla="*/ 86115 h 403900"/>
              <a:gd name="connsiteX538" fmla="*/ 1732960 w 1830194"/>
              <a:gd name="connsiteY538" fmla="*/ 34051 h 403900"/>
              <a:gd name="connsiteX539" fmla="*/ 1740449 w 1830194"/>
              <a:gd name="connsiteY539" fmla="*/ 20413 h 403900"/>
              <a:gd name="connsiteX540" fmla="*/ 1754115 w 1830194"/>
              <a:gd name="connsiteY540" fmla="*/ 9635 h 403900"/>
              <a:gd name="connsiteX541" fmla="*/ 1766343 w 1830194"/>
              <a:gd name="connsiteY541" fmla="*/ 15798 h 403900"/>
              <a:gd name="connsiteX542" fmla="*/ 1775531 w 1830194"/>
              <a:gd name="connsiteY542" fmla="*/ 30514 h 403900"/>
              <a:gd name="connsiteX543" fmla="*/ 1776623 w 1830194"/>
              <a:gd name="connsiteY543" fmla="*/ 50742 h 403900"/>
              <a:gd name="connsiteX544" fmla="*/ 1809979 w 1830194"/>
              <a:gd name="connsiteY544" fmla="*/ 115 h 40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1830194" h="403900">
                <a:moveTo>
                  <a:pt x="111055" y="289646"/>
                </a:moveTo>
                <a:cubicBezTo>
                  <a:pt x="114869" y="288996"/>
                  <a:pt x="118683" y="291097"/>
                  <a:pt x="122524" y="295933"/>
                </a:cubicBezTo>
                <a:cubicBezTo>
                  <a:pt x="126462" y="300631"/>
                  <a:pt x="129004" y="306337"/>
                  <a:pt x="130151" y="313080"/>
                </a:cubicBezTo>
                <a:cubicBezTo>
                  <a:pt x="131284" y="319685"/>
                  <a:pt x="131547" y="328542"/>
                  <a:pt x="130953" y="339637"/>
                </a:cubicBezTo>
                <a:cubicBezTo>
                  <a:pt x="130482" y="350705"/>
                  <a:pt x="129032" y="361013"/>
                  <a:pt x="126613" y="370588"/>
                </a:cubicBezTo>
                <a:cubicBezTo>
                  <a:pt x="124182" y="380164"/>
                  <a:pt x="121073" y="385276"/>
                  <a:pt x="117246" y="385926"/>
                </a:cubicBezTo>
                <a:cubicBezTo>
                  <a:pt x="114578" y="386382"/>
                  <a:pt x="112962" y="384889"/>
                  <a:pt x="112368" y="381449"/>
                </a:cubicBezTo>
                <a:cubicBezTo>
                  <a:pt x="111760" y="377898"/>
                  <a:pt x="112465" y="368944"/>
                  <a:pt x="114468" y="354602"/>
                </a:cubicBezTo>
                <a:cubicBezTo>
                  <a:pt x="116582" y="340121"/>
                  <a:pt x="116955" y="328873"/>
                  <a:pt x="115588" y="320859"/>
                </a:cubicBezTo>
                <a:cubicBezTo>
                  <a:pt x="114192" y="312721"/>
                  <a:pt x="112230" y="308866"/>
                  <a:pt x="109687" y="309308"/>
                </a:cubicBezTo>
                <a:cubicBezTo>
                  <a:pt x="106509" y="309847"/>
                  <a:pt x="103304" y="313274"/>
                  <a:pt x="100056" y="319574"/>
                </a:cubicBezTo>
                <a:cubicBezTo>
                  <a:pt x="96948" y="325861"/>
                  <a:pt x="93700" y="333350"/>
                  <a:pt x="90343" y="342041"/>
                </a:cubicBezTo>
                <a:cubicBezTo>
                  <a:pt x="86985" y="350719"/>
                  <a:pt x="85175" y="355417"/>
                  <a:pt x="84899" y="356108"/>
                </a:cubicBezTo>
                <a:cubicBezTo>
                  <a:pt x="84595" y="356688"/>
                  <a:pt x="84222" y="357531"/>
                  <a:pt x="83766" y="358664"/>
                </a:cubicBezTo>
                <a:cubicBezTo>
                  <a:pt x="83420" y="359769"/>
                  <a:pt x="82978" y="360958"/>
                  <a:pt x="82412" y="362229"/>
                </a:cubicBezTo>
                <a:cubicBezTo>
                  <a:pt x="81969" y="363486"/>
                  <a:pt x="80767" y="367217"/>
                  <a:pt x="78819" y="373435"/>
                </a:cubicBezTo>
                <a:cubicBezTo>
                  <a:pt x="76995" y="379639"/>
                  <a:pt x="75296" y="384572"/>
                  <a:pt x="73693" y="388247"/>
                </a:cubicBezTo>
                <a:cubicBezTo>
                  <a:pt x="72076" y="391784"/>
                  <a:pt x="70432" y="393705"/>
                  <a:pt x="68788" y="393981"/>
                </a:cubicBezTo>
                <a:cubicBezTo>
                  <a:pt x="67254" y="394244"/>
                  <a:pt x="65375" y="393525"/>
                  <a:pt x="63109" y="391812"/>
                </a:cubicBezTo>
                <a:cubicBezTo>
                  <a:pt x="60856" y="390098"/>
                  <a:pt x="59585" y="388358"/>
                  <a:pt x="59281" y="386575"/>
                </a:cubicBezTo>
                <a:cubicBezTo>
                  <a:pt x="58977" y="384793"/>
                  <a:pt x="59488" y="380910"/>
                  <a:pt x="60829" y="374927"/>
                </a:cubicBezTo>
                <a:cubicBezTo>
                  <a:pt x="64615" y="357282"/>
                  <a:pt x="65306" y="341337"/>
                  <a:pt x="62874" y="327091"/>
                </a:cubicBezTo>
                <a:cubicBezTo>
                  <a:pt x="62418" y="324424"/>
                  <a:pt x="61478" y="322296"/>
                  <a:pt x="60027" y="320707"/>
                </a:cubicBezTo>
                <a:cubicBezTo>
                  <a:pt x="58549" y="318994"/>
                  <a:pt x="57126" y="318262"/>
                  <a:pt x="55730" y="318497"/>
                </a:cubicBezTo>
                <a:cubicBezTo>
                  <a:pt x="54321" y="318745"/>
                  <a:pt x="52967" y="319630"/>
                  <a:pt x="51668" y="321150"/>
                </a:cubicBezTo>
                <a:cubicBezTo>
                  <a:pt x="50327" y="322559"/>
                  <a:pt x="48794" y="325046"/>
                  <a:pt x="47053" y="328611"/>
                </a:cubicBezTo>
                <a:cubicBezTo>
                  <a:pt x="45284" y="332052"/>
                  <a:pt x="43737" y="335326"/>
                  <a:pt x="42438" y="338421"/>
                </a:cubicBezTo>
                <a:cubicBezTo>
                  <a:pt x="41139" y="341530"/>
                  <a:pt x="39149" y="346380"/>
                  <a:pt x="36483" y="352985"/>
                </a:cubicBezTo>
                <a:cubicBezTo>
                  <a:pt x="33912" y="359438"/>
                  <a:pt x="31937" y="364288"/>
                  <a:pt x="30527" y="367535"/>
                </a:cubicBezTo>
                <a:cubicBezTo>
                  <a:pt x="29215" y="370644"/>
                  <a:pt x="27681" y="374305"/>
                  <a:pt x="25926" y="378519"/>
                </a:cubicBezTo>
                <a:cubicBezTo>
                  <a:pt x="24130" y="382623"/>
                  <a:pt x="22720" y="385815"/>
                  <a:pt x="21657" y="388081"/>
                </a:cubicBezTo>
                <a:cubicBezTo>
                  <a:pt x="20744" y="390334"/>
                  <a:pt x="19653" y="392807"/>
                  <a:pt x="18409" y="395501"/>
                </a:cubicBezTo>
                <a:cubicBezTo>
                  <a:pt x="15784" y="400793"/>
                  <a:pt x="13642" y="403584"/>
                  <a:pt x="11984" y="403861"/>
                </a:cubicBezTo>
                <a:cubicBezTo>
                  <a:pt x="10464" y="404123"/>
                  <a:pt x="8184" y="403073"/>
                  <a:pt x="5172" y="400710"/>
                </a:cubicBezTo>
                <a:cubicBezTo>
                  <a:pt x="2132" y="398209"/>
                  <a:pt x="488" y="396275"/>
                  <a:pt x="253" y="394865"/>
                </a:cubicBezTo>
                <a:cubicBezTo>
                  <a:pt x="-10" y="393346"/>
                  <a:pt x="-65" y="391453"/>
                  <a:pt x="74" y="389214"/>
                </a:cubicBezTo>
                <a:cubicBezTo>
                  <a:pt x="212" y="386962"/>
                  <a:pt x="364" y="384779"/>
                  <a:pt x="529" y="382651"/>
                </a:cubicBezTo>
                <a:cubicBezTo>
                  <a:pt x="820" y="380509"/>
                  <a:pt x="1193" y="377373"/>
                  <a:pt x="1662" y="373241"/>
                </a:cubicBezTo>
                <a:cubicBezTo>
                  <a:pt x="2243" y="368958"/>
                  <a:pt x="2837" y="364011"/>
                  <a:pt x="3459" y="358415"/>
                </a:cubicBezTo>
                <a:cubicBezTo>
                  <a:pt x="4177" y="352667"/>
                  <a:pt x="4122" y="345026"/>
                  <a:pt x="3279" y="335478"/>
                </a:cubicBezTo>
                <a:cubicBezTo>
                  <a:pt x="2547" y="325792"/>
                  <a:pt x="1994" y="318759"/>
                  <a:pt x="1649" y="314379"/>
                </a:cubicBezTo>
                <a:cubicBezTo>
                  <a:pt x="1262" y="309861"/>
                  <a:pt x="1966" y="307457"/>
                  <a:pt x="3749" y="307153"/>
                </a:cubicBezTo>
                <a:cubicBezTo>
                  <a:pt x="6540" y="306669"/>
                  <a:pt x="9525" y="307664"/>
                  <a:pt x="12703" y="310137"/>
                </a:cubicBezTo>
                <a:cubicBezTo>
                  <a:pt x="15991" y="312583"/>
                  <a:pt x="17884" y="315263"/>
                  <a:pt x="18382" y="318193"/>
                </a:cubicBezTo>
                <a:cubicBezTo>
                  <a:pt x="20289" y="329385"/>
                  <a:pt x="19238" y="348536"/>
                  <a:pt x="15231" y="375646"/>
                </a:cubicBezTo>
                <a:cubicBezTo>
                  <a:pt x="24917" y="346518"/>
                  <a:pt x="31177" y="329164"/>
                  <a:pt x="34023" y="323568"/>
                </a:cubicBezTo>
                <a:cubicBezTo>
                  <a:pt x="36869" y="317985"/>
                  <a:pt x="39356" y="313439"/>
                  <a:pt x="41512" y="309930"/>
                </a:cubicBezTo>
                <a:cubicBezTo>
                  <a:pt x="45533" y="303629"/>
                  <a:pt x="50093" y="300037"/>
                  <a:pt x="55178" y="299166"/>
                </a:cubicBezTo>
                <a:cubicBezTo>
                  <a:pt x="58231" y="298655"/>
                  <a:pt x="62307" y="300700"/>
                  <a:pt x="67406" y="305329"/>
                </a:cubicBezTo>
                <a:cubicBezTo>
                  <a:pt x="72615" y="309805"/>
                  <a:pt x="75683" y="314711"/>
                  <a:pt x="76594" y="320044"/>
                </a:cubicBezTo>
                <a:cubicBezTo>
                  <a:pt x="77506" y="325391"/>
                  <a:pt x="77866" y="332134"/>
                  <a:pt x="77686" y="340273"/>
                </a:cubicBezTo>
                <a:cubicBezTo>
                  <a:pt x="87717" y="308603"/>
                  <a:pt x="98841" y="291732"/>
                  <a:pt x="111055" y="289646"/>
                </a:cubicBezTo>
                <a:close/>
                <a:moveTo>
                  <a:pt x="220932" y="303491"/>
                </a:moveTo>
                <a:cubicBezTo>
                  <a:pt x="222079" y="310234"/>
                  <a:pt x="219329" y="316396"/>
                  <a:pt x="212696" y="321965"/>
                </a:cubicBezTo>
                <a:cubicBezTo>
                  <a:pt x="206161" y="327395"/>
                  <a:pt x="198257" y="330905"/>
                  <a:pt x="188972" y="332494"/>
                </a:cubicBezTo>
                <a:cubicBezTo>
                  <a:pt x="179825" y="334055"/>
                  <a:pt x="171327" y="334456"/>
                  <a:pt x="163478" y="333696"/>
                </a:cubicBezTo>
                <a:cubicBezTo>
                  <a:pt x="162649" y="339596"/>
                  <a:pt x="162608" y="344764"/>
                  <a:pt x="163368" y="349213"/>
                </a:cubicBezTo>
                <a:cubicBezTo>
                  <a:pt x="164114" y="353538"/>
                  <a:pt x="166021" y="356674"/>
                  <a:pt x="169102" y="358636"/>
                </a:cubicBezTo>
                <a:cubicBezTo>
                  <a:pt x="172308" y="360585"/>
                  <a:pt x="177020" y="361013"/>
                  <a:pt x="183251" y="359949"/>
                </a:cubicBezTo>
                <a:cubicBezTo>
                  <a:pt x="189607" y="358871"/>
                  <a:pt x="195908" y="356688"/>
                  <a:pt x="202154" y="353399"/>
                </a:cubicBezTo>
                <a:cubicBezTo>
                  <a:pt x="208496" y="349959"/>
                  <a:pt x="211992" y="348190"/>
                  <a:pt x="212627" y="348080"/>
                </a:cubicBezTo>
                <a:cubicBezTo>
                  <a:pt x="215930" y="347513"/>
                  <a:pt x="217809" y="348508"/>
                  <a:pt x="218237" y="351051"/>
                </a:cubicBezTo>
                <a:cubicBezTo>
                  <a:pt x="218817" y="354477"/>
                  <a:pt x="215584" y="358899"/>
                  <a:pt x="208523" y="364288"/>
                </a:cubicBezTo>
                <a:cubicBezTo>
                  <a:pt x="201435" y="369552"/>
                  <a:pt x="194208" y="372799"/>
                  <a:pt x="186830" y="374056"/>
                </a:cubicBezTo>
                <a:cubicBezTo>
                  <a:pt x="176923" y="375756"/>
                  <a:pt x="168356" y="374208"/>
                  <a:pt x="161130" y="369414"/>
                </a:cubicBezTo>
                <a:cubicBezTo>
                  <a:pt x="153876" y="364509"/>
                  <a:pt x="149481" y="357531"/>
                  <a:pt x="147948" y="348508"/>
                </a:cubicBezTo>
                <a:cubicBezTo>
                  <a:pt x="146400" y="339485"/>
                  <a:pt x="147215" y="329661"/>
                  <a:pt x="150379" y="319049"/>
                </a:cubicBezTo>
                <a:cubicBezTo>
                  <a:pt x="153516" y="308313"/>
                  <a:pt x="158339" y="298917"/>
                  <a:pt x="164819" y="290889"/>
                </a:cubicBezTo>
                <a:cubicBezTo>
                  <a:pt x="171285" y="282848"/>
                  <a:pt x="178277" y="278191"/>
                  <a:pt x="185780" y="276906"/>
                </a:cubicBezTo>
                <a:cubicBezTo>
                  <a:pt x="193283" y="275635"/>
                  <a:pt x="200689" y="278039"/>
                  <a:pt x="208012" y="284119"/>
                </a:cubicBezTo>
                <a:cubicBezTo>
                  <a:pt x="215446" y="290171"/>
                  <a:pt x="219757" y="296637"/>
                  <a:pt x="220932" y="303491"/>
                </a:cubicBezTo>
                <a:close/>
                <a:moveTo>
                  <a:pt x="189303" y="291815"/>
                </a:moveTo>
                <a:cubicBezTo>
                  <a:pt x="184606" y="292617"/>
                  <a:pt x="180129" y="295933"/>
                  <a:pt x="175887" y="301750"/>
                </a:cubicBezTo>
                <a:cubicBezTo>
                  <a:pt x="171631" y="307457"/>
                  <a:pt x="168329" y="314227"/>
                  <a:pt x="166007" y="322075"/>
                </a:cubicBezTo>
                <a:cubicBezTo>
                  <a:pt x="171285" y="322352"/>
                  <a:pt x="177172" y="321937"/>
                  <a:pt x="183652" y="320832"/>
                </a:cubicBezTo>
                <a:cubicBezTo>
                  <a:pt x="190132" y="319726"/>
                  <a:pt x="195618" y="317750"/>
                  <a:pt x="200108" y="314890"/>
                </a:cubicBezTo>
                <a:cubicBezTo>
                  <a:pt x="204571" y="311906"/>
                  <a:pt x="206506" y="308700"/>
                  <a:pt x="205926" y="305273"/>
                </a:cubicBezTo>
                <a:cubicBezTo>
                  <a:pt x="205332" y="301833"/>
                  <a:pt x="203148" y="298613"/>
                  <a:pt x="199363" y="295587"/>
                </a:cubicBezTo>
                <a:cubicBezTo>
                  <a:pt x="195715" y="292547"/>
                  <a:pt x="192357" y="291290"/>
                  <a:pt x="189303" y="291815"/>
                </a:cubicBezTo>
                <a:close/>
                <a:moveTo>
                  <a:pt x="239958" y="220379"/>
                </a:moveTo>
                <a:cubicBezTo>
                  <a:pt x="239115" y="215432"/>
                  <a:pt x="240221" y="212683"/>
                  <a:pt x="243274" y="212171"/>
                </a:cubicBezTo>
                <a:cubicBezTo>
                  <a:pt x="245692" y="211757"/>
                  <a:pt x="248553" y="213235"/>
                  <a:pt x="251869" y="216593"/>
                </a:cubicBezTo>
                <a:cubicBezTo>
                  <a:pt x="255323" y="219923"/>
                  <a:pt x="257354" y="223377"/>
                  <a:pt x="257962" y="226928"/>
                </a:cubicBezTo>
                <a:cubicBezTo>
                  <a:pt x="259358" y="235191"/>
                  <a:pt x="259675" y="249672"/>
                  <a:pt x="258874" y="270343"/>
                </a:cubicBezTo>
                <a:cubicBezTo>
                  <a:pt x="258183" y="290862"/>
                  <a:pt x="256235" y="311602"/>
                  <a:pt x="253002" y="332563"/>
                </a:cubicBezTo>
                <a:cubicBezTo>
                  <a:pt x="261790" y="307387"/>
                  <a:pt x="269583" y="288996"/>
                  <a:pt x="276367" y="277362"/>
                </a:cubicBezTo>
                <a:cubicBezTo>
                  <a:pt x="283248" y="265603"/>
                  <a:pt x="289742" y="259192"/>
                  <a:pt x="295850" y="258156"/>
                </a:cubicBezTo>
                <a:cubicBezTo>
                  <a:pt x="299152" y="257589"/>
                  <a:pt x="303463" y="259800"/>
                  <a:pt x="308755" y="264788"/>
                </a:cubicBezTo>
                <a:cubicBezTo>
                  <a:pt x="314185" y="269749"/>
                  <a:pt x="317377" y="275082"/>
                  <a:pt x="318358" y="280803"/>
                </a:cubicBezTo>
                <a:cubicBezTo>
                  <a:pt x="319326" y="286537"/>
                  <a:pt x="319201" y="295380"/>
                  <a:pt x="317971" y="307360"/>
                </a:cubicBezTo>
                <a:cubicBezTo>
                  <a:pt x="314987" y="337440"/>
                  <a:pt x="309999" y="353068"/>
                  <a:pt x="303007" y="354270"/>
                </a:cubicBezTo>
                <a:cubicBezTo>
                  <a:pt x="300216" y="354740"/>
                  <a:pt x="298489" y="353068"/>
                  <a:pt x="297839" y="349254"/>
                </a:cubicBezTo>
                <a:cubicBezTo>
                  <a:pt x="297190" y="345441"/>
                  <a:pt x="297618" y="338767"/>
                  <a:pt x="299124" y="329219"/>
                </a:cubicBezTo>
                <a:cubicBezTo>
                  <a:pt x="302510" y="308368"/>
                  <a:pt x="303615" y="294509"/>
                  <a:pt x="302440" y="287642"/>
                </a:cubicBezTo>
                <a:cubicBezTo>
                  <a:pt x="302054" y="285349"/>
                  <a:pt x="301156" y="283539"/>
                  <a:pt x="299760" y="282212"/>
                </a:cubicBezTo>
                <a:cubicBezTo>
                  <a:pt x="298351" y="280886"/>
                  <a:pt x="296817" y="280361"/>
                  <a:pt x="295173" y="280637"/>
                </a:cubicBezTo>
                <a:cubicBezTo>
                  <a:pt x="293514" y="280927"/>
                  <a:pt x="291635" y="282157"/>
                  <a:pt x="289521" y="284354"/>
                </a:cubicBezTo>
                <a:cubicBezTo>
                  <a:pt x="287407" y="286537"/>
                  <a:pt x="285017" y="290157"/>
                  <a:pt x="282336" y="295187"/>
                </a:cubicBezTo>
                <a:cubicBezTo>
                  <a:pt x="278992" y="301639"/>
                  <a:pt x="275579" y="308838"/>
                  <a:pt x="272084" y="316756"/>
                </a:cubicBezTo>
                <a:cubicBezTo>
                  <a:pt x="268726" y="324659"/>
                  <a:pt x="266667" y="329454"/>
                  <a:pt x="265907" y="331153"/>
                </a:cubicBezTo>
                <a:cubicBezTo>
                  <a:pt x="265258" y="332701"/>
                  <a:pt x="264042" y="335589"/>
                  <a:pt x="262273" y="339817"/>
                </a:cubicBezTo>
                <a:cubicBezTo>
                  <a:pt x="260643" y="344017"/>
                  <a:pt x="259413" y="347168"/>
                  <a:pt x="258598" y="349282"/>
                </a:cubicBezTo>
                <a:cubicBezTo>
                  <a:pt x="257755" y="351244"/>
                  <a:pt x="256691" y="353455"/>
                  <a:pt x="255406" y="355900"/>
                </a:cubicBezTo>
                <a:cubicBezTo>
                  <a:pt x="253195" y="360598"/>
                  <a:pt x="251330" y="363072"/>
                  <a:pt x="249810" y="363334"/>
                </a:cubicBezTo>
                <a:cubicBezTo>
                  <a:pt x="248276" y="363597"/>
                  <a:pt x="246010" y="362547"/>
                  <a:pt x="242984" y="360170"/>
                </a:cubicBezTo>
                <a:cubicBezTo>
                  <a:pt x="239944" y="357683"/>
                  <a:pt x="238259" y="355486"/>
                  <a:pt x="237941" y="353579"/>
                </a:cubicBezTo>
                <a:cubicBezTo>
                  <a:pt x="237595" y="351548"/>
                  <a:pt x="237651" y="347679"/>
                  <a:pt x="238120" y="341973"/>
                </a:cubicBezTo>
                <a:cubicBezTo>
                  <a:pt x="240317" y="316479"/>
                  <a:pt x="241464" y="299083"/>
                  <a:pt x="241589" y="289770"/>
                </a:cubicBezTo>
                <a:cubicBezTo>
                  <a:pt x="242556" y="255586"/>
                  <a:pt x="242017" y="232455"/>
                  <a:pt x="239958" y="220379"/>
                </a:cubicBezTo>
                <a:close/>
                <a:moveTo>
                  <a:pt x="342939" y="274074"/>
                </a:moveTo>
                <a:lnTo>
                  <a:pt x="339927" y="259869"/>
                </a:lnTo>
                <a:cubicBezTo>
                  <a:pt x="338905" y="253886"/>
                  <a:pt x="339803" y="250667"/>
                  <a:pt x="342594" y="250183"/>
                </a:cubicBezTo>
                <a:cubicBezTo>
                  <a:pt x="345012" y="249769"/>
                  <a:pt x="347568" y="250971"/>
                  <a:pt x="350277" y="253790"/>
                </a:cubicBezTo>
                <a:cubicBezTo>
                  <a:pt x="353082" y="256443"/>
                  <a:pt x="354850" y="259938"/>
                  <a:pt x="355596" y="264263"/>
                </a:cubicBezTo>
                <a:cubicBezTo>
                  <a:pt x="356301" y="268450"/>
                  <a:pt x="356716" y="271655"/>
                  <a:pt x="356840" y="273852"/>
                </a:cubicBezTo>
                <a:cubicBezTo>
                  <a:pt x="365033" y="255199"/>
                  <a:pt x="374098" y="245015"/>
                  <a:pt x="384005" y="243330"/>
                </a:cubicBezTo>
                <a:cubicBezTo>
                  <a:pt x="390237" y="242266"/>
                  <a:pt x="393608" y="243261"/>
                  <a:pt x="394133" y="246314"/>
                </a:cubicBezTo>
                <a:cubicBezTo>
                  <a:pt x="394396" y="247834"/>
                  <a:pt x="393926" y="249354"/>
                  <a:pt x="392751" y="250860"/>
                </a:cubicBezTo>
                <a:cubicBezTo>
                  <a:pt x="391563" y="252366"/>
                  <a:pt x="389587" y="254218"/>
                  <a:pt x="386824" y="256387"/>
                </a:cubicBezTo>
                <a:cubicBezTo>
                  <a:pt x="380578" y="260463"/>
                  <a:pt x="375631" y="265949"/>
                  <a:pt x="371970" y="272844"/>
                </a:cubicBezTo>
                <a:cubicBezTo>
                  <a:pt x="368405" y="279600"/>
                  <a:pt x="365821" y="287048"/>
                  <a:pt x="364191" y="295173"/>
                </a:cubicBezTo>
                <a:cubicBezTo>
                  <a:pt x="362574" y="303297"/>
                  <a:pt x="361317" y="310123"/>
                  <a:pt x="360419" y="315636"/>
                </a:cubicBezTo>
                <a:cubicBezTo>
                  <a:pt x="359658" y="321122"/>
                  <a:pt x="359078" y="325419"/>
                  <a:pt x="358691" y="328487"/>
                </a:cubicBezTo>
                <a:cubicBezTo>
                  <a:pt x="358290" y="331568"/>
                  <a:pt x="357765" y="334594"/>
                  <a:pt x="357102" y="337592"/>
                </a:cubicBezTo>
                <a:cubicBezTo>
                  <a:pt x="355928" y="343022"/>
                  <a:pt x="354007" y="345966"/>
                  <a:pt x="351340" y="346422"/>
                </a:cubicBezTo>
                <a:cubicBezTo>
                  <a:pt x="349185" y="346795"/>
                  <a:pt x="347195" y="345883"/>
                  <a:pt x="345385" y="343713"/>
                </a:cubicBezTo>
                <a:cubicBezTo>
                  <a:pt x="343686" y="341378"/>
                  <a:pt x="342635" y="339071"/>
                  <a:pt x="342249" y="336791"/>
                </a:cubicBezTo>
                <a:cubicBezTo>
                  <a:pt x="341834" y="334373"/>
                  <a:pt x="342110" y="329481"/>
                  <a:pt x="343078" y="322117"/>
                </a:cubicBezTo>
                <a:cubicBezTo>
                  <a:pt x="345565" y="305218"/>
                  <a:pt x="345510" y="289204"/>
                  <a:pt x="342939" y="274074"/>
                </a:cubicBezTo>
                <a:close/>
                <a:moveTo>
                  <a:pt x="497115" y="321578"/>
                </a:moveTo>
                <a:cubicBezTo>
                  <a:pt x="495456" y="321854"/>
                  <a:pt x="493481" y="320956"/>
                  <a:pt x="491159" y="318870"/>
                </a:cubicBezTo>
                <a:cubicBezTo>
                  <a:pt x="488838" y="316769"/>
                  <a:pt x="487553" y="314959"/>
                  <a:pt x="487290" y="313439"/>
                </a:cubicBezTo>
                <a:cubicBezTo>
                  <a:pt x="487028" y="311920"/>
                  <a:pt x="487152" y="308824"/>
                  <a:pt x="487663" y="304154"/>
                </a:cubicBezTo>
                <a:cubicBezTo>
                  <a:pt x="490123" y="280181"/>
                  <a:pt x="491670" y="263116"/>
                  <a:pt x="492278" y="252933"/>
                </a:cubicBezTo>
                <a:cubicBezTo>
                  <a:pt x="487028" y="255144"/>
                  <a:pt x="483394" y="256415"/>
                  <a:pt x="481363" y="256760"/>
                </a:cubicBezTo>
                <a:cubicBezTo>
                  <a:pt x="479317" y="257106"/>
                  <a:pt x="477134" y="256567"/>
                  <a:pt x="474799" y="255130"/>
                </a:cubicBezTo>
                <a:cubicBezTo>
                  <a:pt x="472464" y="253693"/>
                  <a:pt x="471110" y="251896"/>
                  <a:pt x="470737" y="249741"/>
                </a:cubicBezTo>
                <a:cubicBezTo>
                  <a:pt x="470378" y="247572"/>
                  <a:pt x="472906" y="245181"/>
                  <a:pt x="478351" y="242556"/>
                </a:cubicBezTo>
                <a:cubicBezTo>
                  <a:pt x="485425" y="239516"/>
                  <a:pt x="490316" y="237512"/>
                  <a:pt x="493024" y="236518"/>
                </a:cubicBezTo>
                <a:cubicBezTo>
                  <a:pt x="493246" y="230203"/>
                  <a:pt x="493398" y="225339"/>
                  <a:pt x="493481" y="221927"/>
                </a:cubicBezTo>
                <a:cubicBezTo>
                  <a:pt x="493536" y="203853"/>
                  <a:pt x="495511" y="190506"/>
                  <a:pt x="499408" y="181856"/>
                </a:cubicBezTo>
                <a:cubicBezTo>
                  <a:pt x="503291" y="173220"/>
                  <a:pt x="509688" y="168135"/>
                  <a:pt x="518587" y="166629"/>
                </a:cubicBezTo>
                <a:cubicBezTo>
                  <a:pt x="524943" y="165537"/>
                  <a:pt x="530594" y="167196"/>
                  <a:pt x="535527" y="171590"/>
                </a:cubicBezTo>
                <a:cubicBezTo>
                  <a:pt x="540432" y="175845"/>
                  <a:pt x="543486" y="181414"/>
                  <a:pt x="544646" y="188281"/>
                </a:cubicBezTo>
                <a:cubicBezTo>
                  <a:pt x="545793" y="195024"/>
                  <a:pt x="544591" y="198686"/>
                  <a:pt x="541026" y="199294"/>
                </a:cubicBezTo>
                <a:cubicBezTo>
                  <a:pt x="537986" y="199819"/>
                  <a:pt x="534919" y="196806"/>
                  <a:pt x="531838" y="190271"/>
                </a:cubicBezTo>
                <a:cubicBezTo>
                  <a:pt x="530774" y="187839"/>
                  <a:pt x="529295" y="185669"/>
                  <a:pt x="527402" y="183763"/>
                </a:cubicBezTo>
                <a:cubicBezTo>
                  <a:pt x="525496" y="181856"/>
                  <a:pt x="523478" y="181096"/>
                  <a:pt x="521309" y="181469"/>
                </a:cubicBezTo>
                <a:cubicBezTo>
                  <a:pt x="519154" y="181828"/>
                  <a:pt x="517357" y="183182"/>
                  <a:pt x="515920" y="185517"/>
                </a:cubicBezTo>
                <a:cubicBezTo>
                  <a:pt x="514469" y="187728"/>
                  <a:pt x="513350" y="190796"/>
                  <a:pt x="512590" y="194720"/>
                </a:cubicBezTo>
                <a:cubicBezTo>
                  <a:pt x="510655" y="205649"/>
                  <a:pt x="509716" y="215488"/>
                  <a:pt x="509771" y="224248"/>
                </a:cubicBezTo>
                <a:lnTo>
                  <a:pt x="509385" y="231184"/>
                </a:lnTo>
                <a:cubicBezTo>
                  <a:pt x="513972" y="229747"/>
                  <a:pt x="518559" y="228642"/>
                  <a:pt x="523133" y="227854"/>
                </a:cubicBezTo>
                <a:cubicBezTo>
                  <a:pt x="527845" y="227053"/>
                  <a:pt x="531299" y="226984"/>
                  <a:pt x="533509" y="227661"/>
                </a:cubicBezTo>
                <a:cubicBezTo>
                  <a:pt x="535845" y="228310"/>
                  <a:pt x="537130" y="229402"/>
                  <a:pt x="537392" y="230922"/>
                </a:cubicBezTo>
                <a:cubicBezTo>
                  <a:pt x="537807" y="233340"/>
                  <a:pt x="536024" y="235537"/>
                  <a:pt x="532045" y="237526"/>
                </a:cubicBezTo>
                <a:cubicBezTo>
                  <a:pt x="528066" y="239516"/>
                  <a:pt x="520148" y="242556"/>
                  <a:pt x="508293" y="246674"/>
                </a:cubicBezTo>
                <a:cubicBezTo>
                  <a:pt x="505502" y="284824"/>
                  <a:pt x="503056" y="307677"/>
                  <a:pt x="500942" y="315236"/>
                </a:cubicBezTo>
                <a:cubicBezTo>
                  <a:pt x="499781" y="319229"/>
                  <a:pt x="498510" y="321343"/>
                  <a:pt x="497115" y="321578"/>
                </a:cubicBezTo>
                <a:close/>
                <a:moveTo>
                  <a:pt x="607129" y="210596"/>
                </a:moveTo>
                <a:cubicBezTo>
                  <a:pt x="607281" y="208482"/>
                  <a:pt x="607557" y="206990"/>
                  <a:pt x="607930" y="206147"/>
                </a:cubicBezTo>
                <a:cubicBezTo>
                  <a:pt x="608317" y="205290"/>
                  <a:pt x="609326" y="204738"/>
                  <a:pt x="610984" y="204447"/>
                </a:cubicBezTo>
                <a:cubicBezTo>
                  <a:pt x="612767" y="204143"/>
                  <a:pt x="615143" y="205442"/>
                  <a:pt x="618114" y="208330"/>
                </a:cubicBezTo>
                <a:cubicBezTo>
                  <a:pt x="621223" y="211204"/>
                  <a:pt x="623033" y="214175"/>
                  <a:pt x="623558" y="217215"/>
                </a:cubicBezTo>
                <a:cubicBezTo>
                  <a:pt x="623834" y="218873"/>
                  <a:pt x="622715" y="229139"/>
                  <a:pt x="620172" y="248014"/>
                </a:cubicBezTo>
                <a:cubicBezTo>
                  <a:pt x="617630" y="266888"/>
                  <a:pt x="615737" y="281867"/>
                  <a:pt x="614480" y="292948"/>
                </a:cubicBezTo>
                <a:cubicBezTo>
                  <a:pt x="613872" y="298544"/>
                  <a:pt x="612159" y="301584"/>
                  <a:pt x="609367" y="302054"/>
                </a:cubicBezTo>
                <a:cubicBezTo>
                  <a:pt x="607709" y="302344"/>
                  <a:pt x="606189" y="301874"/>
                  <a:pt x="604807" y="300672"/>
                </a:cubicBezTo>
                <a:cubicBezTo>
                  <a:pt x="603426" y="299470"/>
                  <a:pt x="602417" y="297024"/>
                  <a:pt x="601795" y="293335"/>
                </a:cubicBezTo>
                <a:cubicBezTo>
                  <a:pt x="601173" y="289646"/>
                  <a:pt x="601491" y="282723"/>
                  <a:pt x="602763" y="272567"/>
                </a:cubicBezTo>
                <a:cubicBezTo>
                  <a:pt x="598907" y="282129"/>
                  <a:pt x="594334" y="290226"/>
                  <a:pt x="589056" y="296886"/>
                </a:cubicBezTo>
                <a:cubicBezTo>
                  <a:pt x="583777" y="303532"/>
                  <a:pt x="578541" y="307305"/>
                  <a:pt x="573318" y="308203"/>
                </a:cubicBezTo>
                <a:cubicBezTo>
                  <a:pt x="568233" y="309059"/>
                  <a:pt x="562996" y="307470"/>
                  <a:pt x="557593" y="303422"/>
                </a:cubicBezTo>
                <a:cubicBezTo>
                  <a:pt x="552191" y="299373"/>
                  <a:pt x="549068" y="294800"/>
                  <a:pt x="548198" y="289715"/>
                </a:cubicBezTo>
                <a:cubicBezTo>
                  <a:pt x="546139" y="277638"/>
                  <a:pt x="547065" y="261983"/>
                  <a:pt x="550975" y="242736"/>
                </a:cubicBezTo>
                <a:cubicBezTo>
                  <a:pt x="555009" y="223336"/>
                  <a:pt x="559362" y="213249"/>
                  <a:pt x="564074" y="212448"/>
                </a:cubicBezTo>
                <a:cubicBezTo>
                  <a:pt x="566229" y="212075"/>
                  <a:pt x="568316" y="212835"/>
                  <a:pt x="570347" y="214714"/>
                </a:cubicBezTo>
                <a:cubicBezTo>
                  <a:pt x="572475" y="216441"/>
                  <a:pt x="573691" y="218265"/>
                  <a:pt x="574022" y="220172"/>
                </a:cubicBezTo>
                <a:cubicBezTo>
                  <a:pt x="574340" y="222079"/>
                  <a:pt x="573401" y="226873"/>
                  <a:pt x="571176" y="234583"/>
                </a:cubicBezTo>
                <a:cubicBezTo>
                  <a:pt x="564654" y="257672"/>
                  <a:pt x="562374" y="275068"/>
                  <a:pt x="564378" y="286758"/>
                </a:cubicBezTo>
                <a:cubicBezTo>
                  <a:pt x="564723" y="288803"/>
                  <a:pt x="565649" y="290406"/>
                  <a:pt x="567155" y="291594"/>
                </a:cubicBezTo>
                <a:cubicBezTo>
                  <a:pt x="568647" y="292644"/>
                  <a:pt x="570278" y="293017"/>
                  <a:pt x="572060" y="292713"/>
                </a:cubicBezTo>
                <a:cubicBezTo>
                  <a:pt x="576882" y="291898"/>
                  <a:pt x="581884" y="286661"/>
                  <a:pt x="587039" y="277017"/>
                </a:cubicBezTo>
                <a:cubicBezTo>
                  <a:pt x="592331" y="267345"/>
                  <a:pt x="596738" y="256387"/>
                  <a:pt x="600275" y="244145"/>
                </a:cubicBezTo>
                <a:cubicBezTo>
                  <a:pt x="603813" y="231903"/>
                  <a:pt x="606093" y="220724"/>
                  <a:pt x="607129" y="210596"/>
                </a:cubicBezTo>
                <a:close/>
                <a:moveTo>
                  <a:pt x="581498" y="196129"/>
                </a:moveTo>
                <a:cubicBezTo>
                  <a:pt x="578582" y="196627"/>
                  <a:pt x="575114" y="195521"/>
                  <a:pt x="571121" y="192799"/>
                </a:cubicBezTo>
                <a:cubicBezTo>
                  <a:pt x="567252" y="190050"/>
                  <a:pt x="565110" y="187480"/>
                  <a:pt x="564696" y="185062"/>
                </a:cubicBezTo>
                <a:cubicBezTo>
                  <a:pt x="564267" y="182519"/>
                  <a:pt x="564751" y="180018"/>
                  <a:pt x="566174" y="177545"/>
                </a:cubicBezTo>
                <a:cubicBezTo>
                  <a:pt x="567583" y="175085"/>
                  <a:pt x="569297" y="173676"/>
                  <a:pt x="571342" y="173331"/>
                </a:cubicBezTo>
                <a:cubicBezTo>
                  <a:pt x="573373" y="172985"/>
                  <a:pt x="576150" y="175058"/>
                  <a:pt x="579660" y="179562"/>
                </a:cubicBezTo>
                <a:cubicBezTo>
                  <a:pt x="583170" y="184067"/>
                  <a:pt x="585090" y="187272"/>
                  <a:pt x="585422" y="189179"/>
                </a:cubicBezTo>
                <a:cubicBezTo>
                  <a:pt x="585740" y="191086"/>
                  <a:pt x="585436" y="192716"/>
                  <a:pt x="584482" y="194057"/>
                </a:cubicBezTo>
                <a:cubicBezTo>
                  <a:pt x="583639" y="195245"/>
                  <a:pt x="582644" y="195936"/>
                  <a:pt x="581498" y="196129"/>
                </a:cubicBezTo>
                <a:close/>
                <a:moveTo>
                  <a:pt x="610099" y="191252"/>
                </a:moveTo>
                <a:cubicBezTo>
                  <a:pt x="607308" y="191735"/>
                  <a:pt x="603909" y="190602"/>
                  <a:pt x="599916" y="187894"/>
                </a:cubicBezTo>
                <a:cubicBezTo>
                  <a:pt x="595923" y="185172"/>
                  <a:pt x="593712" y="182602"/>
                  <a:pt x="593311" y="180184"/>
                </a:cubicBezTo>
                <a:cubicBezTo>
                  <a:pt x="592897" y="177766"/>
                  <a:pt x="593394" y="175334"/>
                  <a:pt x="594804" y="172861"/>
                </a:cubicBezTo>
                <a:cubicBezTo>
                  <a:pt x="596324" y="170249"/>
                  <a:pt x="598092" y="168771"/>
                  <a:pt x="600137" y="168425"/>
                </a:cubicBezTo>
                <a:cubicBezTo>
                  <a:pt x="602169" y="168080"/>
                  <a:pt x="604946" y="170152"/>
                  <a:pt x="608455" y="174657"/>
                </a:cubicBezTo>
                <a:cubicBezTo>
                  <a:pt x="611965" y="179162"/>
                  <a:pt x="613886" y="182367"/>
                  <a:pt x="614217" y="184274"/>
                </a:cubicBezTo>
                <a:cubicBezTo>
                  <a:pt x="614535" y="186181"/>
                  <a:pt x="614231" y="187811"/>
                  <a:pt x="613278" y="189138"/>
                </a:cubicBezTo>
                <a:cubicBezTo>
                  <a:pt x="612435" y="190340"/>
                  <a:pt x="611371" y="191045"/>
                  <a:pt x="610099" y="191252"/>
                </a:cubicBezTo>
                <a:close/>
                <a:moveTo>
                  <a:pt x="645555" y="222493"/>
                </a:moveTo>
                <a:lnTo>
                  <a:pt x="642543" y="208289"/>
                </a:lnTo>
                <a:cubicBezTo>
                  <a:pt x="641521" y="202319"/>
                  <a:pt x="642419" y="199086"/>
                  <a:pt x="645210" y="198617"/>
                </a:cubicBezTo>
                <a:cubicBezTo>
                  <a:pt x="647628" y="198202"/>
                  <a:pt x="650184" y="199404"/>
                  <a:pt x="652892" y="202209"/>
                </a:cubicBezTo>
                <a:cubicBezTo>
                  <a:pt x="655697" y="204876"/>
                  <a:pt x="657466" y="208372"/>
                  <a:pt x="658212" y="212683"/>
                </a:cubicBezTo>
                <a:cubicBezTo>
                  <a:pt x="658917" y="216883"/>
                  <a:pt x="659331" y="220089"/>
                  <a:pt x="659456" y="222286"/>
                </a:cubicBezTo>
                <a:cubicBezTo>
                  <a:pt x="667649" y="203618"/>
                  <a:pt x="676714" y="193449"/>
                  <a:pt x="686621" y="191749"/>
                </a:cubicBezTo>
                <a:cubicBezTo>
                  <a:pt x="692852" y="190699"/>
                  <a:pt x="696224" y="191694"/>
                  <a:pt x="696749" y="194734"/>
                </a:cubicBezTo>
                <a:cubicBezTo>
                  <a:pt x="697011" y="196267"/>
                  <a:pt x="696555" y="197787"/>
                  <a:pt x="695367" y="199294"/>
                </a:cubicBezTo>
                <a:cubicBezTo>
                  <a:pt x="694179" y="200800"/>
                  <a:pt x="692203" y="202637"/>
                  <a:pt x="689439" y="204820"/>
                </a:cubicBezTo>
                <a:cubicBezTo>
                  <a:pt x="683194" y="208883"/>
                  <a:pt x="678247" y="214368"/>
                  <a:pt x="674586" y="221277"/>
                </a:cubicBezTo>
                <a:cubicBezTo>
                  <a:pt x="671021" y="228034"/>
                  <a:pt x="668437" y="235468"/>
                  <a:pt x="666806" y="243606"/>
                </a:cubicBezTo>
                <a:cubicBezTo>
                  <a:pt x="665190" y="251731"/>
                  <a:pt x="663933" y="258543"/>
                  <a:pt x="663034" y="264070"/>
                </a:cubicBezTo>
                <a:cubicBezTo>
                  <a:pt x="662274" y="269555"/>
                  <a:pt x="661694" y="273839"/>
                  <a:pt x="661307" y="276920"/>
                </a:cubicBezTo>
                <a:cubicBezTo>
                  <a:pt x="660906" y="279987"/>
                  <a:pt x="660381" y="283027"/>
                  <a:pt x="659718" y="286012"/>
                </a:cubicBezTo>
                <a:cubicBezTo>
                  <a:pt x="658544" y="291456"/>
                  <a:pt x="656623" y="294399"/>
                  <a:pt x="653956" y="294855"/>
                </a:cubicBezTo>
                <a:cubicBezTo>
                  <a:pt x="651801" y="295214"/>
                  <a:pt x="649811" y="294316"/>
                  <a:pt x="648001" y="292133"/>
                </a:cubicBezTo>
                <a:cubicBezTo>
                  <a:pt x="646302" y="289812"/>
                  <a:pt x="645251" y="287504"/>
                  <a:pt x="644864" y="285210"/>
                </a:cubicBezTo>
                <a:cubicBezTo>
                  <a:pt x="644450" y="282792"/>
                  <a:pt x="644726" y="277915"/>
                  <a:pt x="645693" y="270550"/>
                </a:cubicBezTo>
                <a:cubicBezTo>
                  <a:pt x="648181" y="253638"/>
                  <a:pt x="648139" y="237623"/>
                  <a:pt x="645555" y="222493"/>
                </a:cubicBezTo>
                <a:close/>
                <a:moveTo>
                  <a:pt x="842329" y="110074"/>
                </a:moveTo>
                <a:cubicBezTo>
                  <a:pt x="844374" y="109729"/>
                  <a:pt x="847179" y="111221"/>
                  <a:pt x="850744" y="114524"/>
                </a:cubicBezTo>
                <a:cubicBezTo>
                  <a:pt x="854420" y="117702"/>
                  <a:pt x="856548" y="120935"/>
                  <a:pt x="857114" y="124237"/>
                </a:cubicBezTo>
                <a:cubicBezTo>
                  <a:pt x="857681" y="127539"/>
                  <a:pt x="857694" y="137226"/>
                  <a:pt x="857155" y="153268"/>
                </a:cubicBezTo>
                <a:cubicBezTo>
                  <a:pt x="856603" y="169199"/>
                  <a:pt x="855636" y="185780"/>
                  <a:pt x="854254" y="203024"/>
                </a:cubicBezTo>
                <a:cubicBezTo>
                  <a:pt x="851421" y="241699"/>
                  <a:pt x="848547" y="261292"/>
                  <a:pt x="845618" y="261790"/>
                </a:cubicBezTo>
                <a:cubicBezTo>
                  <a:pt x="843849" y="262094"/>
                  <a:pt x="841694" y="261348"/>
                  <a:pt x="839165" y="259565"/>
                </a:cubicBezTo>
                <a:cubicBezTo>
                  <a:pt x="836733" y="257617"/>
                  <a:pt x="835379" y="255821"/>
                  <a:pt x="835103" y="254163"/>
                </a:cubicBezTo>
                <a:cubicBezTo>
                  <a:pt x="834813" y="252518"/>
                  <a:pt x="834702" y="249133"/>
                  <a:pt x="834744" y="244021"/>
                </a:cubicBezTo>
                <a:cubicBezTo>
                  <a:pt x="824449" y="258861"/>
                  <a:pt x="814667" y="267068"/>
                  <a:pt x="805382" y="268657"/>
                </a:cubicBezTo>
                <a:cubicBezTo>
                  <a:pt x="799799" y="269611"/>
                  <a:pt x="794272" y="267925"/>
                  <a:pt x="788828" y="263627"/>
                </a:cubicBezTo>
                <a:cubicBezTo>
                  <a:pt x="783509" y="259289"/>
                  <a:pt x="780386" y="254397"/>
                  <a:pt x="779460" y="248926"/>
                </a:cubicBezTo>
                <a:cubicBezTo>
                  <a:pt x="778120" y="241050"/>
                  <a:pt x="778617" y="231350"/>
                  <a:pt x="780980" y="219826"/>
                </a:cubicBezTo>
                <a:cubicBezTo>
                  <a:pt x="783439" y="208164"/>
                  <a:pt x="787916" y="197193"/>
                  <a:pt x="794397" y="186927"/>
                </a:cubicBezTo>
                <a:cubicBezTo>
                  <a:pt x="800891" y="176661"/>
                  <a:pt x="808656" y="170761"/>
                  <a:pt x="817679" y="169227"/>
                </a:cubicBezTo>
                <a:cubicBezTo>
                  <a:pt x="826702" y="167679"/>
                  <a:pt x="833915" y="172018"/>
                  <a:pt x="839317" y="182215"/>
                </a:cubicBezTo>
                <a:cubicBezTo>
                  <a:pt x="841210" y="154166"/>
                  <a:pt x="841141" y="132251"/>
                  <a:pt x="839110" y="116513"/>
                </a:cubicBezTo>
                <a:cubicBezTo>
                  <a:pt x="838460" y="112700"/>
                  <a:pt x="839538" y="110558"/>
                  <a:pt x="842329" y="110074"/>
                </a:cubicBezTo>
                <a:close/>
                <a:moveTo>
                  <a:pt x="837313" y="207280"/>
                </a:moveTo>
                <a:cubicBezTo>
                  <a:pt x="836139" y="200413"/>
                  <a:pt x="833956" y="194844"/>
                  <a:pt x="830737" y="190547"/>
                </a:cubicBezTo>
                <a:cubicBezTo>
                  <a:pt x="827642" y="186236"/>
                  <a:pt x="824449" y="184357"/>
                  <a:pt x="821147" y="184923"/>
                </a:cubicBezTo>
                <a:cubicBezTo>
                  <a:pt x="815676" y="185849"/>
                  <a:pt x="810660" y="190174"/>
                  <a:pt x="806086" y="197884"/>
                </a:cubicBezTo>
                <a:cubicBezTo>
                  <a:pt x="801513" y="205594"/>
                  <a:pt x="798252" y="214134"/>
                  <a:pt x="796317" y="223488"/>
                </a:cubicBezTo>
                <a:cubicBezTo>
                  <a:pt x="794480" y="232704"/>
                  <a:pt x="794107" y="240483"/>
                  <a:pt x="795198" y="246839"/>
                </a:cubicBezTo>
                <a:cubicBezTo>
                  <a:pt x="795585" y="249133"/>
                  <a:pt x="796718" y="250833"/>
                  <a:pt x="798611" y="251952"/>
                </a:cubicBezTo>
                <a:cubicBezTo>
                  <a:pt x="800504" y="253057"/>
                  <a:pt x="802590" y="253430"/>
                  <a:pt x="804884" y="253043"/>
                </a:cubicBezTo>
                <a:cubicBezTo>
                  <a:pt x="809845" y="252187"/>
                  <a:pt x="815911" y="247489"/>
                  <a:pt x="823082" y="238950"/>
                </a:cubicBezTo>
                <a:cubicBezTo>
                  <a:pt x="830391" y="230369"/>
                  <a:pt x="835130" y="220932"/>
                  <a:pt x="837300" y="210624"/>
                </a:cubicBezTo>
                <a:lnTo>
                  <a:pt x="837480" y="208233"/>
                </a:lnTo>
                <a:lnTo>
                  <a:pt x="837313" y="207280"/>
                </a:lnTo>
                <a:close/>
                <a:moveTo>
                  <a:pt x="946458" y="179852"/>
                </a:moveTo>
                <a:cubicBezTo>
                  <a:pt x="947605" y="186595"/>
                  <a:pt x="944869" y="192744"/>
                  <a:pt x="938222" y="198326"/>
                </a:cubicBezTo>
                <a:cubicBezTo>
                  <a:pt x="931701" y="203757"/>
                  <a:pt x="923783" y="207266"/>
                  <a:pt x="914512" y="208841"/>
                </a:cubicBezTo>
                <a:cubicBezTo>
                  <a:pt x="905351" y="210403"/>
                  <a:pt x="896853" y="210803"/>
                  <a:pt x="889005" y="210057"/>
                </a:cubicBezTo>
                <a:cubicBezTo>
                  <a:pt x="888175" y="215944"/>
                  <a:pt x="888148" y="221125"/>
                  <a:pt x="888908" y="225574"/>
                </a:cubicBezTo>
                <a:cubicBezTo>
                  <a:pt x="889640" y="229899"/>
                  <a:pt x="891547" y="233036"/>
                  <a:pt x="894628" y="234998"/>
                </a:cubicBezTo>
                <a:cubicBezTo>
                  <a:pt x="897848" y="236932"/>
                  <a:pt x="902560" y="237374"/>
                  <a:pt x="908791" y="236310"/>
                </a:cubicBezTo>
                <a:cubicBezTo>
                  <a:pt x="915147" y="235233"/>
                  <a:pt x="921448" y="233036"/>
                  <a:pt x="927694" y="229761"/>
                </a:cubicBezTo>
                <a:cubicBezTo>
                  <a:pt x="934036" y="226320"/>
                  <a:pt x="937532" y="224552"/>
                  <a:pt x="938167" y="224441"/>
                </a:cubicBezTo>
                <a:cubicBezTo>
                  <a:pt x="941470" y="223875"/>
                  <a:pt x="943335" y="224870"/>
                  <a:pt x="943777" y="227412"/>
                </a:cubicBezTo>
                <a:cubicBezTo>
                  <a:pt x="944357" y="230839"/>
                  <a:pt x="941124" y="235247"/>
                  <a:pt x="934049" y="240635"/>
                </a:cubicBezTo>
                <a:cubicBezTo>
                  <a:pt x="926975" y="245900"/>
                  <a:pt x="919748" y="249161"/>
                  <a:pt x="912370" y="250418"/>
                </a:cubicBezTo>
                <a:cubicBezTo>
                  <a:pt x="902449" y="252104"/>
                  <a:pt x="893882" y="250556"/>
                  <a:pt x="886656" y="245775"/>
                </a:cubicBezTo>
                <a:cubicBezTo>
                  <a:pt x="879416" y="240856"/>
                  <a:pt x="875021" y="233892"/>
                  <a:pt x="873474" y="224870"/>
                </a:cubicBezTo>
                <a:cubicBezTo>
                  <a:pt x="871940" y="215833"/>
                  <a:pt x="872755" y="206023"/>
                  <a:pt x="875919" y="195411"/>
                </a:cubicBezTo>
                <a:cubicBezTo>
                  <a:pt x="879056" y="184661"/>
                  <a:pt x="883865" y="175279"/>
                  <a:pt x="890345" y="167237"/>
                </a:cubicBezTo>
                <a:cubicBezTo>
                  <a:pt x="896825" y="159209"/>
                  <a:pt x="903817" y="154539"/>
                  <a:pt x="911320" y="153268"/>
                </a:cubicBezTo>
                <a:cubicBezTo>
                  <a:pt x="918823" y="151983"/>
                  <a:pt x="926229" y="154387"/>
                  <a:pt x="933538" y="160467"/>
                </a:cubicBezTo>
                <a:cubicBezTo>
                  <a:pt x="940986" y="166532"/>
                  <a:pt x="945283" y="172985"/>
                  <a:pt x="946458" y="179852"/>
                </a:cubicBezTo>
                <a:close/>
                <a:moveTo>
                  <a:pt x="914843" y="168163"/>
                </a:moveTo>
                <a:cubicBezTo>
                  <a:pt x="910132" y="168964"/>
                  <a:pt x="905669" y="172280"/>
                  <a:pt x="901427" y="178111"/>
                </a:cubicBezTo>
                <a:cubicBezTo>
                  <a:pt x="897157" y="183804"/>
                  <a:pt x="893869" y="190575"/>
                  <a:pt x="891547" y="198437"/>
                </a:cubicBezTo>
                <a:cubicBezTo>
                  <a:pt x="896825" y="198713"/>
                  <a:pt x="902698" y="198299"/>
                  <a:pt x="909192" y="197193"/>
                </a:cubicBezTo>
                <a:cubicBezTo>
                  <a:pt x="915672" y="196088"/>
                  <a:pt x="921158" y="194112"/>
                  <a:pt x="925635" y="191252"/>
                </a:cubicBezTo>
                <a:cubicBezTo>
                  <a:pt x="930098" y="188267"/>
                  <a:pt x="932046" y="185062"/>
                  <a:pt x="931452" y="181621"/>
                </a:cubicBezTo>
                <a:cubicBezTo>
                  <a:pt x="930872" y="178194"/>
                  <a:pt x="928688" y="174961"/>
                  <a:pt x="924903" y="171949"/>
                </a:cubicBezTo>
                <a:cubicBezTo>
                  <a:pt x="921241" y="168909"/>
                  <a:pt x="917883" y="167652"/>
                  <a:pt x="914843" y="168163"/>
                </a:cubicBezTo>
                <a:close/>
                <a:moveTo>
                  <a:pt x="970624" y="115297"/>
                </a:moveTo>
                <a:cubicBezTo>
                  <a:pt x="970182" y="112755"/>
                  <a:pt x="970790" y="110157"/>
                  <a:pt x="972435" y="107532"/>
                </a:cubicBezTo>
                <a:cubicBezTo>
                  <a:pt x="974079" y="104893"/>
                  <a:pt x="975916" y="103400"/>
                  <a:pt x="977961" y="103055"/>
                </a:cubicBezTo>
                <a:cubicBezTo>
                  <a:pt x="980117" y="102682"/>
                  <a:pt x="983102" y="104865"/>
                  <a:pt x="986915" y="109577"/>
                </a:cubicBezTo>
                <a:cubicBezTo>
                  <a:pt x="990701" y="114164"/>
                  <a:pt x="992898" y="118171"/>
                  <a:pt x="993478" y="121598"/>
                </a:cubicBezTo>
                <a:cubicBezTo>
                  <a:pt x="993700" y="122869"/>
                  <a:pt x="993312" y="124113"/>
                  <a:pt x="992345" y="125329"/>
                </a:cubicBezTo>
                <a:cubicBezTo>
                  <a:pt x="991378" y="126545"/>
                  <a:pt x="990259" y="127249"/>
                  <a:pt x="988988" y="127471"/>
                </a:cubicBezTo>
                <a:cubicBezTo>
                  <a:pt x="985934" y="127996"/>
                  <a:pt x="982190" y="126738"/>
                  <a:pt x="977740" y="123698"/>
                </a:cubicBezTo>
                <a:cubicBezTo>
                  <a:pt x="973429" y="120631"/>
                  <a:pt x="971053" y="117840"/>
                  <a:pt x="970624" y="115297"/>
                </a:cubicBezTo>
                <a:close/>
                <a:moveTo>
                  <a:pt x="974286" y="142531"/>
                </a:moveTo>
                <a:cubicBezTo>
                  <a:pt x="976704" y="142131"/>
                  <a:pt x="979233" y="143195"/>
                  <a:pt x="981899" y="145751"/>
                </a:cubicBezTo>
                <a:cubicBezTo>
                  <a:pt x="984552" y="148307"/>
                  <a:pt x="986128" y="150988"/>
                  <a:pt x="986597" y="153779"/>
                </a:cubicBezTo>
                <a:cubicBezTo>
                  <a:pt x="987081" y="156584"/>
                  <a:pt x="986666" y="165289"/>
                  <a:pt x="985354" y="179894"/>
                </a:cubicBezTo>
                <a:cubicBezTo>
                  <a:pt x="984041" y="194375"/>
                  <a:pt x="982051" y="210748"/>
                  <a:pt x="979398" y="228987"/>
                </a:cubicBezTo>
                <a:cubicBezTo>
                  <a:pt x="978321" y="235716"/>
                  <a:pt x="976138" y="239350"/>
                  <a:pt x="972821" y="239917"/>
                </a:cubicBezTo>
                <a:cubicBezTo>
                  <a:pt x="971053" y="240221"/>
                  <a:pt x="969395" y="239779"/>
                  <a:pt x="967888" y="238604"/>
                </a:cubicBezTo>
                <a:cubicBezTo>
                  <a:pt x="966355" y="237292"/>
                  <a:pt x="965443" y="235744"/>
                  <a:pt x="965139" y="233975"/>
                </a:cubicBezTo>
                <a:cubicBezTo>
                  <a:pt x="964821" y="232068"/>
                  <a:pt x="964766" y="229056"/>
                  <a:pt x="964973" y="224966"/>
                </a:cubicBezTo>
                <a:cubicBezTo>
                  <a:pt x="965304" y="220724"/>
                  <a:pt x="965788" y="215156"/>
                  <a:pt x="966451" y="208233"/>
                </a:cubicBezTo>
                <a:cubicBezTo>
                  <a:pt x="967198" y="201173"/>
                  <a:pt x="967737" y="195452"/>
                  <a:pt x="968041" y="191086"/>
                </a:cubicBezTo>
                <a:cubicBezTo>
                  <a:pt x="968469" y="186692"/>
                  <a:pt x="968814" y="181801"/>
                  <a:pt x="969063" y="176398"/>
                </a:cubicBezTo>
                <a:cubicBezTo>
                  <a:pt x="969298" y="170857"/>
                  <a:pt x="969464" y="166450"/>
                  <a:pt x="969560" y="163161"/>
                </a:cubicBezTo>
                <a:cubicBezTo>
                  <a:pt x="969754" y="159720"/>
                  <a:pt x="970016" y="156280"/>
                  <a:pt x="970348" y="152825"/>
                </a:cubicBezTo>
                <a:cubicBezTo>
                  <a:pt x="971067" y="146290"/>
                  <a:pt x="972379" y="142863"/>
                  <a:pt x="974286" y="142531"/>
                </a:cubicBezTo>
                <a:close/>
                <a:moveTo>
                  <a:pt x="1025424" y="197014"/>
                </a:moveTo>
                <a:cubicBezTo>
                  <a:pt x="1034088" y="174201"/>
                  <a:pt x="1041383" y="157137"/>
                  <a:pt x="1047297" y="145792"/>
                </a:cubicBezTo>
                <a:cubicBezTo>
                  <a:pt x="1053322" y="134296"/>
                  <a:pt x="1058752" y="128148"/>
                  <a:pt x="1063588" y="127319"/>
                </a:cubicBezTo>
                <a:cubicBezTo>
                  <a:pt x="1068535" y="126476"/>
                  <a:pt x="1073620" y="128286"/>
                  <a:pt x="1078829" y="132763"/>
                </a:cubicBezTo>
                <a:cubicBezTo>
                  <a:pt x="1084176" y="137212"/>
                  <a:pt x="1087340" y="142366"/>
                  <a:pt x="1088335" y="148210"/>
                </a:cubicBezTo>
                <a:cubicBezTo>
                  <a:pt x="1089897" y="157371"/>
                  <a:pt x="1089703" y="168909"/>
                  <a:pt x="1087769" y="182851"/>
                </a:cubicBezTo>
                <a:cubicBezTo>
                  <a:pt x="1084300" y="208565"/>
                  <a:pt x="1079506" y="221940"/>
                  <a:pt x="1073412" y="222977"/>
                </a:cubicBezTo>
                <a:cubicBezTo>
                  <a:pt x="1070607" y="223446"/>
                  <a:pt x="1068894" y="221788"/>
                  <a:pt x="1068245" y="217975"/>
                </a:cubicBezTo>
                <a:cubicBezTo>
                  <a:pt x="1067789" y="215294"/>
                  <a:pt x="1068203" y="209670"/>
                  <a:pt x="1069474" y="201076"/>
                </a:cubicBezTo>
                <a:cubicBezTo>
                  <a:pt x="1070870" y="192343"/>
                  <a:pt x="1072030" y="183832"/>
                  <a:pt x="1072984" y="175555"/>
                </a:cubicBezTo>
                <a:cubicBezTo>
                  <a:pt x="1074034" y="167140"/>
                  <a:pt x="1074228" y="160964"/>
                  <a:pt x="1073550" y="157012"/>
                </a:cubicBezTo>
                <a:cubicBezTo>
                  <a:pt x="1072860" y="152950"/>
                  <a:pt x="1071713" y="150076"/>
                  <a:pt x="1070110" y="148376"/>
                </a:cubicBezTo>
                <a:cubicBezTo>
                  <a:pt x="1068645" y="146663"/>
                  <a:pt x="1067277" y="145917"/>
                  <a:pt x="1066006" y="146138"/>
                </a:cubicBezTo>
                <a:cubicBezTo>
                  <a:pt x="1064859" y="146331"/>
                  <a:pt x="1063712" y="146912"/>
                  <a:pt x="1062579" y="147893"/>
                </a:cubicBezTo>
                <a:cubicBezTo>
                  <a:pt x="1061432" y="148874"/>
                  <a:pt x="1060189" y="150394"/>
                  <a:pt x="1058835" y="152452"/>
                </a:cubicBezTo>
                <a:cubicBezTo>
                  <a:pt x="1057619" y="154497"/>
                  <a:pt x="1056458" y="156529"/>
                  <a:pt x="1055367" y="158546"/>
                </a:cubicBezTo>
                <a:cubicBezTo>
                  <a:pt x="1054247" y="160439"/>
                  <a:pt x="1052880" y="163161"/>
                  <a:pt x="1051263" y="166698"/>
                </a:cubicBezTo>
                <a:cubicBezTo>
                  <a:pt x="1049771" y="170222"/>
                  <a:pt x="1048513" y="173248"/>
                  <a:pt x="1047504" y="175776"/>
                </a:cubicBezTo>
                <a:cubicBezTo>
                  <a:pt x="1046482" y="178181"/>
                  <a:pt x="1044990" y="181704"/>
                  <a:pt x="1043028" y="186360"/>
                </a:cubicBezTo>
                <a:cubicBezTo>
                  <a:pt x="1041079" y="191003"/>
                  <a:pt x="1039587" y="194527"/>
                  <a:pt x="1038551" y="196931"/>
                </a:cubicBezTo>
                <a:cubicBezTo>
                  <a:pt x="1037528" y="199335"/>
                  <a:pt x="1036174" y="202568"/>
                  <a:pt x="1034516" y="206644"/>
                </a:cubicBezTo>
                <a:cubicBezTo>
                  <a:pt x="1032858" y="210721"/>
                  <a:pt x="1031504" y="213898"/>
                  <a:pt x="1030454" y="216165"/>
                </a:cubicBezTo>
                <a:cubicBezTo>
                  <a:pt x="1029528" y="218417"/>
                  <a:pt x="1028436" y="220890"/>
                  <a:pt x="1027207" y="223585"/>
                </a:cubicBezTo>
                <a:cubicBezTo>
                  <a:pt x="1024830" y="228835"/>
                  <a:pt x="1022688" y="231613"/>
                  <a:pt x="1020782" y="231944"/>
                </a:cubicBezTo>
                <a:cubicBezTo>
                  <a:pt x="1018999" y="232248"/>
                  <a:pt x="1016664" y="231212"/>
                  <a:pt x="1013762" y="228821"/>
                </a:cubicBezTo>
                <a:cubicBezTo>
                  <a:pt x="1010861" y="226307"/>
                  <a:pt x="1009216" y="223971"/>
                  <a:pt x="1008843" y="221816"/>
                </a:cubicBezTo>
                <a:cubicBezTo>
                  <a:pt x="1008733" y="221180"/>
                  <a:pt x="1008885" y="219384"/>
                  <a:pt x="1009299" y="216441"/>
                </a:cubicBezTo>
                <a:cubicBezTo>
                  <a:pt x="1010460" y="208648"/>
                  <a:pt x="1011579" y="199100"/>
                  <a:pt x="1012671" y="187797"/>
                </a:cubicBezTo>
                <a:cubicBezTo>
                  <a:pt x="1013721" y="176370"/>
                  <a:pt x="1013196" y="163700"/>
                  <a:pt x="1011096" y="149799"/>
                </a:cubicBezTo>
                <a:cubicBezTo>
                  <a:pt x="1009894" y="140459"/>
                  <a:pt x="1010432" y="135595"/>
                  <a:pt x="1012726" y="135194"/>
                </a:cubicBezTo>
                <a:cubicBezTo>
                  <a:pt x="1015531" y="134725"/>
                  <a:pt x="1018571" y="135706"/>
                  <a:pt x="1021859" y="138151"/>
                </a:cubicBezTo>
                <a:cubicBezTo>
                  <a:pt x="1025162" y="140597"/>
                  <a:pt x="1027110" y="143609"/>
                  <a:pt x="1027718" y="147160"/>
                </a:cubicBezTo>
                <a:cubicBezTo>
                  <a:pt x="1028298" y="150601"/>
                  <a:pt x="1028368" y="157524"/>
                  <a:pt x="1027925" y="167928"/>
                </a:cubicBezTo>
                <a:cubicBezTo>
                  <a:pt x="1027580" y="178194"/>
                  <a:pt x="1026737" y="187880"/>
                  <a:pt x="1025424" y="197014"/>
                </a:cubicBezTo>
                <a:close/>
                <a:moveTo>
                  <a:pt x="1179433" y="140155"/>
                </a:moveTo>
                <a:cubicBezTo>
                  <a:pt x="1180580" y="146884"/>
                  <a:pt x="1177831" y="153047"/>
                  <a:pt x="1171198" y="158629"/>
                </a:cubicBezTo>
                <a:cubicBezTo>
                  <a:pt x="1164663" y="164059"/>
                  <a:pt x="1156759" y="167555"/>
                  <a:pt x="1147474" y="169144"/>
                </a:cubicBezTo>
                <a:cubicBezTo>
                  <a:pt x="1138326" y="170705"/>
                  <a:pt x="1129829" y="171106"/>
                  <a:pt x="1121981" y="170346"/>
                </a:cubicBezTo>
                <a:cubicBezTo>
                  <a:pt x="1121152" y="176246"/>
                  <a:pt x="1121110" y="181414"/>
                  <a:pt x="1121870" y="185863"/>
                </a:cubicBezTo>
                <a:cubicBezTo>
                  <a:pt x="1122616" y="190188"/>
                  <a:pt x="1124523" y="193338"/>
                  <a:pt x="1127604" y="195300"/>
                </a:cubicBezTo>
                <a:cubicBezTo>
                  <a:pt x="1130810" y="197235"/>
                  <a:pt x="1135522" y="197677"/>
                  <a:pt x="1141753" y="196613"/>
                </a:cubicBezTo>
                <a:cubicBezTo>
                  <a:pt x="1148109" y="195521"/>
                  <a:pt x="1154410" y="193338"/>
                  <a:pt x="1160655" y="190050"/>
                </a:cubicBezTo>
                <a:cubicBezTo>
                  <a:pt x="1166998" y="186623"/>
                  <a:pt x="1170494" y="184840"/>
                  <a:pt x="1171129" y="184730"/>
                </a:cubicBezTo>
                <a:cubicBezTo>
                  <a:pt x="1174432" y="184177"/>
                  <a:pt x="1176311" y="185158"/>
                  <a:pt x="1176739" y="187701"/>
                </a:cubicBezTo>
                <a:cubicBezTo>
                  <a:pt x="1177320" y="191141"/>
                  <a:pt x="1174086" y="195549"/>
                  <a:pt x="1167025" y="200938"/>
                </a:cubicBezTo>
                <a:cubicBezTo>
                  <a:pt x="1159937" y="206202"/>
                  <a:pt x="1152711" y="209463"/>
                  <a:pt x="1145346" y="210721"/>
                </a:cubicBezTo>
                <a:cubicBezTo>
                  <a:pt x="1135425" y="212406"/>
                  <a:pt x="1126858" y="210859"/>
                  <a:pt x="1119632" y="206078"/>
                </a:cubicBezTo>
                <a:cubicBezTo>
                  <a:pt x="1112377" y="201159"/>
                  <a:pt x="1107984" y="194195"/>
                  <a:pt x="1106450" y="185158"/>
                </a:cubicBezTo>
                <a:cubicBezTo>
                  <a:pt x="1104902" y="176136"/>
                  <a:pt x="1105718" y="166311"/>
                  <a:pt x="1108882" y="155700"/>
                </a:cubicBezTo>
                <a:cubicBezTo>
                  <a:pt x="1112018" y="144963"/>
                  <a:pt x="1116840" y="135581"/>
                  <a:pt x="1123321" y="127539"/>
                </a:cubicBezTo>
                <a:cubicBezTo>
                  <a:pt x="1129788" y="119498"/>
                  <a:pt x="1136779" y="114841"/>
                  <a:pt x="1144282" y="113570"/>
                </a:cubicBezTo>
                <a:cubicBezTo>
                  <a:pt x="1151785" y="112285"/>
                  <a:pt x="1159191" y="114689"/>
                  <a:pt x="1166514" y="120769"/>
                </a:cubicBezTo>
                <a:cubicBezTo>
                  <a:pt x="1173948" y="126821"/>
                  <a:pt x="1178259" y="133288"/>
                  <a:pt x="1179433" y="140155"/>
                </a:cubicBezTo>
                <a:close/>
                <a:moveTo>
                  <a:pt x="1147805" y="128465"/>
                </a:moveTo>
                <a:cubicBezTo>
                  <a:pt x="1143107" y="129267"/>
                  <a:pt x="1138631" y="132583"/>
                  <a:pt x="1134388" y="138400"/>
                </a:cubicBezTo>
                <a:cubicBezTo>
                  <a:pt x="1130133" y="144107"/>
                  <a:pt x="1126830" y="150877"/>
                  <a:pt x="1124509" y="158725"/>
                </a:cubicBezTo>
                <a:cubicBezTo>
                  <a:pt x="1129788" y="159016"/>
                  <a:pt x="1135674" y="158601"/>
                  <a:pt x="1142154" y="157496"/>
                </a:cubicBezTo>
                <a:cubicBezTo>
                  <a:pt x="1148634" y="156390"/>
                  <a:pt x="1154120" y="154401"/>
                  <a:pt x="1158611" y="151554"/>
                </a:cubicBezTo>
                <a:cubicBezTo>
                  <a:pt x="1163074" y="148570"/>
                  <a:pt x="1165008" y="145350"/>
                  <a:pt x="1164428" y="141923"/>
                </a:cubicBezTo>
                <a:cubicBezTo>
                  <a:pt x="1163834" y="138483"/>
                  <a:pt x="1161651" y="135264"/>
                  <a:pt x="1157864" y="132251"/>
                </a:cubicBezTo>
                <a:cubicBezTo>
                  <a:pt x="1154217" y="129211"/>
                  <a:pt x="1150859" y="127940"/>
                  <a:pt x="1147805" y="128465"/>
                </a:cubicBezTo>
                <a:close/>
                <a:moveTo>
                  <a:pt x="1212954" y="165054"/>
                </a:moveTo>
                <a:cubicBezTo>
                  <a:pt x="1221618" y="142241"/>
                  <a:pt x="1228914" y="125177"/>
                  <a:pt x="1234828" y="113833"/>
                </a:cubicBezTo>
                <a:cubicBezTo>
                  <a:pt x="1240852" y="102337"/>
                  <a:pt x="1246282" y="96188"/>
                  <a:pt x="1251105" y="95359"/>
                </a:cubicBezTo>
                <a:cubicBezTo>
                  <a:pt x="1256065" y="94516"/>
                  <a:pt x="1261150" y="96326"/>
                  <a:pt x="1266359" y="100803"/>
                </a:cubicBezTo>
                <a:cubicBezTo>
                  <a:pt x="1271706" y="105266"/>
                  <a:pt x="1274871" y="110406"/>
                  <a:pt x="1275865" y="116265"/>
                </a:cubicBezTo>
                <a:cubicBezTo>
                  <a:pt x="1277427" y="125412"/>
                  <a:pt x="1277233" y="136963"/>
                  <a:pt x="1275299" y="150891"/>
                </a:cubicBezTo>
                <a:cubicBezTo>
                  <a:pt x="1271831" y="176605"/>
                  <a:pt x="1267036" y="189981"/>
                  <a:pt x="1260943" y="191017"/>
                </a:cubicBezTo>
                <a:cubicBezTo>
                  <a:pt x="1258138" y="191487"/>
                  <a:pt x="1256411" y="189829"/>
                  <a:pt x="1255761" y="186015"/>
                </a:cubicBezTo>
                <a:cubicBezTo>
                  <a:pt x="1255319" y="183334"/>
                  <a:pt x="1255719" y="177711"/>
                  <a:pt x="1257005" y="169116"/>
                </a:cubicBezTo>
                <a:cubicBezTo>
                  <a:pt x="1258400" y="160384"/>
                  <a:pt x="1259561" y="151872"/>
                  <a:pt x="1260514" y="143595"/>
                </a:cubicBezTo>
                <a:cubicBezTo>
                  <a:pt x="1261564" y="135181"/>
                  <a:pt x="1261744" y="129004"/>
                  <a:pt x="1261081" y="125052"/>
                </a:cubicBezTo>
                <a:cubicBezTo>
                  <a:pt x="1260390" y="120990"/>
                  <a:pt x="1259243" y="118116"/>
                  <a:pt x="1257640" y="116417"/>
                </a:cubicBezTo>
                <a:cubicBezTo>
                  <a:pt x="1256176" y="114703"/>
                  <a:pt x="1254808" y="113957"/>
                  <a:pt x="1253536" y="114178"/>
                </a:cubicBezTo>
                <a:cubicBezTo>
                  <a:pt x="1252390" y="114372"/>
                  <a:pt x="1251243" y="114966"/>
                  <a:pt x="1250110" y="115933"/>
                </a:cubicBezTo>
                <a:cubicBezTo>
                  <a:pt x="1248963" y="116914"/>
                  <a:pt x="1247719" y="118434"/>
                  <a:pt x="1246365" y="120507"/>
                </a:cubicBezTo>
                <a:cubicBezTo>
                  <a:pt x="1245149" y="122538"/>
                  <a:pt x="1243988" y="124569"/>
                  <a:pt x="1242897" y="126586"/>
                </a:cubicBezTo>
                <a:cubicBezTo>
                  <a:pt x="1241778" y="128479"/>
                  <a:pt x="1240410" y="131201"/>
                  <a:pt x="1238793" y="134739"/>
                </a:cubicBezTo>
                <a:cubicBezTo>
                  <a:pt x="1237301" y="138262"/>
                  <a:pt x="1236044" y="141288"/>
                  <a:pt x="1235035" y="143817"/>
                </a:cubicBezTo>
                <a:cubicBezTo>
                  <a:pt x="1234013" y="146221"/>
                  <a:pt x="1232520" y="149744"/>
                  <a:pt x="1230558" y="154401"/>
                </a:cubicBezTo>
                <a:cubicBezTo>
                  <a:pt x="1228610" y="159043"/>
                  <a:pt x="1227118" y="162567"/>
                  <a:pt x="1226081" y="164971"/>
                </a:cubicBezTo>
                <a:cubicBezTo>
                  <a:pt x="1225059" y="167375"/>
                  <a:pt x="1223705" y="170609"/>
                  <a:pt x="1222047" y="174685"/>
                </a:cubicBezTo>
                <a:cubicBezTo>
                  <a:pt x="1220389" y="178761"/>
                  <a:pt x="1219034" y="181939"/>
                  <a:pt x="1217984" y="184205"/>
                </a:cubicBezTo>
                <a:cubicBezTo>
                  <a:pt x="1217058" y="186457"/>
                  <a:pt x="1215967" y="188930"/>
                  <a:pt x="1214737" y="191625"/>
                </a:cubicBezTo>
                <a:cubicBezTo>
                  <a:pt x="1212360" y="196875"/>
                  <a:pt x="1210219" y="199667"/>
                  <a:pt x="1208312" y="199984"/>
                </a:cubicBezTo>
                <a:cubicBezTo>
                  <a:pt x="1206529" y="200288"/>
                  <a:pt x="1204194" y="199252"/>
                  <a:pt x="1201293" y="196862"/>
                </a:cubicBezTo>
                <a:cubicBezTo>
                  <a:pt x="1198377" y="194347"/>
                  <a:pt x="1196747" y="192012"/>
                  <a:pt x="1196374" y="189856"/>
                </a:cubicBezTo>
                <a:cubicBezTo>
                  <a:pt x="1196263" y="189221"/>
                  <a:pt x="1196415" y="187424"/>
                  <a:pt x="1196830" y="184481"/>
                </a:cubicBezTo>
                <a:cubicBezTo>
                  <a:pt x="1197991" y="176688"/>
                  <a:pt x="1199110" y="167140"/>
                  <a:pt x="1200187" y="155838"/>
                </a:cubicBezTo>
                <a:cubicBezTo>
                  <a:pt x="1201251" y="144411"/>
                  <a:pt x="1200726" y="131740"/>
                  <a:pt x="1198626" y="117840"/>
                </a:cubicBezTo>
                <a:cubicBezTo>
                  <a:pt x="1197424" y="108499"/>
                  <a:pt x="1197963" y="103635"/>
                  <a:pt x="1200257" y="103235"/>
                </a:cubicBezTo>
                <a:cubicBezTo>
                  <a:pt x="1203048" y="102765"/>
                  <a:pt x="1206101" y="103746"/>
                  <a:pt x="1209390" y="106192"/>
                </a:cubicBezTo>
                <a:cubicBezTo>
                  <a:pt x="1212692" y="108651"/>
                  <a:pt x="1214640" y="111650"/>
                  <a:pt x="1215248" y="115201"/>
                </a:cubicBezTo>
                <a:cubicBezTo>
                  <a:pt x="1215829" y="118641"/>
                  <a:pt x="1215898" y="125564"/>
                  <a:pt x="1215455" y="135968"/>
                </a:cubicBezTo>
                <a:cubicBezTo>
                  <a:pt x="1215110" y="146235"/>
                  <a:pt x="1214267" y="155934"/>
                  <a:pt x="1212954" y="165054"/>
                </a:cubicBezTo>
                <a:close/>
                <a:moveTo>
                  <a:pt x="1454995" y="118890"/>
                </a:moveTo>
                <a:cubicBezTo>
                  <a:pt x="1456777" y="129322"/>
                  <a:pt x="1453571" y="138898"/>
                  <a:pt x="1445378" y="147616"/>
                </a:cubicBezTo>
                <a:cubicBezTo>
                  <a:pt x="1437156" y="156211"/>
                  <a:pt x="1426945" y="161544"/>
                  <a:pt x="1414744" y="163631"/>
                </a:cubicBezTo>
                <a:cubicBezTo>
                  <a:pt x="1402668" y="165689"/>
                  <a:pt x="1392153" y="164266"/>
                  <a:pt x="1383213" y="159389"/>
                </a:cubicBezTo>
                <a:cubicBezTo>
                  <a:pt x="1374246" y="154373"/>
                  <a:pt x="1369285" y="149067"/>
                  <a:pt x="1368332" y="143471"/>
                </a:cubicBezTo>
                <a:cubicBezTo>
                  <a:pt x="1367682" y="139657"/>
                  <a:pt x="1368498" y="137557"/>
                  <a:pt x="1370791" y="137170"/>
                </a:cubicBezTo>
                <a:cubicBezTo>
                  <a:pt x="1372822" y="136825"/>
                  <a:pt x="1377355" y="139188"/>
                  <a:pt x="1384360" y="144273"/>
                </a:cubicBezTo>
                <a:cubicBezTo>
                  <a:pt x="1387027" y="146041"/>
                  <a:pt x="1390412" y="147561"/>
                  <a:pt x="1394557" y="148818"/>
                </a:cubicBezTo>
                <a:cubicBezTo>
                  <a:pt x="1398827" y="150048"/>
                  <a:pt x="1403124" y="150297"/>
                  <a:pt x="1407435" y="149565"/>
                </a:cubicBezTo>
                <a:cubicBezTo>
                  <a:pt x="1416334" y="148045"/>
                  <a:pt x="1423837" y="144424"/>
                  <a:pt x="1429916" y="138676"/>
                </a:cubicBezTo>
                <a:cubicBezTo>
                  <a:pt x="1436134" y="132901"/>
                  <a:pt x="1438773" y="127346"/>
                  <a:pt x="1437875" y="122013"/>
                </a:cubicBezTo>
                <a:cubicBezTo>
                  <a:pt x="1437281" y="118572"/>
                  <a:pt x="1434255" y="114579"/>
                  <a:pt x="1428755" y="110019"/>
                </a:cubicBezTo>
                <a:cubicBezTo>
                  <a:pt x="1423270" y="105459"/>
                  <a:pt x="1417328" y="101314"/>
                  <a:pt x="1410945" y="97556"/>
                </a:cubicBezTo>
                <a:cubicBezTo>
                  <a:pt x="1404644" y="93659"/>
                  <a:pt x="1398744" y="89362"/>
                  <a:pt x="1393244" y="84678"/>
                </a:cubicBezTo>
                <a:cubicBezTo>
                  <a:pt x="1387732" y="79994"/>
                  <a:pt x="1384706" y="76056"/>
                  <a:pt x="1384167" y="72878"/>
                </a:cubicBezTo>
                <a:cubicBezTo>
                  <a:pt x="1383628" y="69700"/>
                  <a:pt x="1383683" y="66232"/>
                  <a:pt x="1384346" y="62446"/>
                </a:cubicBezTo>
                <a:cubicBezTo>
                  <a:pt x="1385009" y="58673"/>
                  <a:pt x="1385977" y="55827"/>
                  <a:pt x="1387220" y="53920"/>
                </a:cubicBezTo>
                <a:cubicBezTo>
                  <a:pt x="1391241" y="47606"/>
                  <a:pt x="1398081" y="41277"/>
                  <a:pt x="1407725" y="34921"/>
                </a:cubicBezTo>
                <a:cubicBezTo>
                  <a:pt x="1417494" y="28538"/>
                  <a:pt x="1425937" y="24752"/>
                  <a:pt x="1433053" y="23536"/>
                </a:cubicBezTo>
                <a:cubicBezTo>
                  <a:pt x="1436742" y="22914"/>
                  <a:pt x="1440072" y="23591"/>
                  <a:pt x="1443015" y="25567"/>
                </a:cubicBezTo>
                <a:cubicBezTo>
                  <a:pt x="1445972" y="27543"/>
                  <a:pt x="1447671" y="29878"/>
                  <a:pt x="1448128" y="32545"/>
                </a:cubicBezTo>
                <a:cubicBezTo>
                  <a:pt x="1448349" y="33816"/>
                  <a:pt x="1447188" y="35059"/>
                  <a:pt x="1444645" y="36275"/>
                </a:cubicBezTo>
                <a:cubicBezTo>
                  <a:pt x="1442103" y="37491"/>
                  <a:pt x="1438220" y="39205"/>
                  <a:pt x="1432970" y="41416"/>
                </a:cubicBezTo>
                <a:cubicBezTo>
                  <a:pt x="1427816" y="43460"/>
                  <a:pt x="1423284" y="45671"/>
                  <a:pt x="1419373" y="48048"/>
                </a:cubicBezTo>
                <a:cubicBezTo>
                  <a:pt x="1405708" y="56131"/>
                  <a:pt x="1399324" y="62777"/>
                  <a:pt x="1400208" y="67986"/>
                </a:cubicBezTo>
                <a:cubicBezTo>
                  <a:pt x="1400692" y="70791"/>
                  <a:pt x="1409452" y="77341"/>
                  <a:pt x="1426517" y="87635"/>
                </a:cubicBezTo>
                <a:cubicBezTo>
                  <a:pt x="1433080" y="91628"/>
                  <a:pt x="1439215" y="96533"/>
                  <a:pt x="1444922" y="102364"/>
                </a:cubicBezTo>
                <a:cubicBezTo>
                  <a:pt x="1450725" y="108043"/>
                  <a:pt x="1454083" y="113556"/>
                  <a:pt x="1454995" y="118890"/>
                </a:cubicBezTo>
                <a:close/>
                <a:moveTo>
                  <a:pt x="1497553" y="131077"/>
                </a:moveTo>
                <a:cubicBezTo>
                  <a:pt x="1497953" y="133481"/>
                  <a:pt x="1499570" y="134462"/>
                  <a:pt x="1502361" y="133978"/>
                </a:cubicBezTo>
                <a:cubicBezTo>
                  <a:pt x="1507197" y="133149"/>
                  <a:pt x="1512807" y="130828"/>
                  <a:pt x="1519218" y="126987"/>
                </a:cubicBezTo>
                <a:cubicBezTo>
                  <a:pt x="1525740" y="122994"/>
                  <a:pt x="1529374" y="120935"/>
                  <a:pt x="1530134" y="120810"/>
                </a:cubicBezTo>
                <a:cubicBezTo>
                  <a:pt x="1532428" y="120410"/>
                  <a:pt x="1533782" y="121432"/>
                  <a:pt x="1534183" y="123850"/>
                </a:cubicBezTo>
                <a:cubicBezTo>
                  <a:pt x="1534818" y="127526"/>
                  <a:pt x="1531723" y="132445"/>
                  <a:pt x="1524925" y="138566"/>
                </a:cubicBezTo>
                <a:cubicBezTo>
                  <a:pt x="1518251" y="144687"/>
                  <a:pt x="1511798" y="148266"/>
                  <a:pt x="1505566" y="149330"/>
                </a:cubicBezTo>
                <a:cubicBezTo>
                  <a:pt x="1499459" y="150366"/>
                  <a:pt x="1494098" y="149578"/>
                  <a:pt x="1489469" y="146967"/>
                </a:cubicBezTo>
                <a:cubicBezTo>
                  <a:pt x="1484813" y="144231"/>
                  <a:pt x="1482188" y="141081"/>
                  <a:pt x="1481579" y="137516"/>
                </a:cubicBezTo>
                <a:cubicBezTo>
                  <a:pt x="1480971" y="133965"/>
                  <a:pt x="1480957" y="129322"/>
                  <a:pt x="1481552" y="123588"/>
                </a:cubicBezTo>
                <a:cubicBezTo>
                  <a:pt x="1482132" y="117743"/>
                  <a:pt x="1483044" y="110060"/>
                  <a:pt x="1484301" y="100554"/>
                </a:cubicBezTo>
                <a:cubicBezTo>
                  <a:pt x="1485669" y="90909"/>
                  <a:pt x="1486664" y="82951"/>
                  <a:pt x="1487300" y="76691"/>
                </a:cubicBezTo>
                <a:cubicBezTo>
                  <a:pt x="1481566" y="79109"/>
                  <a:pt x="1477683" y="80491"/>
                  <a:pt x="1475638" y="80837"/>
                </a:cubicBezTo>
                <a:cubicBezTo>
                  <a:pt x="1473607" y="81182"/>
                  <a:pt x="1471396" y="80519"/>
                  <a:pt x="1469019" y="78833"/>
                </a:cubicBezTo>
                <a:cubicBezTo>
                  <a:pt x="1466739" y="76995"/>
                  <a:pt x="1465441" y="75116"/>
                  <a:pt x="1465123" y="73209"/>
                </a:cubicBezTo>
                <a:cubicBezTo>
                  <a:pt x="1464598" y="70156"/>
                  <a:pt x="1472363" y="65831"/>
                  <a:pt x="1488419" y="60221"/>
                </a:cubicBezTo>
                <a:cubicBezTo>
                  <a:pt x="1488903" y="49278"/>
                  <a:pt x="1488460" y="39730"/>
                  <a:pt x="1487065" y="31605"/>
                </a:cubicBezTo>
                <a:cubicBezTo>
                  <a:pt x="1486416" y="27791"/>
                  <a:pt x="1487369" y="25663"/>
                  <a:pt x="1489911" y="25235"/>
                </a:cubicBezTo>
                <a:cubicBezTo>
                  <a:pt x="1492067" y="24862"/>
                  <a:pt x="1494982" y="25802"/>
                  <a:pt x="1498630" y="28054"/>
                </a:cubicBezTo>
                <a:cubicBezTo>
                  <a:pt x="1502264" y="30182"/>
                  <a:pt x="1504378" y="32973"/>
                  <a:pt x="1504958" y="36400"/>
                </a:cubicBezTo>
                <a:cubicBezTo>
                  <a:pt x="1505553" y="39826"/>
                  <a:pt x="1505497" y="46058"/>
                  <a:pt x="1504807" y="55067"/>
                </a:cubicBezTo>
                <a:cubicBezTo>
                  <a:pt x="1511950" y="53202"/>
                  <a:pt x="1517671" y="51889"/>
                  <a:pt x="1521995" y="51157"/>
                </a:cubicBezTo>
                <a:cubicBezTo>
                  <a:pt x="1529623" y="49858"/>
                  <a:pt x="1533726" y="50867"/>
                  <a:pt x="1534279" y="54169"/>
                </a:cubicBezTo>
                <a:cubicBezTo>
                  <a:pt x="1534611" y="56076"/>
                  <a:pt x="1532787" y="58024"/>
                  <a:pt x="1528807" y="60000"/>
                </a:cubicBezTo>
                <a:cubicBezTo>
                  <a:pt x="1524953" y="61976"/>
                  <a:pt x="1516648" y="65416"/>
                  <a:pt x="1503881" y="70335"/>
                </a:cubicBezTo>
                <a:cubicBezTo>
                  <a:pt x="1502914" y="80837"/>
                  <a:pt x="1501504" y="92913"/>
                  <a:pt x="1499653" y="106578"/>
                </a:cubicBezTo>
                <a:cubicBezTo>
                  <a:pt x="1497773" y="120106"/>
                  <a:pt x="1497069" y="128272"/>
                  <a:pt x="1497553" y="131077"/>
                </a:cubicBezTo>
                <a:close/>
                <a:moveTo>
                  <a:pt x="1552477" y="67945"/>
                </a:moveTo>
                <a:lnTo>
                  <a:pt x="1549464" y="53741"/>
                </a:lnTo>
                <a:cubicBezTo>
                  <a:pt x="1548442" y="47758"/>
                  <a:pt x="1549340" y="44538"/>
                  <a:pt x="1552131" y="44055"/>
                </a:cubicBezTo>
                <a:cubicBezTo>
                  <a:pt x="1554549" y="43654"/>
                  <a:pt x="1557106" y="44842"/>
                  <a:pt x="1559814" y="47661"/>
                </a:cubicBezTo>
                <a:cubicBezTo>
                  <a:pt x="1562619" y="50314"/>
                  <a:pt x="1564388" y="53810"/>
                  <a:pt x="1565120" y="58135"/>
                </a:cubicBezTo>
                <a:cubicBezTo>
                  <a:pt x="1565838" y="62335"/>
                  <a:pt x="1566253" y="65527"/>
                  <a:pt x="1566363" y="67738"/>
                </a:cubicBezTo>
                <a:cubicBezTo>
                  <a:pt x="1574571" y="49070"/>
                  <a:pt x="1583621" y="38887"/>
                  <a:pt x="1593542" y="37201"/>
                </a:cubicBezTo>
                <a:cubicBezTo>
                  <a:pt x="1599774" y="36137"/>
                  <a:pt x="1603145" y="37132"/>
                  <a:pt x="1603670" y="40186"/>
                </a:cubicBezTo>
                <a:cubicBezTo>
                  <a:pt x="1603933" y="41706"/>
                  <a:pt x="1603463" y="43226"/>
                  <a:pt x="1602289" y="44732"/>
                </a:cubicBezTo>
                <a:cubicBezTo>
                  <a:pt x="1601100" y="46252"/>
                  <a:pt x="1599124" y="48089"/>
                  <a:pt x="1596361" y="50259"/>
                </a:cubicBezTo>
                <a:cubicBezTo>
                  <a:pt x="1590116" y="54335"/>
                  <a:pt x="1585169" y="59820"/>
                  <a:pt x="1581507" y="66729"/>
                </a:cubicBezTo>
                <a:cubicBezTo>
                  <a:pt x="1577942" y="73472"/>
                  <a:pt x="1575358" y="80920"/>
                  <a:pt x="1573728" y="89044"/>
                </a:cubicBezTo>
                <a:cubicBezTo>
                  <a:pt x="1572111" y="97169"/>
                  <a:pt x="1570854" y="103995"/>
                  <a:pt x="1569956" y="109508"/>
                </a:cubicBezTo>
                <a:cubicBezTo>
                  <a:pt x="1569196" y="115007"/>
                  <a:pt x="1568616" y="119290"/>
                  <a:pt x="1568229" y="122358"/>
                </a:cubicBezTo>
                <a:cubicBezTo>
                  <a:pt x="1567828" y="125439"/>
                  <a:pt x="1567303" y="128465"/>
                  <a:pt x="1566640" y="131464"/>
                </a:cubicBezTo>
                <a:cubicBezTo>
                  <a:pt x="1565465" y="136894"/>
                  <a:pt x="1563545" y="139837"/>
                  <a:pt x="1560878" y="140293"/>
                </a:cubicBezTo>
                <a:cubicBezTo>
                  <a:pt x="1558722" y="140666"/>
                  <a:pt x="1556732" y="139754"/>
                  <a:pt x="1554923" y="137585"/>
                </a:cubicBezTo>
                <a:cubicBezTo>
                  <a:pt x="1553209" y="135250"/>
                  <a:pt x="1552173" y="132942"/>
                  <a:pt x="1551772" y="130662"/>
                </a:cubicBezTo>
                <a:cubicBezTo>
                  <a:pt x="1551371" y="128244"/>
                  <a:pt x="1551648" y="123353"/>
                  <a:pt x="1552615" y="115988"/>
                </a:cubicBezTo>
                <a:cubicBezTo>
                  <a:pt x="1555102" y="99089"/>
                  <a:pt x="1555047" y="83075"/>
                  <a:pt x="1552477" y="67945"/>
                </a:cubicBezTo>
                <a:close/>
                <a:moveTo>
                  <a:pt x="1663307" y="58466"/>
                </a:moveTo>
                <a:cubicBezTo>
                  <a:pt x="1662574" y="54155"/>
                  <a:pt x="1661178" y="50203"/>
                  <a:pt x="1659134" y="46625"/>
                </a:cubicBezTo>
                <a:cubicBezTo>
                  <a:pt x="1657061" y="42922"/>
                  <a:pt x="1654546" y="40407"/>
                  <a:pt x="1651562" y="39080"/>
                </a:cubicBezTo>
                <a:cubicBezTo>
                  <a:pt x="1643202" y="42991"/>
                  <a:pt x="1636805" y="51088"/>
                  <a:pt x="1632355" y="63358"/>
                </a:cubicBezTo>
                <a:cubicBezTo>
                  <a:pt x="1628003" y="75476"/>
                  <a:pt x="1626676" y="86433"/>
                  <a:pt x="1628335" y="96215"/>
                </a:cubicBezTo>
                <a:cubicBezTo>
                  <a:pt x="1630006" y="106012"/>
                  <a:pt x="1633461" y="111705"/>
                  <a:pt x="1638712" y="113294"/>
                </a:cubicBezTo>
                <a:cubicBezTo>
                  <a:pt x="1647554" y="109950"/>
                  <a:pt x="1654242" y="102406"/>
                  <a:pt x="1658788" y="90647"/>
                </a:cubicBezTo>
                <a:cubicBezTo>
                  <a:pt x="1663431" y="78736"/>
                  <a:pt x="1664937" y="68014"/>
                  <a:pt x="1663307" y="58466"/>
                </a:cubicBezTo>
                <a:close/>
                <a:moveTo>
                  <a:pt x="1613453" y="68732"/>
                </a:moveTo>
                <a:cubicBezTo>
                  <a:pt x="1616216" y="58065"/>
                  <a:pt x="1620611" y="48946"/>
                  <a:pt x="1626649" y="41374"/>
                </a:cubicBezTo>
                <a:cubicBezTo>
                  <a:pt x="1632784" y="33650"/>
                  <a:pt x="1639610" y="29159"/>
                  <a:pt x="1647113" y="27874"/>
                </a:cubicBezTo>
                <a:cubicBezTo>
                  <a:pt x="1654740" y="26576"/>
                  <a:pt x="1661649" y="28731"/>
                  <a:pt x="1667839" y="34355"/>
                </a:cubicBezTo>
                <a:cubicBezTo>
                  <a:pt x="1674001" y="39840"/>
                  <a:pt x="1677884" y="47219"/>
                  <a:pt x="1679459" y="56504"/>
                </a:cubicBezTo>
                <a:cubicBezTo>
                  <a:pt x="1681020" y="65665"/>
                  <a:pt x="1680399" y="75448"/>
                  <a:pt x="1677594" y="85866"/>
                </a:cubicBezTo>
                <a:cubicBezTo>
                  <a:pt x="1674775" y="96160"/>
                  <a:pt x="1669953" y="105155"/>
                  <a:pt x="1663154" y="112852"/>
                </a:cubicBezTo>
                <a:cubicBezTo>
                  <a:pt x="1656467" y="120410"/>
                  <a:pt x="1648729" y="124928"/>
                  <a:pt x="1639955" y="126420"/>
                </a:cubicBezTo>
                <a:cubicBezTo>
                  <a:pt x="1633475" y="127526"/>
                  <a:pt x="1627561" y="125467"/>
                  <a:pt x="1622227" y="120230"/>
                </a:cubicBezTo>
                <a:cubicBezTo>
                  <a:pt x="1616880" y="114979"/>
                  <a:pt x="1613439" y="107794"/>
                  <a:pt x="1611878" y="98633"/>
                </a:cubicBezTo>
                <a:cubicBezTo>
                  <a:pt x="1610289" y="89362"/>
                  <a:pt x="1610814" y="79386"/>
                  <a:pt x="1613453" y="68732"/>
                </a:cubicBezTo>
                <a:close/>
                <a:moveTo>
                  <a:pt x="1809979" y="115"/>
                </a:moveTo>
                <a:cubicBezTo>
                  <a:pt x="1813792" y="-534"/>
                  <a:pt x="1817620" y="1566"/>
                  <a:pt x="1821461" y="6402"/>
                </a:cubicBezTo>
                <a:cubicBezTo>
                  <a:pt x="1825399" y="11100"/>
                  <a:pt x="1827941" y="16807"/>
                  <a:pt x="1829088" y="23549"/>
                </a:cubicBezTo>
                <a:cubicBezTo>
                  <a:pt x="1830207" y="30154"/>
                  <a:pt x="1830484" y="39011"/>
                  <a:pt x="1829890" y="50107"/>
                </a:cubicBezTo>
                <a:cubicBezTo>
                  <a:pt x="1829420" y="61174"/>
                  <a:pt x="1827969" y="71496"/>
                  <a:pt x="1825551" y="81058"/>
                </a:cubicBezTo>
                <a:cubicBezTo>
                  <a:pt x="1823119" y="90633"/>
                  <a:pt x="1819996" y="95746"/>
                  <a:pt x="1816183" y="96395"/>
                </a:cubicBezTo>
                <a:cubicBezTo>
                  <a:pt x="1813516" y="96851"/>
                  <a:pt x="1811885" y="95359"/>
                  <a:pt x="1811305" y="91932"/>
                </a:cubicBezTo>
                <a:cubicBezTo>
                  <a:pt x="1810697" y="88367"/>
                  <a:pt x="1811402" y="79414"/>
                  <a:pt x="1813405" y="65071"/>
                </a:cubicBezTo>
                <a:cubicBezTo>
                  <a:pt x="1815505" y="50590"/>
                  <a:pt x="1815879" y="39343"/>
                  <a:pt x="1814525" y="31329"/>
                </a:cubicBezTo>
                <a:cubicBezTo>
                  <a:pt x="1813129" y="23190"/>
                  <a:pt x="1811167" y="19349"/>
                  <a:pt x="1808625" y="19777"/>
                </a:cubicBezTo>
                <a:cubicBezTo>
                  <a:pt x="1805446" y="20316"/>
                  <a:pt x="1802241" y="23743"/>
                  <a:pt x="1798994" y="30058"/>
                </a:cubicBezTo>
                <a:cubicBezTo>
                  <a:pt x="1795885" y="36344"/>
                  <a:pt x="1792638" y="43820"/>
                  <a:pt x="1789280" y="52511"/>
                </a:cubicBezTo>
                <a:cubicBezTo>
                  <a:pt x="1785922" y="61188"/>
                  <a:pt x="1784099" y="65886"/>
                  <a:pt x="1783836" y="66577"/>
                </a:cubicBezTo>
                <a:cubicBezTo>
                  <a:pt x="1783532" y="67157"/>
                  <a:pt x="1783159" y="68000"/>
                  <a:pt x="1782689" y="69133"/>
                </a:cubicBezTo>
                <a:cubicBezTo>
                  <a:pt x="1782358" y="70239"/>
                  <a:pt x="1781915" y="71427"/>
                  <a:pt x="1781335" y="72698"/>
                </a:cubicBezTo>
                <a:cubicBezTo>
                  <a:pt x="1780907" y="73956"/>
                  <a:pt x="1779704" y="77686"/>
                  <a:pt x="1777756" y="83904"/>
                </a:cubicBezTo>
                <a:cubicBezTo>
                  <a:pt x="1775933" y="90108"/>
                  <a:pt x="1774219" y="95041"/>
                  <a:pt x="1772630" y="98716"/>
                </a:cubicBezTo>
                <a:cubicBezTo>
                  <a:pt x="1771013" y="102254"/>
                  <a:pt x="1769369" y="104174"/>
                  <a:pt x="1767725" y="104451"/>
                </a:cubicBezTo>
                <a:cubicBezTo>
                  <a:pt x="1766191" y="104713"/>
                  <a:pt x="1764298" y="103995"/>
                  <a:pt x="1762046" y="102281"/>
                </a:cubicBezTo>
                <a:cubicBezTo>
                  <a:pt x="1759794" y="100568"/>
                  <a:pt x="1758522" y="98827"/>
                  <a:pt x="1758218" y="97044"/>
                </a:cubicBezTo>
                <a:cubicBezTo>
                  <a:pt x="1757914" y="95262"/>
                  <a:pt x="1758426" y="91393"/>
                  <a:pt x="1759766" y="85396"/>
                </a:cubicBezTo>
                <a:cubicBezTo>
                  <a:pt x="1763552" y="67751"/>
                  <a:pt x="1764243" y="51806"/>
                  <a:pt x="1761811" y="37560"/>
                </a:cubicBezTo>
                <a:cubicBezTo>
                  <a:pt x="1761355" y="34894"/>
                  <a:pt x="1760401" y="32766"/>
                  <a:pt x="1758965" y="31177"/>
                </a:cubicBezTo>
                <a:cubicBezTo>
                  <a:pt x="1757486" y="29477"/>
                  <a:pt x="1756063" y="28731"/>
                  <a:pt x="1754654" y="28980"/>
                </a:cubicBezTo>
                <a:cubicBezTo>
                  <a:pt x="1753258" y="29215"/>
                  <a:pt x="1751904" y="30099"/>
                  <a:pt x="1750591" y="31633"/>
                </a:cubicBezTo>
                <a:cubicBezTo>
                  <a:pt x="1749265" y="33028"/>
                  <a:pt x="1747731" y="35515"/>
                  <a:pt x="1745976" y="39080"/>
                </a:cubicBezTo>
                <a:cubicBezTo>
                  <a:pt x="1744207" y="42521"/>
                  <a:pt x="1742674" y="45795"/>
                  <a:pt x="1741375" y="48905"/>
                </a:cubicBezTo>
                <a:cubicBezTo>
                  <a:pt x="1740076" y="52000"/>
                  <a:pt x="1738086" y="56849"/>
                  <a:pt x="1735420" y="63454"/>
                </a:cubicBezTo>
                <a:cubicBezTo>
                  <a:pt x="1732850" y="69907"/>
                  <a:pt x="1730874" y="74757"/>
                  <a:pt x="1729464" y="78004"/>
                </a:cubicBezTo>
                <a:cubicBezTo>
                  <a:pt x="1728152" y="81113"/>
                  <a:pt x="1726618" y="84774"/>
                  <a:pt x="1724849" y="89003"/>
                </a:cubicBezTo>
                <a:cubicBezTo>
                  <a:pt x="1723067" y="93093"/>
                  <a:pt x="1721644" y="96285"/>
                  <a:pt x="1720594" y="98551"/>
                </a:cubicBezTo>
                <a:cubicBezTo>
                  <a:pt x="1719668" y="100803"/>
                  <a:pt x="1718590" y="103276"/>
                  <a:pt x="1717346" y="105971"/>
                </a:cubicBezTo>
                <a:cubicBezTo>
                  <a:pt x="1714721" y="111263"/>
                  <a:pt x="1712579" y="114054"/>
                  <a:pt x="1710921" y="114330"/>
                </a:cubicBezTo>
                <a:cubicBezTo>
                  <a:pt x="1709401" y="114593"/>
                  <a:pt x="1707122" y="113542"/>
                  <a:pt x="1704109" y="111180"/>
                </a:cubicBezTo>
                <a:cubicBezTo>
                  <a:pt x="1701070" y="108679"/>
                  <a:pt x="1699425" y="106744"/>
                  <a:pt x="1699190" y="105335"/>
                </a:cubicBezTo>
                <a:cubicBezTo>
                  <a:pt x="1698928" y="103815"/>
                  <a:pt x="1698873" y="101936"/>
                  <a:pt x="1699011" y="99684"/>
                </a:cubicBezTo>
                <a:cubicBezTo>
                  <a:pt x="1699149" y="97431"/>
                  <a:pt x="1699301" y="95248"/>
                  <a:pt x="1699467" y="93134"/>
                </a:cubicBezTo>
                <a:cubicBezTo>
                  <a:pt x="1699757" y="90993"/>
                  <a:pt x="1700130" y="87842"/>
                  <a:pt x="1700600" y="83711"/>
                </a:cubicBezTo>
                <a:cubicBezTo>
                  <a:pt x="1701180" y="79427"/>
                  <a:pt x="1701774" y="74481"/>
                  <a:pt x="1702396" y="68885"/>
                </a:cubicBezTo>
                <a:cubicBezTo>
                  <a:pt x="1703114" y="63136"/>
                  <a:pt x="1703059" y="55495"/>
                  <a:pt x="1702216" y="45961"/>
                </a:cubicBezTo>
                <a:cubicBezTo>
                  <a:pt x="1701484" y="36275"/>
                  <a:pt x="1700931" y="29229"/>
                  <a:pt x="1700586" y="24848"/>
                </a:cubicBezTo>
                <a:cubicBezTo>
                  <a:pt x="1700199" y="20330"/>
                  <a:pt x="1700903" y="17926"/>
                  <a:pt x="1702686" y="17622"/>
                </a:cubicBezTo>
                <a:cubicBezTo>
                  <a:pt x="1705477" y="17138"/>
                  <a:pt x="1708462" y="18133"/>
                  <a:pt x="1711626" y="20606"/>
                </a:cubicBezTo>
                <a:cubicBezTo>
                  <a:pt x="1714928" y="23052"/>
                  <a:pt x="1716821" y="25747"/>
                  <a:pt x="1717319" y="28662"/>
                </a:cubicBezTo>
                <a:cubicBezTo>
                  <a:pt x="1719226" y="39854"/>
                  <a:pt x="1718175" y="59005"/>
                  <a:pt x="1714155" y="86115"/>
                </a:cubicBezTo>
                <a:cubicBezTo>
                  <a:pt x="1723854" y="56988"/>
                  <a:pt x="1730114" y="39633"/>
                  <a:pt x="1732960" y="34051"/>
                </a:cubicBezTo>
                <a:cubicBezTo>
                  <a:pt x="1735793" y="28455"/>
                  <a:pt x="1738294" y="23909"/>
                  <a:pt x="1740449" y="20413"/>
                </a:cubicBezTo>
                <a:cubicBezTo>
                  <a:pt x="1744470" y="14098"/>
                  <a:pt x="1749030" y="10506"/>
                  <a:pt x="1754115" y="9635"/>
                </a:cubicBezTo>
                <a:cubicBezTo>
                  <a:pt x="1757168" y="9124"/>
                  <a:pt x="1761244" y="11169"/>
                  <a:pt x="1766343" y="15798"/>
                </a:cubicBezTo>
                <a:cubicBezTo>
                  <a:pt x="1771552" y="20275"/>
                  <a:pt x="1774620" y="25180"/>
                  <a:pt x="1775531" y="30514"/>
                </a:cubicBezTo>
                <a:cubicBezTo>
                  <a:pt x="1776430" y="35861"/>
                  <a:pt x="1776803" y="42604"/>
                  <a:pt x="1776623" y="50742"/>
                </a:cubicBezTo>
                <a:cubicBezTo>
                  <a:pt x="1786655" y="19073"/>
                  <a:pt x="1797778" y="2201"/>
                  <a:pt x="1809979" y="115"/>
                </a:cubicBezTo>
                <a:close/>
              </a:path>
            </a:pathLst>
          </a:custGeom>
          <a:solidFill>
            <a:srgbClr val="EB5032"/>
          </a:solidFill>
          <a:ln w="13815" cap="flat">
            <a:noFill/>
            <a:prstDash val="solid"/>
            <a:miter/>
          </a:ln>
        </p:spPr>
        <p:txBody>
          <a:bodyPr rtlCol="0" anchor="ctr"/>
          <a:lstStyle/>
          <a:p>
            <a:endParaRPr lang="de-AT"/>
          </a:p>
        </p:txBody>
      </p:sp>
      <p:sp>
        <p:nvSpPr>
          <p:cNvPr id="41" name="Textfeld 40">
            <a:extLst>
              <a:ext uri="{FF2B5EF4-FFF2-40B4-BE49-F238E27FC236}">
                <a16:creationId xmlns:a16="http://schemas.microsoft.com/office/drawing/2014/main" id="{488C4719-FA1D-3110-9629-44AF49788CDF}"/>
              </a:ext>
            </a:extLst>
          </p:cNvPr>
          <p:cNvSpPr txBox="1"/>
          <p:nvPr/>
        </p:nvSpPr>
        <p:spPr>
          <a:xfrm>
            <a:off x="1217225" y="3053354"/>
            <a:ext cx="921945" cy="692497"/>
          </a:xfrm>
          <a:prstGeom prst="rect">
            <a:avLst/>
          </a:prstGeom>
          <a:noFill/>
        </p:spPr>
        <p:txBody>
          <a:bodyPr wrap="square" rtlCol="0">
            <a:spAutoFit/>
          </a:bodyPr>
          <a:lstStyle/>
          <a:p>
            <a:pPr algn="l"/>
            <a:r>
              <a:rPr lang="de-DE" sz="1300" b="1" err="1">
                <a:solidFill>
                  <a:srgbClr val="AFAFAF"/>
                </a:solidFill>
                <a:latin typeface="Titillium Web" pitchFamily="2" charset="77"/>
              </a:rPr>
              <a:t>OeMAG</a:t>
            </a:r>
            <a:endParaRPr lang="de-DE" sz="1300" b="1">
              <a:solidFill>
                <a:srgbClr val="AFAFAF"/>
              </a:solidFill>
              <a:latin typeface="Titillium Web" pitchFamily="2" charset="77"/>
            </a:endParaRPr>
          </a:p>
          <a:p>
            <a:pPr algn="l"/>
            <a:r>
              <a:rPr lang="de-DE" sz="1300">
                <a:solidFill>
                  <a:srgbClr val="AFAFAF"/>
                </a:solidFill>
                <a:latin typeface="Titillium Web" pitchFamily="2" charset="77"/>
              </a:rPr>
              <a:t>bis zu </a:t>
            </a:r>
            <a:r>
              <a:rPr lang="de-DE" sz="1300" b="1">
                <a:solidFill>
                  <a:srgbClr val="AFAFAF"/>
                </a:solidFill>
                <a:latin typeface="Titillium Web" pitchFamily="2" charset="77"/>
              </a:rPr>
              <a:t>7,76</a:t>
            </a:r>
            <a:r>
              <a:rPr lang="de-DE" sz="1300">
                <a:solidFill>
                  <a:srgbClr val="AFAFAF"/>
                </a:solidFill>
                <a:latin typeface="Titillium Web" pitchFamily="2" charset="77"/>
              </a:rPr>
              <a:t> </a:t>
            </a:r>
            <a:r>
              <a:rPr lang="de-DE" sz="1300" b="1">
                <a:solidFill>
                  <a:srgbClr val="AFAFAF"/>
                </a:solidFill>
                <a:latin typeface="Titillium Web" pitchFamily="2" charset="77"/>
              </a:rPr>
              <a:t>Ct</a:t>
            </a:r>
            <a:endParaRPr lang="de-AT" sz="1300" b="1">
              <a:solidFill>
                <a:srgbClr val="AFAFAF"/>
              </a:solidFill>
              <a:latin typeface="Titillium Web" pitchFamily="2" charset="77"/>
            </a:endParaRPr>
          </a:p>
        </p:txBody>
      </p:sp>
      <p:sp>
        <p:nvSpPr>
          <p:cNvPr id="42" name="Textfeld 41">
            <a:extLst>
              <a:ext uri="{FF2B5EF4-FFF2-40B4-BE49-F238E27FC236}">
                <a16:creationId xmlns:a16="http://schemas.microsoft.com/office/drawing/2014/main" id="{95FAF29D-6292-929B-C2B3-A55753A136B0}"/>
              </a:ext>
            </a:extLst>
          </p:cNvPr>
          <p:cNvSpPr txBox="1"/>
          <p:nvPr/>
        </p:nvSpPr>
        <p:spPr>
          <a:xfrm>
            <a:off x="6175079" y="2199208"/>
            <a:ext cx="921945" cy="253916"/>
          </a:xfrm>
          <a:prstGeom prst="rect">
            <a:avLst/>
          </a:prstGeom>
          <a:noFill/>
        </p:spPr>
        <p:txBody>
          <a:bodyPr wrap="square" rtlCol="0">
            <a:spAutoFit/>
          </a:bodyPr>
          <a:lstStyle/>
          <a:p>
            <a:pPr algn="l"/>
            <a:r>
              <a:rPr lang="de-DE" sz="1050" b="1">
                <a:solidFill>
                  <a:srgbClr val="00B240"/>
                </a:solidFill>
                <a:latin typeface="Titillium Web" pitchFamily="2" charset="77"/>
              </a:rPr>
              <a:t>Mind. 4 Ct</a:t>
            </a:r>
            <a:endParaRPr lang="de-AT" sz="1050" b="1">
              <a:solidFill>
                <a:srgbClr val="00B240"/>
              </a:solidFill>
              <a:latin typeface="Titillium Web" pitchFamily="2" charset="77"/>
            </a:endParaRPr>
          </a:p>
        </p:txBody>
      </p:sp>
      <p:sp>
        <p:nvSpPr>
          <p:cNvPr id="43" name="Freihandform: Form 17">
            <a:extLst>
              <a:ext uri="{FF2B5EF4-FFF2-40B4-BE49-F238E27FC236}">
                <a16:creationId xmlns:a16="http://schemas.microsoft.com/office/drawing/2014/main" id="{C4F8A33E-390E-EF92-5F45-6104E1FD0CAE}"/>
              </a:ext>
            </a:extLst>
          </p:cNvPr>
          <p:cNvSpPr/>
          <p:nvPr/>
        </p:nvSpPr>
        <p:spPr>
          <a:xfrm>
            <a:off x="2714343" y="2267651"/>
            <a:ext cx="501212" cy="1732250"/>
          </a:xfrm>
          <a:custGeom>
            <a:avLst/>
            <a:gdLst>
              <a:gd name="connsiteX0" fmla="*/ 233 w 663237"/>
              <a:gd name="connsiteY0" fmla="*/ 60 h 2735853"/>
              <a:gd name="connsiteX1" fmla="*/ 663470 w 663237"/>
              <a:gd name="connsiteY1" fmla="*/ 60 h 2735853"/>
              <a:gd name="connsiteX2" fmla="*/ 663470 w 663237"/>
              <a:gd name="connsiteY2" fmla="*/ 2735913 h 2735853"/>
              <a:gd name="connsiteX3" fmla="*/ 233 w 663237"/>
              <a:gd name="connsiteY3" fmla="*/ 2735913 h 2735853"/>
            </a:gdLst>
            <a:ahLst/>
            <a:cxnLst>
              <a:cxn ang="0">
                <a:pos x="connsiteX0" y="connsiteY0"/>
              </a:cxn>
              <a:cxn ang="0">
                <a:pos x="connsiteX1" y="connsiteY1"/>
              </a:cxn>
              <a:cxn ang="0">
                <a:pos x="connsiteX2" y="connsiteY2"/>
              </a:cxn>
              <a:cxn ang="0">
                <a:pos x="connsiteX3" y="connsiteY3"/>
              </a:cxn>
            </a:cxnLst>
            <a:rect l="l" t="t" r="r" b="b"/>
            <a:pathLst>
              <a:path w="663237" h="2735853">
                <a:moveTo>
                  <a:pt x="233" y="60"/>
                </a:moveTo>
                <a:lnTo>
                  <a:pt x="663470" y="60"/>
                </a:lnTo>
                <a:lnTo>
                  <a:pt x="663470" y="2735913"/>
                </a:lnTo>
                <a:lnTo>
                  <a:pt x="233" y="2735913"/>
                </a:lnTo>
                <a:close/>
              </a:path>
            </a:pathLst>
          </a:custGeom>
          <a:solidFill>
            <a:srgbClr val="EB5032"/>
          </a:solidFill>
          <a:ln w="13815" cap="flat">
            <a:noFill/>
            <a:prstDash val="solid"/>
            <a:miter/>
          </a:ln>
        </p:spPr>
        <p:txBody>
          <a:bodyPr rtlCol="0" anchor="ctr"/>
          <a:lstStyle/>
          <a:p>
            <a:endParaRPr lang="de-AT"/>
          </a:p>
        </p:txBody>
      </p:sp>
      <p:sp>
        <p:nvSpPr>
          <p:cNvPr id="49" name="Freihandform: Form 24">
            <a:extLst>
              <a:ext uri="{FF2B5EF4-FFF2-40B4-BE49-F238E27FC236}">
                <a16:creationId xmlns:a16="http://schemas.microsoft.com/office/drawing/2014/main" id="{50D261E7-622A-4D62-99AA-BF053041A5E7}"/>
              </a:ext>
            </a:extLst>
          </p:cNvPr>
          <p:cNvSpPr/>
          <p:nvPr/>
        </p:nvSpPr>
        <p:spPr>
          <a:xfrm>
            <a:off x="3215554" y="2267651"/>
            <a:ext cx="1253029" cy="339109"/>
          </a:xfrm>
          <a:custGeom>
            <a:avLst/>
            <a:gdLst>
              <a:gd name="connsiteX0" fmla="*/ 0 w 1658092"/>
              <a:gd name="connsiteY0" fmla="*/ 0 h 677054"/>
              <a:gd name="connsiteX1" fmla="*/ 1658093 w 1658092"/>
              <a:gd name="connsiteY1" fmla="*/ 0 h 677054"/>
              <a:gd name="connsiteX2" fmla="*/ 1658093 w 1658092"/>
              <a:gd name="connsiteY2" fmla="*/ 677055 h 677054"/>
              <a:gd name="connsiteX3" fmla="*/ 0 w 1658092"/>
              <a:gd name="connsiteY3" fmla="*/ 677055 h 677054"/>
            </a:gdLst>
            <a:ahLst/>
            <a:cxnLst>
              <a:cxn ang="0">
                <a:pos x="connsiteX0" y="connsiteY0"/>
              </a:cxn>
              <a:cxn ang="0">
                <a:pos x="connsiteX1" y="connsiteY1"/>
              </a:cxn>
              <a:cxn ang="0">
                <a:pos x="connsiteX2" y="connsiteY2"/>
              </a:cxn>
              <a:cxn ang="0">
                <a:pos x="connsiteX3" y="connsiteY3"/>
              </a:cxn>
            </a:cxnLst>
            <a:rect l="l" t="t" r="r" b="b"/>
            <a:pathLst>
              <a:path w="1658092" h="677054">
                <a:moveTo>
                  <a:pt x="0" y="0"/>
                </a:moveTo>
                <a:lnTo>
                  <a:pt x="1658093" y="0"/>
                </a:lnTo>
                <a:lnTo>
                  <a:pt x="1658093" y="677055"/>
                </a:lnTo>
                <a:lnTo>
                  <a:pt x="0" y="677055"/>
                </a:lnTo>
                <a:close/>
              </a:path>
            </a:pathLst>
          </a:custGeom>
          <a:gradFill>
            <a:gsLst>
              <a:gs pos="0">
                <a:srgbClr val="BAD683"/>
              </a:gs>
              <a:gs pos="100000">
                <a:schemeClr val="bg1"/>
              </a:gs>
            </a:gsLst>
            <a:lin ang="0" scaled="1"/>
          </a:gradFill>
          <a:ln w="13815" cap="flat">
            <a:noFill/>
            <a:prstDash val="solid"/>
            <a:miter/>
          </a:ln>
        </p:spPr>
        <p:txBody>
          <a:bodyPr rtlCol="0" anchor="ctr"/>
          <a:lstStyle/>
          <a:p>
            <a:endParaRPr lang="de-AT">
              <a:solidFill>
                <a:srgbClr val="96C446"/>
              </a:solidFill>
            </a:endParaRPr>
          </a:p>
        </p:txBody>
      </p:sp>
      <p:sp>
        <p:nvSpPr>
          <p:cNvPr id="51" name="Freihandform: Form 59">
            <a:extLst>
              <a:ext uri="{FF2B5EF4-FFF2-40B4-BE49-F238E27FC236}">
                <a16:creationId xmlns:a16="http://schemas.microsoft.com/office/drawing/2014/main" id="{B1B9452A-41DC-04AD-EC6D-C756E126C640}"/>
              </a:ext>
            </a:extLst>
          </p:cNvPr>
          <p:cNvSpPr/>
          <p:nvPr/>
        </p:nvSpPr>
        <p:spPr>
          <a:xfrm>
            <a:off x="2887417" y="2130335"/>
            <a:ext cx="195787" cy="110432"/>
          </a:xfrm>
          <a:custGeom>
            <a:avLst/>
            <a:gdLst>
              <a:gd name="connsiteX0" fmla="*/ 0 w 259079"/>
              <a:gd name="connsiteY0" fmla="*/ 15698 h 134720"/>
              <a:gd name="connsiteX1" fmla="*/ 53764 w 259079"/>
              <a:gd name="connsiteY1" fmla="*/ 151 h 134720"/>
              <a:gd name="connsiteX2" fmla="*/ 160641 w 259079"/>
              <a:gd name="connsiteY2" fmla="*/ 53269 h 134720"/>
              <a:gd name="connsiteX3" fmla="*/ 169499 w 259079"/>
              <a:gd name="connsiteY3" fmla="*/ 63155 h 134720"/>
              <a:gd name="connsiteX4" fmla="*/ 79063 w 259079"/>
              <a:gd name="connsiteY4" fmla="*/ 66872 h 134720"/>
              <a:gd name="connsiteX5" fmla="*/ 169499 w 259079"/>
              <a:gd name="connsiteY5" fmla="*/ 72055 h 134720"/>
              <a:gd name="connsiteX6" fmla="*/ 169499 w 259079"/>
              <a:gd name="connsiteY6" fmla="*/ 63155 h 134720"/>
              <a:gd name="connsiteX7" fmla="*/ 15185 w 259079"/>
              <a:gd name="connsiteY7" fmla="*/ 95375 h 134720"/>
              <a:gd name="connsiteX8" fmla="*/ 127120 w 259079"/>
              <a:gd name="connsiteY8" fmla="*/ 134242 h 134720"/>
              <a:gd name="connsiteX9" fmla="*/ 258041 w 259079"/>
              <a:gd name="connsiteY9" fmla="*/ 34483 h 134720"/>
              <a:gd name="connsiteX10" fmla="*/ 169499 w 259079"/>
              <a:gd name="connsiteY10" fmla="*/ 63155 h 1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79" h="134720">
                <a:moveTo>
                  <a:pt x="0" y="15698"/>
                </a:moveTo>
                <a:cubicBezTo>
                  <a:pt x="0" y="15698"/>
                  <a:pt x="37321" y="-1792"/>
                  <a:pt x="53764" y="151"/>
                </a:cubicBezTo>
                <a:cubicBezTo>
                  <a:pt x="86649" y="4037"/>
                  <a:pt x="113842" y="42905"/>
                  <a:pt x="160641" y="53269"/>
                </a:cubicBezTo>
                <a:cubicBezTo>
                  <a:pt x="165008" y="54235"/>
                  <a:pt x="168241" y="58323"/>
                  <a:pt x="169499" y="63155"/>
                </a:cubicBezTo>
                <a:moveTo>
                  <a:pt x="79063" y="66872"/>
                </a:moveTo>
                <a:cubicBezTo>
                  <a:pt x="79063" y="66872"/>
                  <a:pt x="165699" y="85658"/>
                  <a:pt x="169499" y="72055"/>
                </a:cubicBezTo>
                <a:cubicBezTo>
                  <a:pt x="170314" y="69158"/>
                  <a:pt x="170245" y="66025"/>
                  <a:pt x="169499" y="63155"/>
                </a:cubicBezTo>
                <a:moveTo>
                  <a:pt x="15185" y="95375"/>
                </a:moveTo>
                <a:cubicBezTo>
                  <a:pt x="15185" y="95375"/>
                  <a:pt x="103092" y="139780"/>
                  <a:pt x="127120" y="134242"/>
                </a:cubicBezTo>
                <a:cubicBezTo>
                  <a:pt x="160641" y="126517"/>
                  <a:pt x="270905" y="58451"/>
                  <a:pt x="258041" y="34483"/>
                </a:cubicBezTo>
                <a:cubicBezTo>
                  <a:pt x="252831" y="24766"/>
                  <a:pt x="169499" y="63155"/>
                  <a:pt x="169499" y="63155"/>
                </a:cubicBezTo>
              </a:path>
            </a:pathLst>
          </a:custGeom>
          <a:noFill/>
          <a:ln w="10362" cap="flat">
            <a:solidFill>
              <a:srgbClr val="FFFFFF"/>
            </a:solidFill>
            <a:prstDash val="solid"/>
            <a:miter/>
          </a:ln>
        </p:spPr>
        <p:txBody>
          <a:bodyPr rtlCol="0" anchor="ctr"/>
          <a:lstStyle/>
          <a:p>
            <a:endParaRPr lang="de-AT"/>
          </a:p>
        </p:txBody>
      </p:sp>
      <p:sp>
        <p:nvSpPr>
          <p:cNvPr id="52" name="Freihandform: Form 60">
            <a:extLst>
              <a:ext uri="{FF2B5EF4-FFF2-40B4-BE49-F238E27FC236}">
                <a16:creationId xmlns:a16="http://schemas.microsoft.com/office/drawing/2014/main" id="{2D543BE8-9BA2-56DA-5423-CA08B3692C21}"/>
              </a:ext>
            </a:extLst>
          </p:cNvPr>
          <p:cNvSpPr/>
          <p:nvPr/>
        </p:nvSpPr>
        <p:spPr>
          <a:xfrm>
            <a:off x="2844951" y="2136687"/>
            <a:ext cx="40213" cy="91605"/>
          </a:xfrm>
          <a:custGeom>
            <a:avLst/>
            <a:gdLst>
              <a:gd name="connsiteX0" fmla="*/ 8192 w 53212"/>
              <a:gd name="connsiteY0" fmla="*/ 3145 h 111753"/>
              <a:gd name="connsiteX1" fmla="*/ 21733 w 53212"/>
              <a:gd name="connsiteY1" fmla="*/ 233 h 111753"/>
              <a:gd name="connsiteX2" fmla="*/ 34044 w 53212"/>
              <a:gd name="connsiteY2" fmla="*/ 8188 h 111753"/>
              <a:gd name="connsiteX3" fmla="*/ 52974 w 53212"/>
              <a:gd name="connsiteY3" fmla="*/ 96300 h 111753"/>
              <a:gd name="connsiteX4" fmla="*/ 45029 w 53212"/>
              <a:gd name="connsiteY4" fmla="*/ 108609 h 111753"/>
              <a:gd name="connsiteX5" fmla="*/ 31474 w 53212"/>
              <a:gd name="connsiteY5" fmla="*/ 111520 h 111753"/>
              <a:gd name="connsiteX6" fmla="*/ 19177 w 53212"/>
              <a:gd name="connsiteY6" fmla="*/ 103566 h 111753"/>
              <a:gd name="connsiteX7" fmla="*/ 233 w 53212"/>
              <a:gd name="connsiteY7" fmla="*/ 15453 h 111753"/>
              <a:gd name="connsiteX8" fmla="*/ 8192 w 53212"/>
              <a:gd name="connsiteY8" fmla="*/ 3145 h 11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2" h="111753">
                <a:moveTo>
                  <a:pt x="8192" y="3145"/>
                </a:moveTo>
                <a:lnTo>
                  <a:pt x="21733" y="233"/>
                </a:lnTo>
                <a:cubicBezTo>
                  <a:pt x="27329" y="-969"/>
                  <a:pt x="32842" y="2592"/>
                  <a:pt x="34044" y="8188"/>
                </a:cubicBezTo>
                <a:lnTo>
                  <a:pt x="52974" y="96300"/>
                </a:lnTo>
                <a:cubicBezTo>
                  <a:pt x="54190" y="101897"/>
                  <a:pt x="50625" y="107407"/>
                  <a:pt x="45029" y="108609"/>
                </a:cubicBezTo>
                <a:lnTo>
                  <a:pt x="31474" y="111520"/>
                </a:lnTo>
                <a:cubicBezTo>
                  <a:pt x="25878" y="112723"/>
                  <a:pt x="20379" y="109162"/>
                  <a:pt x="19177" y="103566"/>
                </a:cubicBezTo>
                <a:lnTo>
                  <a:pt x="233" y="15453"/>
                </a:lnTo>
                <a:cubicBezTo>
                  <a:pt x="-969" y="9857"/>
                  <a:pt x="2596" y="4347"/>
                  <a:pt x="8192" y="3145"/>
                </a:cubicBezTo>
                <a:close/>
              </a:path>
            </a:pathLst>
          </a:custGeom>
          <a:noFill/>
          <a:ln w="10362" cap="flat">
            <a:solidFill>
              <a:srgbClr val="FFFFFF"/>
            </a:solidFill>
            <a:prstDash val="solid"/>
            <a:miter/>
          </a:ln>
        </p:spPr>
        <p:txBody>
          <a:bodyPr rtlCol="0" anchor="ctr"/>
          <a:lstStyle/>
          <a:p>
            <a:endParaRPr lang="de-AT"/>
          </a:p>
        </p:txBody>
      </p:sp>
      <p:sp>
        <p:nvSpPr>
          <p:cNvPr id="53" name="Freihandform: Form 61">
            <a:extLst>
              <a:ext uri="{FF2B5EF4-FFF2-40B4-BE49-F238E27FC236}">
                <a16:creationId xmlns:a16="http://schemas.microsoft.com/office/drawing/2014/main" id="{9A609F12-D168-15C4-5FBE-9D1009E9BBDE}"/>
              </a:ext>
            </a:extLst>
          </p:cNvPr>
          <p:cNvSpPr/>
          <p:nvPr/>
        </p:nvSpPr>
        <p:spPr>
          <a:xfrm>
            <a:off x="2976695" y="2062377"/>
            <a:ext cx="39157" cy="67958"/>
          </a:xfrm>
          <a:custGeom>
            <a:avLst/>
            <a:gdLst>
              <a:gd name="connsiteX0" fmla="*/ 0 w 51815"/>
              <a:gd name="connsiteY0" fmla="*/ 82905 h 82904"/>
              <a:gd name="connsiteX1" fmla="*/ 51815 w 51815"/>
              <a:gd name="connsiteY1" fmla="*/ 0 h 82904"/>
            </a:gdLst>
            <a:ahLst/>
            <a:cxnLst>
              <a:cxn ang="0">
                <a:pos x="connsiteX0" y="connsiteY0"/>
              </a:cxn>
              <a:cxn ang="0">
                <a:pos x="connsiteX1" y="connsiteY1"/>
              </a:cxn>
            </a:cxnLst>
            <a:rect l="l" t="t" r="r" b="b"/>
            <a:pathLst>
              <a:path w="51815" h="82904">
                <a:moveTo>
                  <a:pt x="0" y="82905"/>
                </a:moveTo>
                <a:lnTo>
                  <a:pt x="51815" y="0"/>
                </a:lnTo>
              </a:path>
            </a:pathLst>
          </a:custGeom>
          <a:noFill/>
          <a:ln w="10362" cap="flat">
            <a:solidFill>
              <a:srgbClr val="FFFFFF"/>
            </a:solidFill>
            <a:prstDash val="solid"/>
            <a:miter/>
          </a:ln>
        </p:spPr>
        <p:txBody>
          <a:bodyPr rtlCol="0" anchor="ctr"/>
          <a:lstStyle/>
          <a:p>
            <a:endParaRPr lang="de-AT"/>
          </a:p>
        </p:txBody>
      </p:sp>
      <p:sp>
        <p:nvSpPr>
          <p:cNvPr id="54" name="Freihandform: Form 62">
            <a:extLst>
              <a:ext uri="{FF2B5EF4-FFF2-40B4-BE49-F238E27FC236}">
                <a16:creationId xmlns:a16="http://schemas.microsoft.com/office/drawing/2014/main" id="{88A81D81-0255-9475-0C38-35C5B6CC2939}"/>
              </a:ext>
            </a:extLst>
          </p:cNvPr>
          <p:cNvSpPr/>
          <p:nvPr/>
        </p:nvSpPr>
        <p:spPr>
          <a:xfrm>
            <a:off x="2961033" y="2062377"/>
            <a:ext cx="23494" cy="25484"/>
          </a:xfrm>
          <a:custGeom>
            <a:avLst/>
            <a:gdLst>
              <a:gd name="connsiteX0" fmla="*/ 31089 w 31089"/>
              <a:gd name="connsiteY0" fmla="*/ 15545 h 31089"/>
              <a:gd name="connsiteX1" fmla="*/ 15545 w 31089"/>
              <a:gd name="connsiteY1" fmla="*/ 31089 h 31089"/>
              <a:gd name="connsiteX2" fmla="*/ 0 w 31089"/>
              <a:gd name="connsiteY2" fmla="*/ 15545 h 31089"/>
              <a:gd name="connsiteX3" fmla="*/ 15545 w 31089"/>
              <a:gd name="connsiteY3" fmla="*/ 0 h 31089"/>
              <a:gd name="connsiteX4" fmla="*/ 31089 w 31089"/>
              <a:gd name="connsiteY4" fmla="*/ 15545 h 3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9" h="31089">
                <a:moveTo>
                  <a:pt x="31089" y="15545"/>
                </a:moveTo>
                <a:cubicBezTo>
                  <a:pt x="31089" y="24129"/>
                  <a:pt x="24125" y="31089"/>
                  <a:pt x="15545" y="31089"/>
                </a:cubicBezTo>
                <a:cubicBezTo>
                  <a:pt x="6964" y="31089"/>
                  <a:pt x="0" y="24129"/>
                  <a:pt x="0" y="15545"/>
                </a:cubicBezTo>
                <a:cubicBezTo>
                  <a:pt x="0" y="6960"/>
                  <a:pt x="6964" y="0"/>
                  <a:pt x="15545" y="0"/>
                </a:cubicBezTo>
                <a:cubicBezTo>
                  <a:pt x="24125" y="0"/>
                  <a:pt x="31089" y="6960"/>
                  <a:pt x="31089" y="15545"/>
                </a:cubicBezTo>
                <a:close/>
              </a:path>
            </a:pathLst>
          </a:custGeom>
          <a:noFill/>
          <a:ln w="10362" cap="flat">
            <a:solidFill>
              <a:srgbClr val="FFFFFF"/>
            </a:solidFill>
            <a:prstDash val="solid"/>
            <a:miter/>
          </a:ln>
        </p:spPr>
        <p:txBody>
          <a:bodyPr rtlCol="0" anchor="ctr"/>
          <a:lstStyle/>
          <a:p>
            <a:endParaRPr lang="de-AT"/>
          </a:p>
        </p:txBody>
      </p:sp>
      <p:sp>
        <p:nvSpPr>
          <p:cNvPr id="55" name="Freihandform: Form 63">
            <a:extLst>
              <a:ext uri="{FF2B5EF4-FFF2-40B4-BE49-F238E27FC236}">
                <a16:creationId xmlns:a16="http://schemas.microsoft.com/office/drawing/2014/main" id="{8B1B7B24-847C-099F-0738-F307A341D200}"/>
              </a:ext>
            </a:extLst>
          </p:cNvPr>
          <p:cNvSpPr/>
          <p:nvPr/>
        </p:nvSpPr>
        <p:spPr>
          <a:xfrm>
            <a:off x="3008021" y="2104851"/>
            <a:ext cx="23494" cy="25484"/>
          </a:xfrm>
          <a:custGeom>
            <a:avLst/>
            <a:gdLst>
              <a:gd name="connsiteX0" fmla="*/ 31089 w 31089"/>
              <a:gd name="connsiteY0" fmla="*/ 15545 h 31089"/>
              <a:gd name="connsiteX1" fmla="*/ 15545 w 31089"/>
              <a:gd name="connsiteY1" fmla="*/ 31089 h 31089"/>
              <a:gd name="connsiteX2" fmla="*/ 0 w 31089"/>
              <a:gd name="connsiteY2" fmla="*/ 15545 h 31089"/>
              <a:gd name="connsiteX3" fmla="*/ 15545 w 31089"/>
              <a:gd name="connsiteY3" fmla="*/ 0 h 31089"/>
              <a:gd name="connsiteX4" fmla="*/ 31089 w 31089"/>
              <a:gd name="connsiteY4" fmla="*/ 15545 h 3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9" h="31089">
                <a:moveTo>
                  <a:pt x="31089" y="15545"/>
                </a:moveTo>
                <a:cubicBezTo>
                  <a:pt x="31089" y="24129"/>
                  <a:pt x="24125" y="31089"/>
                  <a:pt x="15545" y="31089"/>
                </a:cubicBezTo>
                <a:cubicBezTo>
                  <a:pt x="6964" y="31089"/>
                  <a:pt x="0" y="24129"/>
                  <a:pt x="0" y="15545"/>
                </a:cubicBezTo>
                <a:cubicBezTo>
                  <a:pt x="0" y="6960"/>
                  <a:pt x="6964" y="0"/>
                  <a:pt x="15545" y="0"/>
                </a:cubicBezTo>
                <a:cubicBezTo>
                  <a:pt x="24125" y="0"/>
                  <a:pt x="31089" y="6960"/>
                  <a:pt x="31089" y="15545"/>
                </a:cubicBezTo>
                <a:close/>
              </a:path>
            </a:pathLst>
          </a:custGeom>
          <a:noFill/>
          <a:ln w="10362" cap="flat">
            <a:solidFill>
              <a:srgbClr val="FFFFFF"/>
            </a:solidFill>
            <a:prstDash val="solid"/>
            <a:miter/>
          </a:ln>
        </p:spPr>
        <p:txBody>
          <a:bodyPr rtlCol="0" anchor="ctr"/>
          <a:lstStyle/>
          <a:p>
            <a:endParaRPr lang="de-AT"/>
          </a:p>
        </p:txBody>
      </p:sp>
      <p:sp>
        <p:nvSpPr>
          <p:cNvPr id="56" name="Freihandform: Form 64">
            <a:extLst>
              <a:ext uri="{FF2B5EF4-FFF2-40B4-BE49-F238E27FC236}">
                <a16:creationId xmlns:a16="http://schemas.microsoft.com/office/drawing/2014/main" id="{187C4912-1708-BF85-4404-43E1A2C08337}"/>
              </a:ext>
            </a:extLst>
          </p:cNvPr>
          <p:cNvSpPr/>
          <p:nvPr/>
        </p:nvSpPr>
        <p:spPr>
          <a:xfrm>
            <a:off x="2925082" y="2019904"/>
            <a:ext cx="140965" cy="118926"/>
          </a:xfrm>
          <a:custGeom>
            <a:avLst/>
            <a:gdLst>
              <a:gd name="connsiteX0" fmla="*/ 2114 w 186535"/>
              <a:gd name="connsiteY0" fmla="*/ 114415 h 145083"/>
              <a:gd name="connsiteX1" fmla="*/ 0 w 186535"/>
              <a:gd name="connsiteY1" fmla="*/ 94363 h 145083"/>
              <a:gd name="connsiteX2" fmla="*/ 93268 w 186535"/>
              <a:gd name="connsiteY2" fmla="*/ 0 h 145083"/>
              <a:gd name="connsiteX3" fmla="*/ 186535 w 186535"/>
              <a:gd name="connsiteY3" fmla="*/ 94363 h 145083"/>
              <a:gd name="connsiteX4" fmla="*/ 171930 w 186535"/>
              <a:gd name="connsiteY4" fmla="*/ 145083 h 14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5" h="145083">
                <a:moveTo>
                  <a:pt x="2114" y="114415"/>
                </a:moveTo>
                <a:cubicBezTo>
                  <a:pt x="732" y="107953"/>
                  <a:pt x="0" y="101245"/>
                  <a:pt x="0" y="94363"/>
                </a:cubicBezTo>
                <a:cubicBezTo>
                  <a:pt x="0" y="42248"/>
                  <a:pt x="41756" y="0"/>
                  <a:pt x="93268" y="0"/>
                </a:cubicBezTo>
                <a:cubicBezTo>
                  <a:pt x="144779" y="0"/>
                  <a:pt x="186535" y="42248"/>
                  <a:pt x="186535" y="94363"/>
                </a:cubicBezTo>
                <a:cubicBezTo>
                  <a:pt x="186535" y="113032"/>
                  <a:pt x="181174" y="130435"/>
                  <a:pt x="171930" y="145083"/>
                </a:cubicBezTo>
              </a:path>
            </a:pathLst>
          </a:custGeom>
          <a:noFill/>
          <a:ln w="10362" cap="flat">
            <a:solidFill>
              <a:srgbClr val="FFFFFF"/>
            </a:solidFill>
            <a:prstDash val="solid"/>
            <a:miter/>
          </a:ln>
        </p:spPr>
        <p:txBody>
          <a:bodyPr rtlCol="0" anchor="ctr"/>
          <a:lstStyle/>
          <a:p>
            <a:endParaRPr lang="de-AT"/>
          </a:p>
        </p:txBody>
      </p:sp>
      <p:sp>
        <p:nvSpPr>
          <p:cNvPr id="57" name="Textfeld 56">
            <a:extLst>
              <a:ext uri="{FF2B5EF4-FFF2-40B4-BE49-F238E27FC236}">
                <a16:creationId xmlns:a16="http://schemas.microsoft.com/office/drawing/2014/main" id="{66E9E9A9-E77D-CA34-0AB6-F2145F926ED3}"/>
              </a:ext>
            </a:extLst>
          </p:cNvPr>
          <p:cNvSpPr txBox="1"/>
          <p:nvPr/>
        </p:nvSpPr>
        <p:spPr>
          <a:xfrm>
            <a:off x="3959811" y="2327284"/>
            <a:ext cx="921945" cy="253916"/>
          </a:xfrm>
          <a:prstGeom prst="rect">
            <a:avLst/>
          </a:prstGeom>
          <a:noFill/>
        </p:spPr>
        <p:txBody>
          <a:bodyPr wrap="square" rtlCol="0">
            <a:spAutoFit/>
          </a:bodyPr>
          <a:lstStyle/>
          <a:p>
            <a:pPr algn="l"/>
            <a:r>
              <a:rPr lang="de-DE" sz="1050" b="1">
                <a:solidFill>
                  <a:srgbClr val="00B240"/>
                </a:solidFill>
                <a:latin typeface="Titillium Web" pitchFamily="2" charset="77"/>
              </a:rPr>
              <a:t>Mind. 2 Ct</a:t>
            </a:r>
            <a:endParaRPr lang="de-AT" sz="1050" b="1">
              <a:solidFill>
                <a:srgbClr val="00B240"/>
              </a:solidFill>
              <a:latin typeface="Titillium Web" pitchFamily="2" charset="77"/>
            </a:endParaRPr>
          </a:p>
        </p:txBody>
      </p:sp>
      <p:sp>
        <p:nvSpPr>
          <p:cNvPr id="59" name="Textfeld 58">
            <a:extLst>
              <a:ext uri="{FF2B5EF4-FFF2-40B4-BE49-F238E27FC236}">
                <a16:creationId xmlns:a16="http://schemas.microsoft.com/office/drawing/2014/main" id="{C186AD53-272B-3DF0-9CC7-79B00BFDDE32}"/>
              </a:ext>
            </a:extLst>
          </p:cNvPr>
          <p:cNvSpPr txBox="1"/>
          <p:nvPr/>
        </p:nvSpPr>
        <p:spPr>
          <a:xfrm>
            <a:off x="3221043" y="3297224"/>
            <a:ext cx="908002" cy="252289"/>
          </a:xfrm>
          <a:prstGeom prst="rect">
            <a:avLst/>
          </a:prstGeom>
          <a:noFill/>
        </p:spPr>
        <p:txBody>
          <a:bodyPr wrap="square" rtlCol="0">
            <a:spAutoFit/>
          </a:bodyPr>
          <a:lstStyle/>
          <a:p>
            <a:r>
              <a:rPr lang="de-DE" sz="1400" b="1">
                <a:solidFill>
                  <a:srgbClr val="EB5032"/>
                </a:solidFill>
                <a:latin typeface="Titillium Web  "/>
              </a:rPr>
              <a:t>10,0 Ct</a:t>
            </a:r>
            <a:endParaRPr lang="de-AT" sz="1400" b="1">
              <a:solidFill>
                <a:srgbClr val="EB5032"/>
              </a:solidFill>
              <a:latin typeface="Titillium Web  "/>
            </a:endParaRPr>
          </a:p>
        </p:txBody>
      </p:sp>
      <p:sp>
        <p:nvSpPr>
          <p:cNvPr id="61" name="Textfeld 60">
            <a:extLst>
              <a:ext uri="{FF2B5EF4-FFF2-40B4-BE49-F238E27FC236}">
                <a16:creationId xmlns:a16="http://schemas.microsoft.com/office/drawing/2014/main" id="{6AB146B2-2D9E-C209-3872-25DCCF66A6F5}"/>
              </a:ext>
            </a:extLst>
          </p:cNvPr>
          <p:cNvSpPr txBox="1"/>
          <p:nvPr/>
        </p:nvSpPr>
        <p:spPr>
          <a:xfrm>
            <a:off x="3230531" y="3127459"/>
            <a:ext cx="908002" cy="252289"/>
          </a:xfrm>
          <a:prstGeom prst="rect">
            <a:avLst/>
          </a:prstGeom>
          <a:noFill/>
        </p:spPr>
        <p:txBody>
          <a:bodyPr wrap="square" rtlCol="0">
            <a:spAutoFit/>
          </a:bodyPr>
          <a:lstStyle/>
          <a:p>
            <a:r>
              <a:rPr lang="de-DE" sz="1400" b="1">
                <a:solidFill>
                  <a:srgbClr val="EB5032"/>
                </a:solidFill>
                <a:latin typeface="Titillium Web  "/>
              </a:rPr>
              <a:t>BEG</a:t>
            </a:r>
            <a:endParaRPr lang="de-AT" sz="1400" b="1">
              <a:solidFill>
                <a:srgbClr val="EB5032"/>
              </a:solidFill>
              <a:latin typeface="Titillium Web  "/>
            </a:endParaRPr>
          </a:p>
        </p:txBody>
      </p:sp>
      <p:sp>
        <p:nvSpPr>
          <p:cNvPr id="63" name="Textfeld 62">
            <a:extLst>
              <a:ext uri="{FF2B5EF4-FFF2-40B4-BE49-F238E27FC236}">
                <a16:creationId xmlns:a16="http://schemas.microsoft.com/office/drawing/2014/main" id="{B7C098AD-1675-AF62-EA03-BD5AA00AA357}"/>
              </a:ext>
            </a:extLst>
          </p:cNvPr>
          <p:cNvSpPr txBox="1"/>
          <p:nvPr/>
        </p:nvSpPr>
        <p:spPr>
          <a:xfrm>
            <a:off x="5368471" y="3086575"/>
            <a:ext cx="908002" cy="252289"/>
          </a:xfrm>
          <a:prstGeom prst="rect">
            <a:avLst/>
          </a:prstGeom>
          <a:noFill/>
        </p:spPr>
        <p:txBody>
          <a:bodyPr wrap="square" rtlCol="0">
            <a:spAutoFit/>
          </a:bodyPr>
          <a:lstStyle/>
          <a:p>
            <a:r>
              <a:rPr lang="de-DE" sz="1400" b="1">
                <a:solidFill>
                  <a:srgbClr val="EB5032"/>
                </a:solidFill>
                <a:latin typeface="Titillium Web  "/>
              </a:rPr>
              <a:t>EEG</a:t>
            </a:r>
            <a:endParaRPr lang="de-AT" sz="1400" b="1">
              <a:solidFill>
                <a:srgbClr val="EB5032"/>
              </a:solidFill>
              <a:latin typeface="Titillium Web  "/>
            </a:endParaRPr>
          </a:p>
        </p:txBody>
      </p:sp>
      <p:sp>
        <p:nvSpPr>
          <p:cNvPr id="64" name="Textfeld 63">
            <a:extLst>
              <a:ext uri="{FF2B5EF4-FFF2-40B4-BE49-F238E27FC236}">
                <a16:creationId xmlns:a16="http://schemas.microsoft.com/office/drawing/2014/main" id="{F801DBB7-7868-8F07-DA91-0BC2D5BC28E3}"/>
              </a:ext>
            </a:extLst>
          </p:cNvPr>
          <p:cNvSpPr txBox="1"/>
          <p:nvPr/>
        </p:nvSpPr>
        <p:spPr>
          <a:xfrm>
            <a:off x="5366950" y="3263030"/>
            <a:ext cx="908002" cy="252289"/>
          </a:xfrm>
          <a:prstGeom prst="rect">
            <a:avLst/>
          </a:prstGeom>
          <a:noFill/>
        </p:spPr>
        <p:txBody>
          <a:bodyPr wrap="square" rtlCol="0">
            <a:spAutoFit/>
          </a:bodyPr>
          <a:lstStyle/>
          <a:p>
            <a:r>
              <a:rPr lang="de-DE" sz="1400" b="1">
                <a:solidFill>
                  <a:srgbClr val="EB5032"/>
                </a:solidFill>
                <a:latin typeface="Titillium Web  "/>
              </a:rPr>
              <a:t>13,0 Ct</a:t>
            </a:r>
            <a:endParaRPr lang="de-AT" sz="1400" b="1">
              <a:solidFill>
                <a:srgbClr val="EB5032"/>
              </a:solidFill>
              <a:latin typeface="Titillium Web  "/>
            </a:endParaRPr>
          </a:p>
        </p:txBody>
      </p:sp>
      <p:sp>
        <p:nvSpPr>
          <p:cNvPr id="65" name="Freihandform: Form 56">
            <a:extLst>
              <a:ext uri="{FF2B5EF4-FFF2-40B4-BE49-F238E27FC236}">
                <a16:creationId xmlns:a16="http://schemas.microsoft.com/office/drawing/2014/main" id="{44B011AF-50F8-93D2-90E0-98ECF5EA365D}"/>
              </a:ext>
            </a:extLst>
          </p:cNvPr>
          <p:cNvSpPr/>
          <p:nvPr/>
        </p:nvSpPr>
        <p:spPr>
          <a:xfrm flipH="1">
            <a:off x="4098811" y="3785983"/>
            <a:ext cx="370606" cy="306080"/>
          </a:xfrm>
          <a:custGeom>
            <a:avLst/>
            <a:gdLst>
              <a:gd name="connsiteX0" fmla="*/ 1718 w 490412"/>
              <a:gd name="connsiteY0" fmla="*/ 52517 h 373399"/>
              <a:gd name="connsiteX1" fmla="*/ 2353 w 490412"/>
              <a:gd name="connsiteY1" fmla="*/ 42776 h 373399"/>
              <a:gd name="connsiteX2" fmla="*/ 49042 w 490412"/>
              <a:gd name="connsiteY2" fmla="*/ 1724 h 373399"/>
              <a:gd name="connsiteX3" fmla="*/ 58797 w 490412"/>
              <a:gd name="connsiteY3" fmla="*/ 2346 h 373399"/>
              <a:gd name="connsiteX4" fmla="*/ 58176 w 490412"/>
              <a:gd name="connsiteY4" fmla="*/ 12101 h 373399"/>
              <a:gd name="connsiteX5" fmla="*/ 16668 w 490412"/>
              <a:gd name="connsiteY5" fmla="*/ 48593 h 373399"/>
              <a:gd name="connsiteX6" fmla="*/ 53160 w 490412"/>
              <a:gd name="connsiteY6" fmla="*/ 90101 h 373399"/>
              <a:gd name="connsiteX7" fmla="*/ 52524 w 490412"/>
              <a:gd name="connsiteY7" fmla="*/ 99842 h 373399"/>
              <a:gd name="connsiteX8" fmla="*/ 42783 w 490412"/>
              <a:gd name="connsiteY8" fmla="*/ 99220 h 373399"/>
              <a:gd name="connsiteX9" fmla="*/ 1718 w 490412"/>
              <a:gd name="connsiteY9" fmla="*/ 52517 h 373399"/>
              <a:gd name="connsiteX10" fmla="*/ 476816 w 490412"/>
              <a:gd name="connsiteY10" fmla="*/ 373400 h 373399"/>
              <a:gd name="connsiteX11" fmla="*/ 222023 w 490412"/>
              <a:gd name="connsiteY11" fmla="*/ 105079 h 373399"/>
              <a:gd name="connsiteX12" fmla="*/ 72408 w 490412"/>
              <a:gd name="connsiteY12" fmla="*/ 63640 h 373399"/>
              <a:gd name="connsiteX13" fmla="*/ 24351 w 490412"/>
              <a:gd name="connsiteY13" fmla="*/ 56566 h 373399"/>
              <a:gd name="connsiteX14" fmla="*/ 11058 w 490412"/>
              <a:gd name="connsiteY14" fmla="*/ 55226 h 373399"/>
              <a:gd name="connsiteX15" fmla="*/ 7604 w 490412"/>
              <a:gd name="connsiteY15" fmla="*/ 54935 h 373399"/>
              <a:gd name="connsiteX16" fmla="*/ 6733 w 490412"/>
              <a:gd name="connsiteY16" fmla="*/ 54880 h 373399"/>
              <a:gd name="connsiteX17" fmla="*/ 6526 w 490412"/>
              <a:gd name="connsiteY17" fmla="*/ 54866 h 373399"/>
              <a:gd name="connsiteX18" fmla="*/ 6485 w 490412"/>
              <a:gd name="connsiteY18" fmla="*/ 54852 h 373399"/>
              <a:gd name="connsiteX19" fmla="*/ 6471 w 490412"/>
              <a:gd name="connsiteY19" fmla="*/ 54852 h 373399"/>
              <a:gd name="connsiteX20" fmla="*/ 6913 w 490412"/>
              <a:gd name="connsiteY20" fmla="*/ 47958 h 373399"/>
              <a:gd name="connsiteX21" fmla="*/ 7369 w 490412"/>
              <a:gd name="connsiteY21" fmla="*/ 41063 h 373399"/>
              <a:gd name="connsiteX22" fmla="*/ 7383 w 490412"/>
              <a:gd name="connsiteY22" fmla="*/ 41063 h 373399"/>
              <a:gd name="connsiteX23" fmla="*/ 7452 w 490412"/>
              <a:gd name="connsiteY23" fmla="*/ 41077 h 373399"/>
              <a:gd name="connsiteX24" fmla="*/ 7700 w 490412"/>
              <a:gd name="connsiteY24" fmla="*/ 41090 h 373399"/>
              <a:gd name="connsiteX25" fmla="*/ 8640 w 490412"/>
              <a:gd name="connsiteY25" fmla="*/ 41159 h 373399"/>
              <a:gd name="connsiteX26" fmla="*/ 12260 w 490412"/>
              <a:gd name="connsiteY26" fmla="*/ 41450 h 373399"/>
              <a:gd name="connsiteX27" fmla="*/ 25912 w 490412"/>
              <a:gd name="connsiteY27" fmla="*/ 42845 h 373399"/>
              <a:gd name="connsiteX28" fmla="*/ 74839 w 490412"/>
              <a:gd name="connsiteY28" fmla="*/ 50030 h 373399"/>
              <a:gd name="connsiteX29" fmla="*/ 227052 w 490412"/>
              <a:gd name="connsiteY29" fmla="*/ 92215 h 373399"/>
              <a:gd name="connsiteX30" fmla="*/ 490413 w 490412"/>
              <a:gd name="connsiteY30" fmla="*/ 370885 h 373399"/>
              <a:gd name="connsiteX31" fmla="*/ 476816 w 490412"/>
              <a:gd name="connsiteY31" fmla="*/ 373400 h 37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0412" h="373399">
                <a:moveTo>
                  <a:pt x="1718" y="52517"/>
                </a:moveTo>
                <a:cubicBezTo>
                  <a:pt x="-797" y="49657"/>
                  <a:pt x="-521" y="45291"/>
                  <a:pt x="2353" y="42776"/>
                </a:cubicBezTo>
                <a:lnTo>
                  <a:pt x="49042" y="1724"/>
                </a:lnTo>
                <a:cubicBezTo>
                  <a:pt x="51916" y="-804"/>
                  <a:pt x="56283" y="-514"/>
                  <a:pt x="58797" y="2346"/>
                </a:cubicBezTo>
                <a:cubicBezTo>
                  <a:pt x="61312" y="5206"/>
                  <a:pt x="61036" y="9573"/>
                  <a:pt x="58176" y="12101"/>
                </a:cubicBezTo>
                <a:lnTo>
                  <a:pt x="16668" y="48593"/>
                </a:lnTo>
                <a:lnTo>
                  <a:pt x="53160" y="90101"/>
                </a:lnTo>
                <a:cubicBezTo>
                  <a:pt x="55675" y="92961"/>
                  <a:pt x="55398" y="97327"/>
                  <a:pt x="52524" y="99842"/>
                </a:cubicBezTo>
                <a:cubicBezTo>
                  <a:pt x="49664" y="102371"/>
                  <a:pt x="45298" y="102080"/>
                  <a:pt x="42783" y="99220"/>
                </a:cubicBezTo>
                <a:lnTo>
                  <a:pt x="1718" y="52517"/>
                </a:lnTo>
                <a:close/>
                <a:moveTo>
                  <a:pt x="476816" y="373400"/>
                </a:moveTo>
                <a:cubicBezTo>
                  <a:pt x="449845" y="228372"/>
                  <a:pt x="333447" y="148659"/>
                  <a:pt x="222023" y="105079"/>
                </a:cubicBezTo>
                <a:cubicBezTo>
                  <a:pt x="166435" y="83344"/>
                  <a:pt x="112492" y="70770"/>
                  <a:pt x="72408" y="63640"/>
                </a:cubicBezTo>
                <a:cubicBezTo>
                  <a:pt x="52386" y="60076"/>
                  <a:pt x="35861" y="57878"/>
                  <a:pt x="24351" y="56566"/>
                </a:cubicBezTo>
                <a:cubicBezTo>
                  <a:pt x="18589" y="55916"/>
                  <a:pt x="14098" y="55488"/>
                  <a:pt x="11058" y="55226"/>
                </a:cubicBezTo>
                <a:cubicBezTo>
                  <a:pt x="9538" y="55087"/>
                  <a:pt x="8378" y="54991"/>
                  <a:pt x="7604" y="54935"/>
                </a:cubicBezTo>
                <a:cubicBezTo>
                  <a:pt x="7217" y="54908"/>
                  <a:pt x="6927" y="54894"/>
                  <a:pt x="6733" y="54880"/>
                </a:cubicBezTo>
                <a:cubicBezTo>
                  <a:pt x="6636" y="54866"/>
                  <a:pt x="6567" y="54866"/>
                  <a:pt x="6526" y="54866"/>
                </a:cubicBezTo>
                <a:cubicBezTo>
                  <a:pt x="6499" y="54852"/>
                  <a:pt x="6485" y="54852"/>
                  <a:pt x="6485" y="54852"/>
                </a:cubicBezTo>
                <a:cubicBezTo>
                  <a:pt x="6471" y="54852"/>
                  <a:pt x="6471" y="54852"/>
                  <a:pt x="6471" y="54852"/>
                </a:cubicBezTo>
                <a:cubicBezTo>
                  <a:pt x="6471" y="54852"/>
                  <a:pt x="6471" y="54852"/>
                  <a:pt x="6913" y="47958"/>
                </a:cubicBezTo>
                <a:cubicBezTo>
                  <a:pt x="7355" y="41063"/>
                  <a:pt x="7355" y="41063"/>
                  <a:pt x="7369" y="41063"/>
                </a:cubicBezTo>
                <a:cubicBezTo>
                  <a:pt x="7369" y="41063"/>
                  <a:pt x="7369" y="41063"/>
                  <a:pt x="7383" y="41063"/>
                </a:cubicBezTo>
                <a:cubicBezTo>
                  <a:pt x="7396" y="41077"/>
                  <a:pt x="7424" y="41077"/>
                  <a:pt x="7452" y="41077"/>
                </a:cubicBezTo>
                <a:cubicBezTo>
                  <a:pt x="7507" y="41077"/>
                  <a:pt x="7590" y="41077"/>
                  <a:pt x="7700" y="41090"/>
                </a:cubicBezTo>
                <a:cubicBezTo>
                  <a:pt x="7908" y="41104"/>
                  <a:pt x="8226" y="41132"/>
                  <a:pt x="8640" y="41159"/>
                </a:cubicBezTo>
                <a:cubicBezTo>
                  <a:pt x="9469" y="41229"/>
                  <a:pt x="10685" y="41311"/>
                  <a:pt x="12260" y="41450"/>
                </a:cubicBezTo>
                <a:cubicBezTo>
                  <a:pt x="15411" y="41726"/>
                  <a:pt x="20025" y="42168"/>
                  <a:pt x="25912" y="42845"/>
                </a:cubicBezTo>
                <a:cubicBezTo>
                  <a:pt x="37657" y="44172"/>
                  <a:pt x="54486" y="46410"/>
                  <a:pt x="74839" y="50030"/>
                </a:cubicBezTo>
                <a:cubicBezTo>
                  <a:pt x="115504" y="57271"/>
                  <a:pt x="170373" y="70052"/>
                  <a:pt x="227052" y="92215"/>
                </a:cubicBezTo>
                <a:cubicBezTo>
                  <a:pt x="340162" y="136458"/>
                  <a:pt x="462115" y="218838"/>
                  <a:pt x="490413" y="370885"/>
                </a:cubicBezTo>
                <a:lnTo>
                  <a:pt x="476816" y="373400"/>
                </a:lnTo>
                <a:close/>
              </a:path>
            </a:pathLst>
          </a:custGeom>
          <a:solidFill>
            <a:srgbClr val="EB5032"/>
          </a:solidFill>
          <a:ln w="13815" cap="flat">
            <a:noFill/>
            <a:prstDash val="solid"/>
            <a:miter/>
          </a:ln>
        </p:spPr>
        <p:txBody>
          <a:bodyPr rtlCol="0" anchor="ctr"/>
          <a:lstStyle/>
          <a:p>
            <a:endParaRPr lang="de-AT"/>
          </a:p>
        </p:txBody>
      </p:sp>
      <p:sp>
        <p:nvSpPr>
          <p:cNvPr id="67" name="Freihandform: Form 23">
            <a:extLst>
              <a:ext uri="{FF2B5EF4-FFF2-40B4-BE49-F238E27FC236}">
                <a16:creationId xmlns:a16="http://schemas.microsoft.com/office/drawing/2014/main" id="{629A0582-6AF5-5172-81E7-4016FCADBBD7}"/>
              </a:ext>
            </a:extLst>
          </p:cNvPr>
          <p:cNvSpPr/>
          <p:nvPr/>
        </p:nvSpPr>
        <p:spPr>
          <a:xfrm>
            <a:off x="2714343" y="2133656"/>
            <a:ext cx="1314975" cy="135995"/>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a:p>
        </p:txBody>
      </p:sp>
      <p:sp>
        <p:nvSpPr>
          <p:cNvPr id="69" name="Textfeld 68">
            <a:extLst>
              <a:ext uri="{FF2B5EF4-FFF2-40B4-BE49-F238E27FC236}">
                <a16:creationId xmlns:a16="http://schemas.microsoft.com/office/drawing/2014/main" id="{ED50556E-837B-29F3-7EB3-7AC3EE311732}"/>
              </a:ext>
            </a:extLst>
          </p:cNvPr>
          <p:cNvSpPr txBox="1"/>
          <p:nvPr/>
        </p:nvSpPr>
        <p:spPr>
          <a:xfrm>
            <a:off x="4120340" y="2103396"/>
            <a:ext cx="758396" cy="253916"/>
          </a:xfrm>
          <a:prstGeom prst="rect">
            <a:avLst/>
          </a:prstGeom>
          <a:noFill/>
        </p:spPr>
        <p:txBody>
          <a:bodyPr wrap="square" rtlCol="0">
            <a:spAutoFit/>
          </a:bodyPr>
          <a:lstStyle/>
          <a:p>
            <a:r>
              <a:rPr lang="de-DE" sz="1050" b="1">
                <a:solidFill>
                  <a:srgbClr val="00B4ED"/>
                </a:solidFill>
                <a:latin typeface="Titillium Web" pitchFamily="2" charset="77"/>
              </a:rPr>
              <a:t>1,2 Ct</a:t>
            </a:r>
            <a:endParaRPr lang="de-AT" sz="1050" b="1">
              <a:solidFill>
                <a:srgbClr val="00B4ED"/>
              </a:solidFill>
              <a:latin typeface="Titillium Web" pitchFamily="2" charset="77"/>
            </a:endParaRPr>
          </a:p>
        </p:txBody>
      </p:sp>
      <p:sp>
        <p:nvSpPr>
          <p:cNvPr id="70" name="Textfeld 69">
            <a:extLst>
              <a:ext uri="{FF2B5EF4-FFF2-40B4-BE49-F238E27FC236}">
                <a16:creationId xmlns:a16="http://schemas.microsoft.com/office/drawing/2014/main" id="{83B99C06-5FFE-37A8-C1B8-68DB6225F56F}"/>
              </a:ext>
            </a:extLst>
          </p:cNvPr>
          <p:cNvSpPr txBox="1"/>
          <p:nvPr/>
        </p:nvSpPr>
        <p:spPr>
          <a:xfrm>
            <a:off x="3254113" y="2100243"/>
            <a:ext cx="1065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a:ln>
                  <a:noFill/>
                </a:ln>
                <a:solidFill>
                  <a:srgbClr val="00B4ED"/>
                </a:solidFill>
                <a:effectLst/>
                <a:uLnTx/>
                <a:uFillTx/>
                <a:latin typeface="Titillium Web" pitchFamily="2" charset="77"/>
                <a:ea typeface="+mn-ea"/>
                <a:cs typeface="+mn-cs"/>
              </a:rPr>
              <a:t>Servicebeitrag</a:t>
            </a:r>
            <a:endParaRPr kumimoji="0" lang="de-AT" sz="1100" i="0" u="none" strike="noStrike" kern="1200" cap="none" spc="0" normalizeH="0" baseline="0" noProof="0">
              <a:ln>
                <a:noFill/>
              </a:ln>
              <a:solidFill>
                <a:srgbClr val="00B4ED"/>
              </a:solidFill>
              <a:effectLst/>
              <a:uLnTx/>
              <a:uFillTx/>
              <a:latin typeface="Titillium Web" pitchFamily="2" charset="77"/>
              <a:ea typeface="+mn-ea"/>
              <a:cs typeface="+mn-cs"/>
            </a:endParaRPr>
          </a:p>
        </p:txBody>
      </p:sp>
      <p:sp>
        <p:nvSpPr>
          <p:cNvPr id="73" name="Freihandform: Form 23">
            <a:extLst>
              <a:ext uri="{FF2B5EF4-FFF2-40B4-BE49-F238E27FC236}">
                <a16:creationId xmlns:a16="http://schemas.microsoft.com/office/drawing/2014/main" id="{01A6D4FB-07D6-D121-48CF-27FE700B2FBE}"/>
              </a:ext>
            </a:extLst>
          </p:cNvPr>
          <p:cNvSpPr/>
          <p:nvPr/>
        </p:nvSpPr>
        <p:spPr>
          <a:xfrm>
            <a:off x="4856341" y="1918832"/>
            <a:ext cx="1065073" cy="135995"/>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a:p>
        </p:txBody>
      </p:sp>
      <p:sp>
        <p:nvSpPr>
          <p:cNvPr id="74" name="Textfeld 73">
            <a:extLst>
              <a:ext uri="{FF2B5EF4-FFF2-40B4-BE49-F238E27FC236}">
                <a16:creationId xmlns:a16="http://schemas.microsoft.com/office/drawing/2014/main" id="{0FC50F77-178D-5E02-28D7-109B4384AD94}"/>
              </a:ext>
            </a:extLst>
          </p:cNvPr>
          <p:cNvSpPr txBox="1"/>
          <p:nvPr/>
        </p:nvSpPr>
        <p:spPr>
          <a:xfrm>
            <a:off x="6256854" y="1866450"/>
            <a:ext cx="758396" cy="253916"/>
          </a:xfrm>
          <a:prstGeom prst="rect">
            <a:avLst/>
          </a:prstGeom>
          <a:noFill/>
        </p:spPr>
        <p:txBody>
          <a:bodyPr wrap="square" rtlCol="0">
            <a:spAutoFit/>
          </a:bodyPr>
          <a:lstStyle/>
          <a:p>
            <a:r>
              <a:rPr lang="de-DE" sz="1050" b="1">
                <a:solidFill>
                  <a:srgbClr val="00B4ED"/>
                </a:solidFill>
                <a:latin typeface="Titillium Web" pitchFamily="2" charset="77"/>
              </a:rPr>
              <a:t>1,2 Ct</a:t>
            </a:r>
            <a:endParaRPr lang="de-AT" sz="1050" b="1">
              <a:solidFill>
                <a:srgbClr val="00B4ED"/>
              </a:solidFill>
              <a:latin typeface="Titillium Web" pitchFamily="2" charset="77"/>
            </a:endParaRPr>
          </a:p>
        </p:txBody>
      </p:sp>
      <p:sp>
        <p:nvSpPr>
          <p:cNvPr id="76" name="Textfeld 75">
            <a:extLst>
              <a:ext uri="{FF2B5EF4-FFF2-40B4-BE49-F238E27FC236}">
                <a16:creationId xmlns:a16="http://schemas.microsoft.com/office/drawing/2014/main" id="{89A72230-9D83-A791-7C01-011C792FAA46}"/>
              </a:ext>
            </a:extLst>
          </p:cNvPr>
          <p:cNvSpPr txBox="1"/>
          <p:nvPr/>
        </p:nvSpPr>
        <p:spPr>
          <a:xfrm>
            <a:off x="5390627" y="1863297"/>
            <a:ext cx="1065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a:ln>
                  <a:noFill/>
                </a:ln>
                <a:solidFill>
                  <a:srgbClr val="00B4ED"/>
                </a:solidFill>
                <a:effectLst/>
                <a:uLnTx/>
                <a:uFillTx/>
                <a:latin typeface="Titillium Web" pitchFamily="2" charset="77"/>
                <a:ea typeface="+mn-ea"/>
                <a:cs typeface="+mn-cs"/>
              </a:rPr>
              <a:t>Servicebeitrag</a:t>
            </a:r>
            <a:endParaRPr kumimoji="0" lang="de-AT" sz="1100" i="0" u="none" strike="noStrike" kern="1200" cap="none" spc="0" normalizeH="0" baseline="0" noProof="0">
              <a:ln>
                <a:noFill/>
              </a:ln>
              <a:solidFill>
                <a:srgbClr val="00B4ED"/>
              </a:solidFill>
              <a:effectLst/>
              <a:uLnTx/>
              <a:uFillTx/>
              <a:latin typeface="Titillium Web" pitchFamily="2" charset="77"/>
              <a:ea typeface="+mn-ea"/>
              <a:cs typeface="+mn-cs"/>
            </a:endParaRPr>
          </a:p>
        </p:txBody>
      </p:sp>
      <p:sp>
        <p:nvSpPr>
          <p:cNvPr id="7" name="Titel 1">
            <a:extLst>
              <a:ext uri="{FF2B5EF4-FFF2-40B4-BE49-F238E27FC236}">
                <a16:creationId xmlns:a16="http://schemas.microsoft.com/office/drawing/2014/main" id="{469464F0-E858-EA3D-4F3C-21A15CEAC4DB}"/>
              </a:ext>
            </a:extLst>
          </p:cNvPr>
          <p:cNvSpPr txBox="1">
            <a:spLocks/>
          </p:cNvSpPr>
          <p:nvPr/>
        </p:nvSpPr>
        <p:spPr>
          <a:xfrm>
            <a:off x="510015" y="695429"/>
            <a:ext cx="6520220" cy="590518"/>
          </a:xfrm>
          <a:prstGeom prst="rect">
            <a:avLst/>
          </a:prstGeom>
        </p:spPr>
        <p:txBody>
          <a:bodyPr vert="horz" lIns="91440" tIns="45720" rIns="91440" bIns="45720" rtlCol="0" anchor="t">
            <a:normAutofit/>
          </a:bodyPr>
          <a:lstStyle>
            <a:lvl1pPr algn="l" defTabSz="755934" rtl="0" eaLnBrk="1" latinLnBrk="0" hangingPunct="1">
              <a:lnSpc>
                <a:spcPct val="90000"/>
              </a:lnSpc>
              <a:spcBef>
                <a:spcPct val="0"/>
              </a:spcBef>
              <a:buNone/>
              <a:defRPr sz="1488" kern="1200">
                <a:solidFill>
                  <a:schemeClr val="tx1"/>
                </a:solidFill>
                <a:latin typeface="+mj-lt"/>
                <a:ea typeface="+mj-ea"/>
                <a:cs typeface="+mj-cs"/>
              </a:defRPr>
            </a:lvl1pPr>
          </a:lstStyle>
          <a:p>
            <a:r>
              <a:rPr lang="de-DE" sz="1500">
                <a:solidFill>
                  <a:srgbClr val="3C3C3C"/>
                </a:solidFill>
                <a:latin typeface="Titillium Web SemiBold"/>
              </a:rPr>
              <a:t>Anpassbare Preisvergleichs-Diagramme</a:t>
            </a:r>
          </a:p>
        </p:txBody>
      </p:sp>
      <p:pic>
        <p:nvPicPr>
          <p:cNvPr id="3" name="Grafik 2">
            <a:extLst>
              <a:ext uri="{FF2B5EF4-FFF2-40B4-BE49-F238E27FC236}">
                <a16:creationId xmlns:a16="http://schemas.microsoft.com/office/drawing/2014/main" id="{FC0E5B58-956C-26A1-0226-2A46FA0C65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394" y="3056401"/>
            <a:ext cx="228732" cy="320224"/>
          </a:xfrm>
          <a:prstGeom prst="rect">
            <a:avLst/>
          </a:prstGeom>
        </p:spPr>
      </p:pic>
      <p:pic>
        <p:nvPicPr>
          <p:cNvPr id="62" name="Grafik 61">
            <a:extLst>
              <a:ext uri="{FF2B5EF4-FFF2-40B4-BE49-F238E27FC236}">
                <a16:creationId xmlns:a16="http://schemas.microsoft.com/office/drawing/2014/main" id="{7194831E-01D0-FA29-6F06-EE66FCCA6FA1}"/>
              </a:ext>
            </a:extLst>
          </p:cNvPr>
          <p:cNvPicPr>
            <a:picLocks noChangeAspect="1"/>
          </p:cNvPicPr>
          <p:nvPr/>
        </p:nvPicPr>
        <p:blipFill>
          <a:blip r:embed="rId5"/>
          <a:stretch>
            <a:fillRect/>
          </a:stretch>
        </p:blipFill>
        <p:spPr>
          <a:xfrm>
            <a:off x="2769118" y="2924413"/>
            <a:ext cx="355600" cy="292100"/>
          </a:xfrm>
          <a:prstGeom prst="rect">
            <a:avLst/>
          </a:prstGeom>
        </p:spPr>
      </p:pic>
      <p:pic>
        <p:nvPicPr>
          <p:cNvPr id="75" name="Grafik 74">
            <a:extLst>
              <a:ext uri="{FF2B5EF4-FFF2-40B4-BE49-F238E27FC236}">
                <a16:creationId xmlns:a16="http://schemas.microsoft.com/office/drawing/2014/main" id="{E93D9CAB-108F-B0A3-2974-A9F85E1D5CEB}"/>
              </a:ext>
            </a:extLst>
          </p:cNvPr>
          <p:cNvPicPr>
            <a:picLocks noChangeAspect="1"/>
          </p:cNvPicPr>
          <p:nvPr/>
        </p:nvPicPr>
        <p:blipFill>
          <a:blip r:embed="rId5"/>
          <a:stretch>
            <a:fillRect/>
          </a:stretch>
        </p:blipFill>
        <p:spPr>
          <a:xfrm>
            <a:off x="4933692" y="2924413"/>
            <a:ext cx="355600" cy="292100"/>
          </a:xfrm>
          <a:prstGeom prst="rect">
            <a:avLst/>
          </a:prstGeom>
        </p:spPr>
      </p:pic>
      <p:sp>
        <p:nvSpPr>
          <p:cNvPr id="77" name="Textfeld 76">
            <a:extLst>
              <a:ext uri="{FF2B5EF4-FFF2-40B4-BE49-F238E27FC236}">
                <a16:creationId xmlns:a16="http://schemas.microsoft.com/office/drawing/2014/main" id="{F07FA3D8-E781-F9FD-365B-B4F784078025}"/>
              </a:ext>
            </a:extLst>
          </p:cNvPr>
          <p:cNvSpPr txBox="1"/>
          <p:nvPr/>
        </p:nvSpPr>
        <p:spPr>
          <a:xfrm>
            <a:off x="3254587" y="2327284"/>
            <a:ext cx="1065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i="0" u="none" strike="noStrike" kern="1200" cap="none" spc="0" normalizeH="0" baseline="0" noProof="0">
                <a:ln>
                  <a:noFill/>
                </a:ln>
                <a:solidFill>
                  <a:srgbClr val="00B240"/>
                </a:solidFill>
                <a:effectLst/>
                <a:uLnTx/>
                <a:uFillTx/>
                <a:latin typeface="Titillium Web" pitchFamily="2" charset="77"/>
                <a:ea typeface="+mn-ea"/>
                <a:cs typeface="+mn-cs"/>
              </a:rPr>
              <a:t>Dein Vorteil</a:t>
            </a:r>
            <a:endParaRPr kumimoji="0" lang="de-AT" sz="1050" i="0" u="none" strike="noStrike" kern="1200" cap="none" spc="0" normalizeH="0" baseline="0" noProof="0">
              <a:ln>
                <a:noFill/>
              </a:ln>
              <a:solidFill>
                <a:srgbClr val="00B240"/>
              </a:solidFill>
              <a:effectLst/>
              <a:uLnTx/>
              <a:uFillTx/>
              <a:latin typeface="Titillium Web" pitchFamily="2" charset="77"/>
              <a:ea typeface="+mn-ea"/>
              <a:cs typeface="+mn-cs"/>
            </a:endParaRPr>
          </a:p>
        </p:txBody>
      </p:sp>
      <p:sp>
        <p:nvSpPr>
          <p:cNvPr id="83" name="Textfeld 82">
            <a:extLst>
              <a:ext uri="{FF2B5EF4-FFF2-40B4-BE49-F238E27FC236}">
                <a16:creationId xmlns:a16="http://schemas.microsoft.com/office/drawing/2014/main" id="{10E6F1B4-97F0-F068-41D4-ABADBD96DBBB}"/>
              </a:ext>
            </a:extLst>
          </p:cNvPr>
          <p:cNvSpPr txBox="1"/>
          <p:nvPr/>
        </p:nvSpPr>
        <p:spPr>
          <a:xfrm>
            <a:off x="5454436" y="2199208"/>
            <a:ext cx="1065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i="0" u="none" strike="noStrike" kern="1200" cap="none" spc="0" normalizeH="0" baseline="0" noProof="0">
                <a:ln>
                  <a:noFill/>
                </a:ln>
                <a:solidFill>
                  <a:srgbClr val="00B240"/>
                </a:solidFill>
                <a:effectLst/>
                <a:uLnTx/>
                <a:uFillTx/>
                <a:latin typeface="Titillium Web" pitchFamily="2" charset="77"/>
                <a:ea typeface="+mn-ea"/>
                <a:cs typeface="+mn-cs"/>
              </a:rPr>
              <a:t>Dein Vorteil</a:t>
            </a:r>
            <a:endParaRPr kumimoji="0" lang="de-AT" sz="1050" i="0" u="none" strike="noStrike" kern="1200" cap="none" spc="0" normalizeH="0" baseline="0" noProof="0">
              <a:ln>
                <a:noFill/>
              </a:ln>
              <a:solidFill>
                <a:srgbClr val="00B240"/>
              </a:solidFill>
              <a:effectLst/>
              <a:uLnTx/>
              <a:uFillTx/>
              <a:latin typeface="Titillium Web" pitchFamily="2" charset="77"/>
              <a:ea typeface="+mn-ea"/>
              <a:cs typeface="+mn-cs"/>
            </a:endParaRPr>
          </a:p>
        </p:txBody>
      </p:sp>
      <p:grpSp>
        <p:nvGrpSpPr>
          <p:cNvPr id="178" name="Gruppieren 177">
            <a:extLst>
              <a:ext uri="{FF2B5EF4-FFF2-40B4-BE49-F238E27FC236}">
                <a16:creationId xmlns:a16="http://schemas.microsoft.com/office/drawing/2014/main" id="{0C161F32-1B9E-97B8-D553-72F289626490}"/>
              </a:ext>
            </a:extLst>
          </p:cNvPr>
          <p:cNvGrpSpPr/>
          <p:nvPr/>
        </p:nvGrpSpPr>
        <p:grpSpPr>
          <a:xfrm>
            <a:off x="372161" y="5952977"/>
            <a:ext cx="3434421" cy="2716747"/>
            <a:chOff x="4079734" y="5868926"/>
            <a:chExt cx="3434421" cy="2716747"/>
          </a:xfrm>
        </p:grpSpPr>
        <p:grpSp>
          <p:nvGrpSpPr>
            <p:cNvPr id="85" name="Gruppieren 84">
              <a:extLst>
                <a:ext uri="{FF2B5EF4-FFF2-40B4-BE49-F238E27FC236}">
                  <a16:creationId xmlns:a16="http://schemas.microsoft.com/office/drawing/2014/main" id="{88A0F446-88A4-C98F-3CEF-C21CB75993CF}"/>
                </a:ext>
              </a:extLst>
            </p:cNvPr>
            <p:cNvGrpSpPr/>
            <p:nvPr/>
          </p:nvGrpSpPr>
          <p:grpSpPr>
            <a:xfrm>
              <a:off x="4079734" y="5868926"/>
              <a:ext cx="3434421" cy="2716747"/>
              <a:chOff x="888334" y="4757472"/>
              <a:chExt cx="3434421" cy="2716747"/>
            </a:xfrm>
          </p:grpSpPr>
          <p:sp>
            <p:nvSpPr>
              <p:cNvPr id="86" name="Rechteck 85">
                <a:extLst>
                  <a:ext uri="{FF2B5EF4-FFF2-40B4-BE49-F238E27FC236}">
                    <a16:creationId xmlns:a16="http://schemas.microsoft.com/office/drawing/2014/main" id="{E10E2E88-48B4-78BA-C7E8-8F911781C615}"/>
                  </a:ext>
                </a:extLst>
              </p:cNvPr>
              <p:cNvSpPr/>
              <p:nvPr/>
            </p:nvSpPr>
            <p:spPr>
              <a:xfrm>
                <a:off x="1159392" y="4757472"/>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87" name="Rechteck 86">
                <a:extLst>
                  <a:ext uri="{FF2B5EF4-FFF2-40B4-BE49-F238E27FC236}">
                    <a16:creationId xmlns:a16="http://schemas.microsoft.com/office/drawing/2014/main" id="{FB532574-2AD2-E29F-BC4B-12C52ED2BE24}"/>
                  </a:ext>
                </a:extLst>
              </p:cNvPr>
              <p:cNvSpPr/>
              <p:nvPr/>
            </p:nvSpPr>
            <p:spPr>
              <a:xfrm>
                <a:off x="2119833" y="4761120"/>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88" name="Gruppieren 87">
                <a:extLst>
                  <a:ext uri="{FF2B5EF4-FFF2-40B4-BE49-F238E27FC236}">
                    <a16:creationId xmlns:a16="http://schemas.microsoft.com/office/drawing/2014/main" id="{AB6A6E26-8F6E-D0FB-A120-27DE111CCB02}"/>
                  </a:ext>
                </a:extLst>
              </p:cNvPr>
              <p:cNvGrpSpPr/>
              <p:nvPr/>
            </p:nvGrpSpPr>
            <p:grpSpPr>
              <a:xfrm>
                <a:off x="888334" y="5096082"/>
                <a:ext cx="3434421" cy="2225122"/>
                <a:chOff x="876995" y="1994624"/>
                <a:chExt cx="5538924" cy="3588604"/>
              </a:xfrm>
            </p:grpSpPr>
            <p:sp>
              <p:nvSpPr>
                <p:cNvPr id="123" name="Freihandform: Form 96">
                  <a:extLst>
                    <a:ext uri="{FF2B5EF4-FFF2-40B4-BE49-F238E27FC236}">
                      <a16:creationId xmlns:a16="http://schemas.microsoft.com/office/drawing/2014/main" id="{E2EE06AB-BA8C-9F68-452F-F34B99FA6B76}"/>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24" name="Freihandform: Form 103">
                  <a:extLst>
                    <a:ext uri="{FF2B5EF4-FFF2-40B4-BE49-F238E27FC236}">
                      <a16:creationId xmlns:a16="http://schemas.microsoft.com/office/drawing/2014/main" id="{A0CB1E7D-09FD-CD0D-F5E8-B4359544AC44}"/>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26" name="Freihandform: Form 116">
                  <a:extLst>
                    <a:ext uri="{FF2B5EF4-FFF2-40B4-BE49-F238E27FC236}">
                      <a16:creationId xmlns:a16="http://schemas.microsoft.com/office/drawing/2014/main" id="{BF9D29F9-4CB1-E7E0-29AD-D55909C0B8FE}"/>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127" name="Freihandform: Form 133">
                  <a:extLst>
                    <a:ext uri="{FF2B5EF4-FFF2-40B4-BE49-F238E27FC236}">
                      <a16:creationId xmlns:a16="http://schemas.microsoft.com/office/drawing/2014/main" id="{37791A9D-46DB-ABD6-3F88-BF203B6C6AE5}"/>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130" name="Freihandform: Form 134">
                  <a:extLst>
                    <a:ext uri="{FF2B5EF4-FFF2-40B4-BE49-F238E27FC236}">
                      <a16:creationId xmlns:a16="http://schemas.microsoft.com/office/drawing/2014/main" id="{A6369872-7FC7-F4DB-33E8-ECB46A869F47}"/>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131" name="Freihandform: Form 135">
                  <a:extLst>
                    <a:ext uri="{FF2B5EF4-FFF2-40B4-BE49-F238E27FC236}">
                      <a16:creationId xmlns:a16="http://schemas.microsoft.com/office/drawing/2014/main" id="{3DAF22C8-92AA-A116-E76C-A128C902A402}"/>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133" name="Freihandform: Form 136">
                  <a:extLst>
                    <a:ext uri="{FF2B5EF4-FFF2-40B4-BE49-F238E27FC236}">
                      <a16:creationId xmlns:a16="http://schemas.microsoft.com/office/drawing/2014/main" id="{68E492C8-5D72-AC06-8F44-09C8B848D186}"/>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154" name="Freihandform: Form 137">
                  <a:extLst>
                    <a:ext uri="{FF2B5EF4-FFF2-40B4-BE49-F238E27FC236}">
                      <a16:creationId xmlns:a16="http://schemas.microsoft.com/office/drawing/2014/main" id="{A47031F1-29E6-2BE5-FBE8-8093A594F232}"/>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56" name="Freihandform: Form 138">
                  <a:extLst>
                    <a:ext uri="{FF2B5EF4-FFF2-40B4-BE49-F238E27FC236}">
                      <a16:creationId xmlns:a16="http://schemas.microsoft.com/office/drawing/2014/main" id="{87068969-885D-AF53-AF79-690CC56176A5}"/>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57" name="Freihandform: Form 139">
                  <a:extLst>
                    <a:ext uri="{FF2B5EF4-FFF2-40B4-BE49-F238E27FC236}">
                      <a16:creationId xmlns:a16="http://schemas.microsoft.com/office/drawing/2014/main" id="{9A7CC407-89C6-B171-EEA1-B6FCE13971A4}"/>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159" name="Freihandform: Form 140">
                  <a:extLst>
                    <a:ext uri="{FF2B5EF4-FFF2-40B4-BE49-F238E27FC236}">
                      <a16:creationId xmlns:a16="http://schemas.microsoft.com/office/drawing/2014/main" id="{19B1503C-2836-688C-FA19-D0AD3E4E6AF8}"/>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160" name="Freihandform: Form 157">
                  <a:extLst>
                    <a:ext uri="{FF2B5EF4-FFF2-40B4-BE49-F238E27FC236}">
                      <a16:creationId xmlns:a16="http://schemas.microsoft.com/office/drawing/2014/main" id="{D18A92EF-1074-8265-2433-17EF0D032781}"/>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161" name="Textfeld 160">
                  <a:extLst>
                    <a:ext uri="{FF2B5EF4-FFF2-40B4-BE49-F238E27FC236}">
                      <a16:creationId xmlns:a16="http://schemas.microsoft.com/office/drawing/2014/main" id="{14FA993A-4528-2969-B13D-04D563B8BFA6}"/>
                    </a:ext>
                  </a:extLst>
                </p:cNvPr>
                <p:cNvSpPr txBox="1"/>
                <p:nvPr/>
              </p:nvSpPr>
              <p:spPr>
                <a:xfrm>
                  <a:off x="1920872" y="2016396"/>
                  <a:ext cx="1352517" cy="347461"/>
                </a:xfrm>
                <a:prstGeom prst="rect">
                  <a:avLst/>
                </a:prstGeom>
                <a:noFill/>
              </p:spPr>
              <p:txBody>
                <a:bodyPr wrap="square" rtlCol="0">
                  <a:spAutoFit/>
                </a:bodyPr>
                <a:lstStyle/>
                <a:p>
                  <a:r>
                    <a:rPr lang="de-DE" sz="800" b="1">
                      <a:solidFill>
                        <a:srgbClr val="3C3C3C"/>
                      </a:solidFill>
                      <a:latin typeface="Titillium Web  "/>
                    </a:rPr>
                    <a:t>= 27,7 Ct </a:t>
                  </a:r>
                  <a:endParaRPr lang="de-AT" sz="800" b="1">
                    <a:solidFill>
                      <a:srgbClr val="3C3C3C"/>
                    </a:solidFill>
                    <a:latin typeface="Titillium Web  "/>
                  </a:endParaRPr>
                </a:p>
              </p:txBody>
            </p:sp>
            <p:sp>
              <p:nvSpPr>
                <p:cNvPr id="162" name="Textfeld 161">
                  <a:extLst>
                    <a:ext uri="{FF2B5EF4-FFF2-40B4-BE49-F238E27FC236}">
                      <a16:creationId xmlns:a16="http://schemas.microsoft.com/office/drawing/2014/main" id="{C9C2C483-E042-3007-80F0-2C50919EFEF9}"/>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15</a:t>
                  </a:r>
                  <a:r>
                    <a:rPr lang="de-DE" sz="800">
                      <a:solidFill>
                        <a:srgbClr val="AFAFAF"/>
                      </a:solidFill>
                      <a:latin typeface="Titillium Web  "/>
                    </a:rPr>
                    <a:t> </a:t>
                  </a:r>
                  <a:r>
                    <a:rPr lang="de-DE" sz="800" b="1">
                      <a:solidFill>
                        <a:srgbClr val="AFAFAF"/>
                      </a:solidFill>
                      <a:latin typeface="Titillium Web  "/>
                    </a:rPr>
                    <a:t>Ct </a:t>
                  </a:r>
                  <a:endParaRPr lang="de-AT" sz="800">
                    <a:solidFill>
                      <a:srgbClr val="AFAFAF"/>
                    </a:solidFill>
                    <a:latin typeface="Titillium Web  "/>
                  </a:endParaRPr>
                </a:p>
              </p:txBody>
            </p:sp>
            <p:sp>
              <p:nvSpPr>
                <p:cNvPr id="163" name="Textfeld 162">
                  <a:extLst>
                    <a:ext uri="{FF2B5EF4-FFF2-40B4-BE49-F238E27FC236}">
                      <a16:creationId xmlns:a16="http://schemas.microsoft.com/office/drawing/2014/main" id="{5FC3CA41-FF16-1E60-EE89-7E6E38C5CC18}"/>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4,6</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64" name="Freihandform: Form 8">
                  <a:extLst>
                    <a:ext uri="{FF2B5EF4-FFF2-40B4-BE49-F238E27FC236}">
                      <a16:creationId xmlns:a16="http://schemas.microsoft.com/office/drawing/2014/main" id="{A6598980-A457-0AA7-A2D8-3DF1422FDF98}"/>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165" name="Freihandform: Form 154">
                  <a:extLst>
                    <a:ext uri="{FF2B5EF4-FFF2-40B4-BE49-F238E27FC236}">
                      <a16:creationId xmlns:a16="http://schemas.microsoft.com/office/drawing/2014/main" id="{62BCD8BE-3FE6-CC8C-B7E2-154C9AB87FF2}"/>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166" name="Textfeld 165">
                  <a:extLst>
                    <a:ext uri="{FF2B5EF4-FFF2-40B4-BE49-F238E27FC236}">
                      <a16:creationId xmlns:a16="http://schemas.microsoft.com/office/drawing/2014/main" id="{203FE6FA-EFFA-BC0B-F6E8-E03CD7D0771F}"/>
                    </a:ext>
                  </a:extLst>
                </p:cNvPr>
                <p:cNvSpPr txBox="1"/>
                <p:nvPr/>
              </p:nvSpPr>
              <p:spPr>
                <a:xfrm>
                  <a:off x="876995" y="4698362"/>
                  <a:ext cx="1389504" cy="521190"/>
                </a:xfrm>
                <a:prstGeom prst="rect">
                  <a:avLst/>
                </a:prstGeom>
                <a:noFill/>
              </p:spPr>
              <p:txBody>
                <a:bodyPr wrap="square" rtlCol="0">
                  <a:spAutoFit/>
                </a:bodyPr>
                <a:lstStyle/>
                <a:p>
                  <a:r>
                    <a:rPr lang="de-DE" sz="800" b="1">
                      <a:solidFill>
                        <a:srgbClr val="AFAFAF"/>
                      </a:solidFill>
                      <a:latin typeface="Titillium Web  "/>
                    </a:rPr>
                    <a:t>Stromlieferant</a:t>
                  </a:r>
                </a:p>
                <a:p>
                  <a:r>
                    <a:rPr lang="de-DE" sz="700">
                      <a:solidFill>
                        <a:srgbClr val="AFAFAF"/>
                      </a:solidFill>
                      <a:latin typeface="Titillium Web" pitchFamily="2" charset="77"/>
                    </a:rPr>
                    <a:t>Energiepreis</a:t>
                  </a:r>
                  <a:endParaRPr lang="de-AT" sz="700">
                    <a:solidFill>
                      <a:srgbClr val="AFAFAF"/>
                    </a:solidFill>
                    <a:latin typeface="Titillium Web" pitchFamily="2" charset="77"/>
                  </a:endParaRPr>
                </a:p>
              </p:txBody>
            </p:sp>
            <p:sp>
              <p:nvSpPr>
                <p:cNvPr id="167" name="Textfeld 166">
                  <a:extLst>
                    <a:ext uri="{FF2B5EF4-FFF2-40B4-BE49-F238E27FC236}">
                      <a16:creationId xmlns:a16="http://schemas.microsoft.com/office/drawing/2014/main" id="{A6AED00C-9F36-77AF-9648-CF4F89A5D9FF}"/>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68" name="Textfeld 167">
                  <a:extLst>
                    <a:ext uri="{FF2B5EF4-FFF2-40B4-BE49-F238E27FC236}">
                      <a16:creationId xmlns:a16="http://schemas.microsoft.com/office/drawing/2014/main" id="{86AAAD7F-0ABF-15F2-A564-0A60D262E9E3}"/>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169" name="Textfeld 168">
                  <a:extLst>
                    <a:ext uri="{FF2B5EF4-FFF2-40B4-BE49-F238E27FC236}">
                      <a16:creationId xmlns:a16="http://schemas.microsoft.com/office/drawing/2014/main" id="{85B12F38-42A0-0D4B-E04D-2BAC4EA91F0B}"/>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70" name="Freihandform: Form 23">
                  <a:extLst>
                    <a:ext uri="{FF2B5EF4-FFF2-40B4-BE49-F238E27FC236}">
                      <a16:creationId xmlns:a16="http://schemas.microsoft.com/office/drawing/2014/main" id="{57B1554C-04E5-35D1-1177-E6DB59FE2C5A}"/>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171" name="Textfeld 170">
                  <a:extLst>
                    <a:ext uri="{FF2B5EF4-FFF2-40B4-BE49-F238E27FC236}">
                      <a16:creationId xmlns:a16="http://schemas.microsoft.com/office/drawing/2014/main" id="{E191518E-6233-CAC3-461E-1B8D788B15FC}"/>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72" name="Textfeld 171">
                  <a:extLst>
                    <a:ext uri="{FF2B5EF4-FFF2-40B4-BE49-F238E27FC236}">
                      <a16:creationId xmlns:a16="http://schemas.microsoft.com/office/drawing/2014/main" id="{19988D22-F2F5-629B-46DD-0CC79845C9B4}"/>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a:t>
                  </a:r>
                  <a:endParaRPr lang="de-AT" sz="800" b="1">
                    <a:solidFill>
                      <a:srgbClr val="00B4ED"/>
                    </a:solidFill>
                    <a:latin typeface="Titillium Web" pitchFamily="2" charset="77"/>
                  </a:endParaRPr>
                </a:p>
              </p:txBody>
            </p:sp>
            <p:sp>
              <p:nvSpPr>
                <p:cNvPr id="173" name="Textfeld 172">
                  <a:extLst>
                    <a:ext uri="{FF2B5EF4-FFF2-40B4-BE49-F238E27FC236}">
                      <a16:creationId xmlns:a16="http://schemas.microsoft.com/office/drawing/2014/main" id="{3E961CAC-8FA5-98A0-A926-DEEA90C279FB}"/>
                    </a:ext>
                  </a:extLst>
                </p:cNvPr>
                <p:cNvSpPr txBox="1"/>
                <p:nvPr/>
              </p:nvSpPr>
              <p:spPr>
                <a:xfrm>
                  <a:off x="3273389" y="1994624"/>
                  <a:ext cx="2951752" cy="347461"/>
                </a:xfrm>
                <a:prstGeom prst="rect">
                  <a:avLst/>
                </a:prstGeom>
                <a:noFill/>
              </p:spPr>
              <p:txBody>
                <a:bodyPr wrap="square" rtlCol="0">
                  <a:spAutoFit/>
                </a:bodyPr>
                <a:lstStyle/>
                <a:p>
                  <a:r>
                    <a:rPr lang="de-DE" sz="800" b="1">
                      <a:solidFill>
                        <a:srgbClr val="3C3C3C"/>
                      </a:solidFill>
                      <a:latin typeface="Titillium Web  "/>
                    </a:rPr>
                    <a:t>= 21,2 Ct</a:t>
                  </a:r>
                </a:p>
              </p:txBody>
            </p:sp>
          </p:grpSp>
          <p:sp>
            <p:nvSpPr>
              <p:cNvPr id="90" name="Freihandform: Form 157">
                <a:extLst>
                  <a:ext uri="{FF2B5EF4-FFF2-40B4-BE49-F238E27FC236}">
                    <a16:creationId xmlns:a16="http://schemas.microsoft.com/office/drawing/2014/main" id="{E7C12A6B-2F5D-51D2-0A26-5C371373E90A}"/>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91" name="Textfeld 90">
                <a:extLst>
                  <a:ext uri="{FF2B5EF4-FFF2-40B4-BE49-F238E27FC236}">
                    <a16:creationId xmlns:a16="http://schemas.microsoft.com/office/drawing/2014/main" id="{D1FB88B3-2A86-D49F-841D-A0E882D7A465}"/>
                  </a:ext>
                </a:extLst>
              </p:cNvPr>
              <p:cNvSpPr txBox="1"/>
              <p:nvPr/>
            </p:nvSpPr>
            <p:spPr>
              <a:xfrm>
                <a:off x="1926476" y="5930315"/>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92" name="Textfeld 91">
                <a:extLst>
                  <a:ext uri="{FF2B5EF4-FFF2-40B4-BE49-F238E27FC236}">
                    <a16:creationId xmlns:a16="http://schemas.microsoft.com/office/drawing/2014/main" id="{A566B347-9591-5E17-2A28-E77E46A559AC}"/>
                  </a:ext>
                </a:extLst>
              </p:cNvPr>
              <p:cNvSpPr txBox="1"/>
              <p:nvPr/>
            </p:nvSpPr>
            <p:spPr>
              <a:xfrm>
                <a:off x="890914" y="6001755"/>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95" name="Textfeld 94">
                <a:extLst>
                  <a:ext uri="{FF2B5EF4-FFF2-40B4-BE49-F238E27FC236}">
                    <a16:creationId xmlns:a16="http://schemas.microsoft.com/office/drawing/2014/main" id="{5266E3F8-A665-47E1-ECEA-1F90D3302CCC}"/>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98" name="Textfeld 97">
                <a:extLst>
                  <a:ext uri="{FF2B5EF4-FFF2-40B4-BE49-F238E27FC236}">
                    <a16:creationId xmlns:a16="http://schemas.microsoft.com/office/drawing/2014/main" id="{4FEA6153-6FF9-479A-9AB6-B82DD4498CCB}"/>
                  </a:ext>
                </a:extLst>
              </p:cNvPr>
              <p:cNvSpPr txBox="1"/>
              <p:nvPr/>
            </p:nvSpPr>
            <p:spPr>
              <a:xfrm>
                <a:off x="2726489" y="6838476"/>
                <a:ext cx="1145896" cy="338554"/>
              </a:xfrm>
              <a:prstGeom prst="rect">
                <a:avLst/>
              </a:prstGeom>
              <a:noFill/>
            </p:spPr>
            <p:txBody>
              <a:bodyPr wrap="square" rtlCol="0">
                <a:spAutoFit/>
              </a:bodyPr>
              <a:lstStyle/>
              <a:p>
                <a:r>
                  <a:rPr lang="de-DE" sz="800" b="1">
                    <a:solidFill>
                      <a:srgbClr val="E94D32"/>
                    </a:solidFill>
                    <a:latin typeface="Titillium Web  "/>
                  </a:rPr>
                  <a:t>Energiegemeinschaft</a:t>
                </a:r>
              </a:p>
              <a:p>
                <a:r>
                  <a:rPr lang="de-DE" sz="800" b="1">
                    <a:solidFill>
                      <a:srgbClr val="E94D32"/>
                    </a:solidFill>
                    <a:latin typeface="Titillium Web  "/>
                  </a:rPr>
                  <a:t>13 Ct</a:t>
                </a:r>
                <a:endParaRPr lang="de-AT" sz="800" b="1">
                  <a:solidFill>
                    <a:srgbClr val="E94D32"/>
                  </a:solidFill>
                  <a:latin typeface="Titillium Web  "/>
                </a:endParaRPr>
              </a:p>
            </p:txBody>
          </p:sp>
          <p:pic>
            <p:nvPicPr>
              <p:cNvPr id="99" name="Grafik 98">
                <a:extLst>
                  <a:ext uri="{FF2B5EF4-FFF2-40B4-BE49-F238E27FC236}">
                    <a16:creationId xmlns:a16="http://schemas.microsoft.com/office/drawing/2014/main" id="{B870D3F3-9098-648A-E797-59A12DAD8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8380" y="6014838"/>
                <a:ext cx="133684" cy="187157"/>
              </a:xfrm>
              <a:prstGeom prst="rect">
                <a:avLst/>
              </a:prstGeom>
            </p:spPr>
          </p:pic>
          <p:pic>
            <p:nvPicPr>
              <p:cNvPr id="100" name="Grafik 99">
                <a:extLst>
                  <a:ext uri="{FF2B5EF4-FFF2-40B4-BE49-F238E27FC236}">
                    <a16:creationId xmlns:a16="http://schemas.microsoft.com/office/drawing/2014/main" id="{AC64EEFE-E48B-FBCE-214D-34C55E4FBF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5770" y="6391023"/>
                <a:ext cx="133684" cy="187157"/>
              </a:xfrm>
              <a:prstGeom prst="rect">
                <a:avLst/>
              </a:prstGeom>
            </p:spPr>
          </p:pic>
          <p:grpSp>
            <p:nvGrpSpPr>
              <p:cNvPr id="101" name="Grafik 36">
                <a:extLst>
                  <a:ext uri="{FF2B5EF4-FFF2-40B4-BE49-F238E27FC236}">
                    <a16:creationId xmlns:a16="http://schemas.microsoft.com/office/drawing/2014/main" id="{BA114ADD-9AC6-27CB-4119-129FDD29A68A}"/>
                  </a:ext>
                </a:extLst>
              </p:cNvPr>
              <p:cNvGrpSpPr/>
              <p:nvPr/>
            </p:nvGrpSpPr>
            <p:grpSpPr>
              <a:xfrm>
                <a:off x="2496556" y="6943806"/>
                <a:ext cx="194516" cy="145523"/>
                <a:chOff x="3571460" y="5191462"/>
                <a:chExt cx="415903" cy="311149"/>
              </a:xfrm>
              <a:solidFill>
                <a:schemeClr val="bg1"/>
              </a:solidFill>
            </p:grpSpPr>
            <p:sp>
              <p:nvSpPr>
                <p:cNvPr id="102" name="Freihandform 101">
                  <a:extLst>
                    <a:ext uri="{FF2B5EF4-FFF2-40B4-BE49-F238E27FC236}">
                      <a16:creationId xmlns:a16="http://schemas.microsoft.com/office/drawing/2014/main" id="{D00288E8-F653-951F-5A19-CAB6A41D614D}"/>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03" name="Freihandform 102">
                  <a:extLst>
                    <a:ext uri="{FF2B5EF4-FFF2-40B4-BE49-F238E27FC236}">
                      <a16:creationId xmlns:a16="http://schemas.microsoft.com/office/drawing/2014/main" id="{E85D412B-8315-0F39-E59C-FDB1A563E749}"/>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sp>
          <p:nvSpPr>
            <p:cNvPr id="174" name="Freihandform: Form 20">
              <a:extLst>
                <a:ext uri="{FF2B5EF4-FFF2-40B4-BE49-F238E27FC236}">
                  <a16:creationId xmlns:a16="http://schemas.microsoft.com/office/drawing/2014/main" id="{8003AB5C-ADDD-DA76-8D51-036019614194}"/>
                </a:ext>
              </a:extLst>
            </p:cNvPr>
            <p:cNvSpPr/>
            <p:nvPr/>
          </p:nvSpPr>
          <p:spPr>
            <a:xfrm>
              <a:off x="5639185" y="6538233"/>
              <a:ext cx="1253029" cy="664135"/>
            </a:xfrm>
            <a:custGeom>
              <a:avLst/>
              <a:gdLst>
                <a:gd name="connsiteX0" fmla="*/ 0 w 1658092"/>
                <a:gd name="connsiteY0" fmla="*/ 0 h 677054"/>
                <a:gd name="connsiteX1" fmla="*/ 1658093 w 1658092"/>
                <a:gd name="connsiteY1" fmla="*/ 0 h 677054"/>
                <a:gd name="connsiteX2" fmla="*/ 1658093 w 1658092"/>
                <a:gd name="connsiteY2" fmla="*/ 677055 h 677054"/>
                <a:gd name="connsiteX3" fmla="*/ 0 w 1658092"/>
                <a:gd name="connsiteY3" fmla="*/ 677055 h 677054"/>
              </a:gdLst>
              <a:ahLst/>
              <a:cxnLst>
                <a:cxn ang="0">
                  <a:pos x="connsiteX0" y="connsiteY0"/>
                </a:cxn>
                <a:cxn ang="0">
                  <a:pos x="connsiteX1" y="connsiteY1"/>
                </a:cxn>
                <a:cxn ang="0">
                  <a:pos x="connsiteX2" y="connsiteY2"/>
                </a:cxn>
                <a:cxn ang="0">
                  <a:pos x="connsiteX3" y="connsiteY3"/>
                </a:cxn>
              </a:cxnLst>
              <a:rect l="l" t="t" r="r" b="b"/>
              <a:pathLst>
                <a:path w="1658092" h="677054">
                  <a:moveTo>
                    <a:pt x="0" y="0"/>
                  </a:moveTo>
                  <a:lnTo>
                    <a:pt x="1658093" y="0"/>
                  </a:lnTo>
                  <a:lnTo>
                    <a:pt x="1658093" y="677055"/>
                  </a:lnTo>
                  <a:lnTo>
                    <a:pt x="0" y="677055"/>
                  </a:lnTo>
                  <a:close/>
                </a:path>
              </a:pathLst>
            </a:custGeom>
            <a:gradFill>
              <a:gsLst>
                <a:gs pos="0">
                  <a:srgbClr val="BAD683"/>
                </a:gs>
                <a:gs pos="100000">
                  <a:schemeClr val="bg1"/>
                </a:gs>
              </a:gsLst>
              <a:lin ang="0" scaled="1"/>
            </a:gradFill>
            <a:ln w="13815" cap="flat">
              <a:noFill/>
              <a:prstDash val="solid"/>
              <a:miter/>
            </a:ln>
          </p:spPr>
          <p:txBody>
            <a:bodyPr rtlCol="0" anchor="ctr"/>
            <a:lstStyle/>
            <a:p>
              <a:endParaRPr lang="de-AT">
                <a:solidFill>
                  <a:srgbClr val="96C446"/>
                </a:solidFill>
              </a:endParaRPr>
            </a:p>
          </p:txBody>
        </p:sp>
        <p:sp>
          <p:nvSpPr>
            <p:cNvPr id="175" name="Textfeld 174">
              <a:extLst>
                <a:ext uri="{FF2B5EF4-FFF2-40B4-BE49-F238E27FC236}">
                  <a16:creationId xmlns:a16="http://schemas.microsoft.com/office/drawing/2014/main" id="{22EA1A64-C228-64A7-52BF-5189E93743FA}"/>
                </a:ext>
              </a:extLst>
            </p:cNvPr>
            <p:cNvSpPr txBox="1"/>
            <p:nvPr/>
          </p:nvSpPr>
          <p:spPr>
            <a:xfrm>
              <a:off x="5936044" y="6794432"/>
              <a:ext cx="921945" cy="215444"/>
            </a:xfrm>
            <a:prstGeom prst="rect">
              <a:avLst/>
            </a:prstGeom>
            <a:noFill/>
          </p:spPr>
          <p:txBody>
            <a:bodyPr wrap="square" rtlCol="0">
              <a:spAutoFit/>
            </a:bodyPr>
            <a:lstStyle/>
            <a:p>
              <a:pPr algn="l"/>
              <a:r>
                <a:rPr lang="de-DE" sz="800" b="1">
                  <a:solidFill>
                    <a:srgbClr val="00B240"/>
                  </a:solidFill>
                  <a:latin typeface="Titillium Web" pitchFamily="2" charset="77"/>
                </a:rPr>
                <a:t>6,5 Ct Ersparnis</a:t>
              </a:r>
              <a:endParaRPr lang="de-AT" sz="800" b="1">
                <a:solidFill>
                  <a:srgbClr val="00B240"/>
                </a:solidFill>
                <a:latin typeface="Titillium Web" pitchFamily="2" charset="77"/>
              </a:endParaRPr>
            </a:p>
          </p:txBody>
        </p:sp>
      </p:grpSp>
      <p:pic>
        <p:nvPicPr>
          <p:cNvPr id="179" name="Picture 2">
            <a:extLst>
              <a:ext uri="{FF2B5EF4-FFF2-40B4-BE49-F238E27FC236}">
                <a16:creationId xmlns:a16="http://schemas.microsoft.com/office/drawing/2014/main" id="{53B4742C-75D3-8DFF-9CEA-ACA96903AFD1}"/>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5346804" y="189632"/>
            <a:ext cx="2033949" cy="833424"/>
          </a:xfrm>
          <a:prstGeom prst="rect">
            <a:avLst/>
          </a:prstGeom>
          <a:noFill/>
        </p:spPr>
      </p:pic>
      <p:grpSp>
        <p:nvGrpSpPr>
          <p:cNvPr id="2" name="Gruppieren 1">
            <a:extLst>
              <a:ext uri="{FF2B5EF4-FFF2-40B4-BE49-F238E27FC236}">
                <a16:creationId xmlns:a16="http://schemas.microsoft.com/office/drawing/2014/main" id="{56E2BDB8-7311-F576-4BBB-44BE6156DBC7}"/>
              </a:ext>
            </a:extLst>
          </p:cNvPr>
          <p:cNvGrpSpPr/>
          <p:nvPr/>
        </p:nvGrpSpPr>
        <p:grpSpPr>
          <a:xfrm>
            <a:off x="3831365" y="6177615"/>
            <a:ext cx="3681861" cy="2435033"/>
            <a:chOff x="640894" y="5061473"/>
            <a:chExt cx="3681861" cy="2435033"/>
          </a:xfrm>
        </p:grpSpPr>
        <p:sp>
          <p:nvSpPr>
            <p:cNvPr id="4" name="Rechteck 3">
              <a:extLst>
                <a:ext uri="{FF2B5EF4-FFF2-40B4-BE49-F238E27FC236}">
                  <a16:creationId xmlns:a16="http://schemas.microsoft.com/office/drawing/2014/main" id="{41E2A266-A884-EF2C-364C-7E5C6384AC8E}"/>
                </a:ext>
              </a:extLst>
            </p:cNvPr>
            <p:cNvSpPr/>
            <p:nvPr/>
          </p:nvSpPr>
          <p:spPr>
            <a:xfrm>
              <a:off x="1159392" y="5061473"/>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5" name="Rechteck 4">
              <a:extLst>
                <a:ext uri="{FF2B5EF4-FFF2-40B4-BE49-F238E27FC236}">
                  <a16:creationId xmlns:a16="http://schemas.microsoft.com/office/drawing/2014/main" id="{B31357A6-0DE6-BB2E-D36A-6489E8BD718E}"/>
                </a:ext>
              </a:extLst>
            </p:cNvPr>
            <p:cNvSpPr/>
            <p:nvPr/>
          </p:nvSpPr>
          <p:spPr>
            <a:xfrm>
              <a:off x="2119833" y="5065121"/>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6" name="Gruppieren 5">
              <a:extLst>
                <a:ext uri="{FF2B5EF4-FFF2-40B4-BE49-F238E27FC236}">
                  <a16:creationId xmlns:a16="http://schemas.microsoft.com/office/drawing/2014/main" id="{FBBD6A60-EF09-223F-ABBD-C94A392A7182}"/>
                </a:ext>
              </a:extLst>
            </p:cNvPr>
            <p:cNvGrpSpPr/>
            <p:nvPr/>
          </p:nvGrpSpPr>
          <p:grpSpPr>
            <a:xfrm>
              <a:off x="640894" y="5400084"/>
              <a:ext cx="3681861" cy="1921120"/>
              <a:chOff x="477932" y="2484908"/>
              <a:chExt cx="5937987" cy="3098319"/>
            </a:xfrm>
          </p:grpSpPr>
          <p:sp>
            <p:nvSpPr>
              <p:cNvPr id="26" name="Freihandform: Form 96">
                <a:extLst>
                  <a:ext uri="{FF2B5EF4-FFF2-40B4-BE49-F238E27FC236}">
                    <a16:creationId xmlns:a16="http://schemas.microsoft.com/office/drawing/2014/main" id="{8BFDDC71-65B5-875D-7707-2CF9E664DD4A}"/>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27" name="Freihandform: Form 103">
                <a:extLst>
                  <a:ext uri="{FF2B5EF4-FFF2-40B4-BE49-F238E27FC236}">
                    <a16:creationId xmlns:a16="http://schemas.microsoft.com/office/drawing/2014/main" id="{8DEEF822-B169-8FA3-6625-93C9FAB3C4C8}"/>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28" name="Freihandform: Form 116">
                <a:extLst>
                  <a:ext uri="{FF2B5EF4-FFF2-40B4-BE49-F238E27FC236}">
                    <a16:creationId xmlns:a16="http://schemas.microsoft.com/office/drawing/2014/main" id="{6BDEB1E4-5C52-D465-70DB-C3E3658954E5}"/>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29" name="Freihandform: Form 133">
                <a:extLst>
                  <a:ext uri="{FF2B5EF4-FFF2-40B4-BE49-F238E27FC236}">
                    <a16:creationId xmlns:a16="http://schemas.microsoft.com/office/drawing/2014/main" id="{E50F2277-34BF-E8DF-DCED-93D944555AD1}"/>
                  </a:ext>
                </a:extLst>
              </p:cNvPr>
              <p:cNvSpPr/>
              <p:nvPr/>
            </p:nvSpPr>
            <p:spPr>
              <a:xfrm>
                <a:off x="2072509" y="3033547"/>
                <a:ext cx="457200" cy="617635"/>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30" name="Freihandform: Form 134">
                <a:extLst>
                  <a:ext uri="{FF2B5EF4-FFF2-40B4-BE49-F238E27FC236}">
                    <a16:creationId xmlns:a16="http://schemas.microsoft.com/office/drawing/2014/main" id="{99AD2FCA-7095-2B2B-356F-7C4663CE7ADC}"/>
                  </a:ext>
                </a:extLst>
              </p:cNvPr>
              <p:cNvSpPr/>
              <p:nvPr/>
            </p:nvSpPr>
            <p:spPr>
              <a:xfrm>
                <a:off x="2210651" y="3281308"/>
                <a:ext cx="238127" cy="123820"/>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31" name="Freihandform: Form 135">
                <a:extLst>
                  <a:ext uri="{FF2B5EF4-FFF2-40B4-BE49-F238E27FC236}">
                    <a16:creationId xmlns:a16="http://schemas.microsoft.com/office/drawing/2014/main" id="{9CA3919C-8E61-9C0B-8AD4-D2C88F349E53}"/>
                  </a:ext>
                </a:extLst>
              </p:cNvPr>
              <p:cNvSpPr/>
              <p:nvPr/>
            </p:nvSpPr>
            <p:spPr>
              <a:xfrm>
                <a:off x="2159002" y="3288426"/>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32" name="Freihandform: Form 136">
                <a:extLst>
                  <a:ext uri="{FF2B5EF4-FFF2-40B4-BE49-F238E27FC236}">
                    <a16:creationId xmlns:a16="http://schemas.microsoft.com/office/drawing/2014/main" id="{43A1D3E8-D6C2-A445-2A07-BE9F8BE64C8C}"/>
                  </a:ext>
                </a:extLst>
              </p:cNvPr>
              <p:cNvSpPr/>
              <p:nvPr/>
            </p:nvSpPr>
            <p:spPr>
              <a:xfrm>
                <a:off x="2319235" y="3205104"/>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33" name="Freihandform: Form 137">
                <a:extLst>
                  <a:ext uri="{FF2B5EF4-FFF2-40B4-BE49-F238E27FC236}">
                    <a16:creationId xmlns:a16="http://schemas.microsoft.com/office/drawing/2014/main" id="{DAD51C67-9385-A4D8-BD68-CAF29CA491D1}"/>
                  </a:ext>
                </a:extLst>
              </p:cNvPr>
              <p:cNvSpPr/>
              <p:nvPr/>
            </p:nvSpPr>
            <p:spPr>
              <a:xfrm>
                <a:off x="2302295" y="3206958"/>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34" name="Freihandform: Form 138">
                <a:extLst>
                  <a:ext uri="{FF2B5EF4-FFF2-40B4-BE49-F238E27FC236}">
                    <a16:creationId xmlns:a16="http://schemas.microsoft.com/office/drawing/2014/main" id="{F03CB45C-2E79-E3B1-4022-3C33C4B728EC}"/>
                  </a:ext>
                </a:extLst>
              </p:cNvPr>
              <p:cNvSpPr/>
              <p:nvPr/>
            </p:nvSpPr>
            <p:spPr>
              <a:xfrm>
                <a:off x="2359445" y="3254583"/>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35" name="Freihandform: Form 139">
                <a:extLst>
                  <a:ext uri="{FF2B5EF4-FFF2-40B4-BE49-F238E27FC236}">
                    <a16:creationId xmlns:a16="http://schemas.microsoft.com/office/drawing/2014/main" id="{336A23DF-1A17-E958-42B8-70885F8E3C32}"/>
                  </a:ext>
                </a:extLst>
              </p:cNvPr>
              <p:cNvSpPr/>
              <p:nvPr/>
            </p:nvSpPr>
            <p:spPr>
              <a:xfrm>
                <a:off x="2256457" y="3157479"/>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36" name="Freihandform: Form 140">
                <a:extLst>
                  <a:ext uri="{FF2B5EF4-FFF2-40B4-BE49-F238E27FC236}">
                    <a16:creationId xmlns:a16="http://schemas.microsoft.com/office/drawing/2014/main" id="{928D1CB3-D71D-4A56-6372-BDB28DA1E85D}"/>
                  </a:ext>
                </a:extLst>
              </p:cNvPr>
              <p:cNvSpPr/>
              <p:nvPr/>
            </p:nvSpPr>
            <p:spPr>
              <a:xfrm>
                <a:off x="2076349" y="3651180"/>
                <a:ext cx="457200" cy="863613"/>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44" name="Freihandform: Form 157">
                <a:extLst>
                  <a:ext uri="{FF2B5EF4-FFF2-40B4-BE49-F238E27FC236}">
                    <a16:creationId xmlns:a16="http://schemas.microsoft.com/office/drawing/2014/main" id="{9AAB528C-1396-8597-2D82-3B07BDB14775}"/>
                  </a:ext>
                </a:extLst>
              </p:cNvPr>
              <p:cNvSpPr/>
              <p:nvPr/>
            </p:nvSpPr>
            <p:spPr>
              <a:xfrm>
                <a:off x="1158735" y="3029364"/>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45" name="Textfeld 44">
                <a:extLst>
                  <a:ext uri="{FF2B5EF4-FFF2-40B4-BE49-F238E27FC236}">
                    <a16:creationId xmlns:a16="http://schemas.microsoft.com/office/drawing/2014/main" id="{2F062F96-33CD-38DE-E55F-FAA485B66E62}"/>
                  </a:ext>
                </a:extLst>
              </p:cNvPr>
              <p:cNvSpPr txBox="1"/>
              <p:nvPr/>
            </p:nvSpPr>
            <p:spPr>
              <a:xfrm>
                <a:off x="477932" y="2506688"/>
                <a:ext cx="2795459" cy="347461"/>
              </a:xfrm>
              <a:prstGeom prst="rect">
                <a:avLst/>
              </a:prstGeom>
              <a:noFill/>
            </p:spPr>
            <p:txBody>
              <a:bodyPr wrap="square" rtlCol="0">
                <a:spAutoFit/>
              </a:bodyPr>
              <a:lstStyle/>
              <a:p>
                <a:r>
                  <a:rPr lang="de-DE" sz="800" b="1">
                    <a:solidFill>
                      <a:srgbClr val="3C3C3C"/>
                    </a:solidFill>
                    <a:latin typeface="Titillium Web  "/>
                  </a:rPr>
                  <a:t>Gesamtkosten = 21,72 Ct / kWh</a:t>
                </a:r>
                <a:endParaRPr lang="de-AT" sz="800" b="1">
                  <a:solidFill>
                    <a:srgbClr val="3C3C3C"/>
                  </a:solidFill>
                  <a:latin typeface="Titillium Web  "/>
                </a:endParaRPr>
              </a:p>
            </p:txBody>
          </p:sp>
          <p:sp>
            <p:nvSpPr>
              <p:cNvPr id="46" name="Textfeld 45">
                <a:extLst>
                  <a:ext uri="{FF2B5EF4-FFF2-40B4-BE49-F238E27FC236}">
                    <a16:creationId xmlns:a16="http://schemas.microsoft.com/office/drawing/2014/main" id="{D7ED8C92-17EE-7A4C-CCF5-A412F608C269}"/>
                  </a:ext>
                </a:extLst>
              </p:cNvPr>
              <p:cNvSpPr txBox="1"/>
              <p:nvPr/>
            </p:nvSpPr>
            <p:spPr>
              <a:xfrm>
                <a:off x="2536738" y="4833887"/>
                <a:ext cx="934096" cy="347461"/>
              </a:xfrm>
              <a:prstGeom prst="rect">
                <a:avLst/>
              </a:prstGeom>
              <a:noFill/>
            </p:spPr>
            <p:txBody>
              <a:bodyPr wrap="square" rtlCol="0">
                <a:spAutoFit/>
              </a:bodyPr>
              <a:lstStyle/>
              <a:p>
                <a:r>
                  <a:rPr lang="de-DE" sz="800" b="1">
                    <a:solidFill>
                      <a:srgbClr val="AFAFAF"/>
                    </a:solidFill>
                    <a:latin typeface="Titillium Web  "/>
                  </a:rPr>
                  <a:t>10</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47" name="Textfeld 46">
                <a:extLst>
                  <a:ext uri="{FF2B5EF4-FFF2-40B4-BE49-F238E27FC236}">
                    <a16:creationId xmlns:a16="http://schemas.microsoft.com/office/drawing/2014/main" id="{85CAE9D2-D967-07A0-6244-522FCB930FC3}"/>
                  </a:ext>
                </a:extLst>
              </p:cNvPr>
              <p:cNvSpPr txBox="1"/>
              <p:nvPr/>
            </p:nvSpPr>
            <p:spPr>
              <a:xfrm>
                <a:off x="2530895" y="3099721"/>
                <a:ext cx="1031059" cy="347461"/>
              </a:xfrm>
              <a:prstGeom prst="rect">
                <a:avLst/>
              </a:prstGeom>
              <a:noFill/>
            </p:spPr>
            <p:txBody>
              <a:bodyPr wrap="square" rtlCol="0">
                <a:spAutoFit/>
              </a:bodyPr>
              <a:lstStyle/>
              <a:p>
                <a:r>
                  <a:rPr lang="de-DE" sz="800" b="1">
                    <a:solidFill>
                      <a:srgbClr val="3C3C3C"/>
                    </a:solidFill>
                    <a:latin typeface="Titillium Web  "/>
                  </a:rPr>
                  <a:t>3,62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48" name="Freihandform: Form 8">
                <a:extLst>
                  <a:ext uri="{FF2B5EF4-FFF2-40B4-BE49-F238E27FC236}">
                    <a16:creationId xmlns:a16="http://schemas.microsoft.com/office/drawing/2014/main" id="{3ED793FD-FDC5-76DA-C2A7-F3943EC17D21}"/>
                  </a:ext>
                </a:extLst>
              </p:cNvPr>
              <p:cNvSpPr/>
              <p:nvPr/>
            </p:nvSpPr>
            <p:spPr>
              <a:xfrm>
                <a:off x="2069810" y="4506332"/>
                <a:ext cx="457200" cy="1076895"/>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50" name="Freihandform: Form 154">
                <a:extLst>
                  <a:ext uri="{FF2B5EF4-FFF2-40B4-BE49-F238E27FC236}">
                    <a16:creationId xmlns:a16="http://schemas.microsoft.com/office/drawing/2014/main" id="{6AED5975-2AD5-390B-0752-03B5AE38977D}"/>
                  </a:ext>
                </a:extLst>
              </p:cNvPr>
              <p:cNvSpPr/>
              <p:nvPr/>
            </p:nvSpPr>
            <p:spPr>
              <a:xfrm>
                <a:off x="2200391" y="4925715"/>
                <a:ext cx="209552"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58" name="Textfeld 57">
                <a:extLst>
                  <a:ext uri="{FF2B5EF4-FFF2-40B4-BE49-F238E27FC236}">
                    <a16:creationId xmlns:a16="http://schemas.microsoft.com/office/drawing/2014/main" id="{1B468DC1-3202-7A5C-0C6A-15B55CF33EE4}"/>
                  </a:ext>
                </a:extLst>
              </p:cNvPr>
              <p:cNvSpPr txBox="1"/>
              <p:nvPr/>
            </p:nvSpPr>
            <p:spPr>
              <a:xfrm>
                <a:off x="876995" y="4832777"/>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60" name="Textfeld 59">
                <a:extLst>
                  <a:ext uri="{FF2B5EF4-FFF2-40B4-BE49-F238E27FC236}">
                    <a16:creationId xmlns:a16="http://schemas.microsoft.com/office/drawing/2014/main" id="{F39D3301-E91D-1A92-3539-2A36F46D561F}"/>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66" name="Textfeld 65">
                <a:extLst>
                  <a:ext uri="{FF2B5EF4-FFF2-40B4-BE49-F238E27FC236}">
                    <a16:creationId xmlns:a16="http://schemas.microsoft.com/office/drawing/2014/main" id="{B7CDF5EC-C876-7056-9E7A-3AF19FFE502F}"/>
                  </a:ext>
                </a:extLst>
              </p:cNvPr>
              <p:cNvSpPr txBox="1"/>
              <p:nvPr/>
            </p:nvSpPr>
            <p:spPr>
              <a:xfrm>
                <a:off x="958021" y="3135459"/>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68" name="Textfeld 67">
                <a:extLst>
                  <a:ext uri="{FF2B5EF4-FFF2-40B4-BE49-F238E27FC236}">
                    <a16:creationId xmlns:a16="http://schemas.microsoft.com/office/drawing/2014/main" id="{D6757134-5A3A-5D4A-7E3D-39E669D49E8A}"/>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71" name="Freihandform: Form 23">
                <a:extLst>
                  <a:ext uri="{FF2B5EF4-FFF2-40B4-BE49-F238E27FC236}">
                    <a16:creationId xmlns:a16="http://schemas.microsoft.com/office/drawing/2014/main" id="{8AED35FD-A0DD-F926-BB3A-356C8964227B}"/>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72" name="Textfeld 71">
                <a:extLst>
                  <a:ext uri="{FF2B5EF4-FFF2-40B4-BE49-F238E27FC236}">
                    <a16:creationId xmlns:a16="http://schemas.microsoft.com/office/drawing/2014/main" id="{3745950E-3123-401A-B45B-EC85D6655BD6}"/>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78" name="Textfeld 77">
                <a:extLst>
                  <a:ext uri="{FF2B5EF4-FFF2-40B4-BE49-F238E27FC236}">
                    <a16:creationId xmlns:a16="http://schemas.microsoft.com/office/drawing/2014/main" id="{CA07D83B-3982-586F-85D1-AE31F8B5F59E}"/>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79" name="Textfeld 78">
                <a:extLst>
                  <a:ext uri="{FF2B5EF4-FFF2-40B4-BE49-F238E27FC236}">
                    <a16:creationId xmlns:a16="http://schemas.microsoft.com/office/drawing/2014/main" id="{64C2602E-8FCC-28D0-8116-52921E4B9824}"/>
                  </a:ext>
                </a:extLst>
              </p:cNvPr>
              <p:cNvSpPr txBox="1"/>
              <p:nvPr/>
            </p:nvSpPr>
            <p:spPr>
              <a:xfrm>
                <a:off x="3267182" y="2484908"/>
                <a:ext cx="3148737" cy="546009"/>
              </a:xfrm>
              <a:prstGeom prst="rect">
                <a:avLst/>
              </a:prstGeom>
              <a:noFill/>
            </p:spPr>
            <p:txBody>
              <a:bodyPr wrap="square" rtlCol="0">
                <a:spAutoFit/>
              </a:bodyPr>
              <a:lstStyle/>
              <a:p>
                <a:r>
                  <a:rPr lang="de-DE" sz="800" b="1">
                    <a:solidFill>
                      <a:srgbClr val="3C3C3C"/>
                    </a:solidFill>
                    <a:latin typeface="Titillium Web  "/>
                  </a:rPr>
                  <a:t>= 18,2 Ct / kWh</a:t>
                </a:r>
              </a:p>
              <a:p>
                <a:r>
                  <a:rPr lang="de-DE" sz="800">
                    <a:solidFill>
                      <a:srgbClr val="96C446"/>
                    </a:solidFill>
                    <a:latin typeface="Titillium Web  "/>
                  </a:rPr>
                  <a:t>Deine Ersparnis </a:t>
                </a:r>
                <a:r>
                  <a:rPr lang="de-DE" sz="800" b="1">
                    <a:solidFill>
                      <a:srgbClr val="96C446"/>
                    </a:solidFill>
                    <a:latin typeface="Titillium Web  "/>
                  </a:rPr>
                  <a:t>= 3,52 Ct/kWh = -17%</a:t>
                </a:r>
                <a:endParaRPr lang="de-AT" sz="800" b="1">
                  <a:solidFill>
                    <a:srgbClr val="96C446"/>
                  </a:solidFill>
                  <a:latin typeface="Titillium Web  "/>
                </a:endParaRPr>
              </a:p>
            </p:txBody>
          </p:sp>
        </p:grpSp>
        <p:sp>
          <p:nvSpPr>
            <p:cNvPr id="8" name="Freihandform: Form 157">
              <a:extLst>
                <a:ext uri="{FF2B5EF4-FFF2-40B4-BE49-F238E27FC236}">
                  <a16:creationId xmlns:a16="http://schemas.microsoft.com/office/drawing/2014/main" id="{2CD21481-408C-255F-5C63-63A7C5033E25}"/>
                </a:ext>
              </a:extLst>
            </p:cNvPr>
            <p:cNvSpPr/>
            <p:nvPr/>
          </p:nvSpPr>
          <p:spPr>
            <a:xfrm>
              <a:off x="1921524" y="609407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9" name="Freihandform: Form 157">
              <a:extLst>
                <a:ext uri="{FF2B5EF4-FFF2-40B4-BE49-F238E27FC236}">
                  <a16:creationId xmlns:a16="http://schemas.microsoft.com/office/drawing/2014/main" id="{6448BC27-5E90-3A87-5AB4-3636E8E0C35F}"/>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 name="Textfeld 9">
              <a:extLst>
                <a:ext uri="{FF2B5EF4-FFF2-40B4-BE49-F238E27FC236}">
                  <a16:creationId xmlns:a16="http://schemas.microsoft.com/office/drawing/2014/main" id="{AA1C0231-3E1F-A11A-90D3-5B6D1F181F8E}"/>
                </a:ext>
              </a:extLst>
            </p:cNvPr>
            <p:cNvSpPr txBox="1"/>
            <p:nvPr/>
          </p:nvSpPr>
          <p:spPr>
            <a:xfrm>
              <a:off x="1907998" y="6181389"/>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11" name="Textfeld 10">
              <a:extLst>
                <a:ext uri="{FF2B5EF4-FFF2-40B4-BE49-F238E27FC236}">
                  <a16:creationId xmlns:a16="http://schemas.microsoft.com/office/drawing/2014/main" id="{F49BEEAD-E656-E0C1-5F26-46C0F9DF5B33}"/>
                </a:ext>
              </a:extLst>
            </p:cNvPr>
            <p:cNvSpPr txBox="1"/>
            <p:nvPr/>
          </p:nvSpPr>
          <p:spPr>
            <a:xfrm>
              <a:off x="917768" y="6278389"/>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12" name="Textfeld 11">
              <a:extLst>
                <a:ext uri="{FF2B5EF4-FFF2-40B4-BE49-F238E27FC236}">
                  <a16:creationId xmlns:a16="http://schemas.microsoft.com/office/drawing/2014/main" id="{5BA8B3AA-8CFB-7392-2B72-476AB36D2162}"/>
                </a:ext>
              </a:extLst>
            </p:cNvPr>
            <p:cNvSpPr txBox="1"/>
            <p:nvPr/>
          </p:nvSpPr>
          <p:spPr>
            <a:xfrm>
              <a:off x="1590582" y="6957000"/>
              <a:ext cx="389157" cy="246221"/>
            </a:xfrm>
            <a:prstGeom prst="rect">
              <a:avLst/>
            </a:prstGeom>
            <a:noFill/>
          </p:spPr>
          <p:txBody>
            <a:bodyPr wrap="square" rtlCol="0">
              <a:spAutoFit/>
            </a:bodyPr>
            <a:lstStyle/>
            <a:p>
              <a:pPr algn="ctr"/>
              <a:r>
                <a:rPr lang="de-DE" sz="500">
                  <a:solidFill>
                    <a:schemeClr val="bg1"/>
                  </a:solidFill>
                  <a:latin typeface="Titillium Web  "/>
                </a:rPr>
                <a:t> </a:t>
              </a:r>
            </a:p>
            <a:p>
              <a:pPr algn="ctr"/>
              <a:endParaRPr lang="de-AT" sz="500">
                <a:solidFill>
                  <a:schemeClr val="bg1"/>
                </a:solidFill>
                <a:latin typeface="Titillium Web  "/>
              </a:endParaRPr>
            </a:p>
          </p:txBody>
        </p:sp>
        <p:sp>
          <p:nvSpPr>
            <p:cNvPr id="16" name="Textfeld 15">
              <a:extLst>
                <a:ext uri="{FF2B5EF4-FFF2-40B4-BE49-F238E27FC236}">
                  <a16:creationId xmlns:a16="http://schemas.microsoft.com/office/drawing/2014/main" id="{EF91BDCD-67DB-E8BA-1D78-833F3586749D}"/>
                </a:ext>
              </a:extLst>
            </p:cNvPr>
            <p:cNvSpPr txBox="1"/>
            <p:nvPr/>
          </p:nvSpPr>
          <p:spPr>
            <a:xfrm>
              <a:off x="1063027" y="7327229"/>
              <a:ext cx="1947299" cy="169277"/>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*Niedrigster möglicher Preis mit der Strompreisbremse </a:t>
              </a:r>
            </a:p>
          </p:txBody>
        </p:sp>
        <p:sp>
          <p:nvSpPr>
            <p:cNvPr id="17" name="Textfeld 16">
              <a:extLst>
                <a:ext uri="{FF2B5EF4-FFF2-40B4-BE49-F238E27FC236}">
                  <a16:creationId xmlns:a16="http://schemas.microsoft.com/office/drawing/2014/main" id="{965B8929-03AD-AB79-07FA-19D8BE8856E7}"/>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18" name="Textfeld 17">
              <a:extLst>
                <a:ext uri="{FF2B5EF4-FFF2-40B4-BE49-F238E27FC236}">
                  <a16:creationId xmlns:a16="http://schemas.microsoft.com/office/drawing/2014/main" id="{C37E4609-521E-B533-9F32-025880DC5976}"/>
                </a:ext>
              </a:extLst>
            </p:cNvPr>
            <p:cNvSpPr txBox="1"/>
            <p:nvPr/>
          </p:nvSpPr>
          <p:spPr>
            <a:xfrm>
              <a:off x="2726489" y="6838476"/>
              <a:ext cx="497451" cy="215444"/>
            </a:xfrm>
            <a:prstGeom prst="rect">
              <a:avLst/>
            </a:prstGeom>
            <a:noFill/>
          </p:spPr>
          <p:txBody>
            <a:bodyPr wrap="square" rtlCol="0">
              <a:spAutoFit/>
            </a:bodyPr>
            <a:lstStyle/>
            <a:p>
              <a:r>
                <a:rPr lang="de-DE" sz="800" b="1">
                  <a:solidFill>
                    <a:srgbClr val="E94D32"/>
                  </a:solidFill>
                  <a:latin typeface="Titillium Web  "/>
                </a:rPr>
                <a:t>10 Ct</a:t>
              </a:r>
              <a:endParaRPr lang="de-AT" sz="800" b="1">
                <a:solidFill>
                  <a:srgbClr val="E94D32"/>
                </a:solidFill>
                <a:latin typeface="Titillium Web  "/>
              </a:endParaRPr>
            </a:p>
          </p:txBody>
        </p:sp>
        <p:pic>
          <p:nvPicPr>
            <p:cNvPr id="19" name="Grafik 18">
              <a:extLst>
                <a:ext uri="{FF2B5EF4-FFF2-40B4-BE49-F238E27FC236}">
                  <a16:creationId xmlns:a16="http://schemas.microsoft.com/office/drawing/2014/main" id="{81FD5D0F-DD78-1BE1-815C-7AB66EC4FFC8}"/>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1705292" y="6273099"/>
              <a:ext cx="133684" cy="187157"/>
            </a:xfrm>
            <a:prstGeom prst="rect">
              <a:avLst/>
            </a:prstGeom>
          </p:spPr>
        </p:pic>
        <p:pic>
          <p:nvPicPr>
            <p:cNvPr id="20" name="Grafik 19">
              <a:extLst>
                <a:ext uri="{FF2B5EF4-FFF2-40B4-BE49-F238E27FC236}">
                  <a16:creationId xmlns:a16="http://schemas.microsoft.com/office/drawing/2014/main" id="{A4E14D58-A216-44E6-6A4A-8D7FC8B3874F}"/>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2525770" y="6391023"/>
              <a:ext cx="133684" cy="187157"/>
            </a:xfrm>
            <a:prstGeom prst="rect">
              <a:avLst/>
            </a:prstGeom>
          </p:spPr>
        </p:pic>
        <p:grpSp>
          <p:nvGrpSpPr>
            <p:cNvPr id="22" name="Grafik 36">
              <a:extLst>
                <a:ext uri="{FF2B5EF4-FFF2-40B4-BE49-F238E27FC236}">
                  <a16:creationId xmlns:a16="http://schemas.microsoft.com/office/drawing/2014/main" id="{CF7DFCD3-8BD3-A57A-B813-C94FFF1D3AC5}"/>
                </a:ext>
              </a:extLst>
            </p:cNvPr>
            <p:cNvGrpSpPr/>
            <p:nvPr/>
          </p:nvGrpSpPr>
          <p:grpSpPr>
            <a:xfrm>
              <a:off x="2496556" y="6943806"/>
              <a:ext cx="194516" cy="145523"/>
              <a:chOff x="3571460" y="5191462"/>
              <a:chExt cx="415903" cy="311149"/>
            </a:xfrm>
            <a:solidFill>
              <a:schemeClr val="bg1"/>
            </a:solidFill>
          </p:grpSpPr>
          <p:sp>
            <p:nvSpPr>
              <p:cNvPr id="23" name="Freihandform 53">
                <a:extLst>
                  <a:ext uri="{FF2B5EF4-FFF2-40B4-BE49-F238E27FC236}">
                    <a16:creationId xmlns:a16="http://schemas.microsoft.com/office/drawing/2014/main" id="{64688709-4B39-47D2-0748-F1B06309F56C}"/>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24" name="Freihandform 54">
                <a:extLst>
                  <a:ext uri="{FF2B5EF4-FFF2-40B4-BE49-F238E27FC236}">
                    <a16:creationId xmlns:a16="http://schemas.microsoft.com/office/drawing/2014/main" id="{6836F71A-BCEC-4880-069D-30219F159C58}"/>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0791253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5ABA-5655-F1D6-4947-D7527925951F}"/>
            </a:ext>
          </a:extLst>
        </p:cNvPr>
        <p:cNvGrpSpPr/>
        <p:nvPr/>
      </p:nvGrpSpPr>
      <p:grpSpPr>
        <a:xfrm>
          <a:off x="0" y="0"/>
          <a:ext cx="0" cy="0"/>
          <a:chOff x="0" y="0"/>
          <a:chExt cx="0" cy="0"/>
        </a:xfrm>
      </p:grpSpPr>
      <p:grpSp>
        <p:nvGrpSpPr>
          <p:cNvPr id="49" name="Gruppieren 48">
            <a:extLst>
              <a:ext uri="{FF2B5EF4-FFF2-40B4-BE49-F238E27FC236}">
                <a16:creationId xmlns:a16="http://schemas.microsoft.com/office/drawing/2014/main" id="{EC7DA88A-8179-5F26-4DB2-F7C77BFAB370}"/>
              </a:ext>
            </a:extLst>
          </p:cNvPr>
          <p:cNvGrpSpPr/>
          <p:nvPr/>
        </p:nvGrpSpPr>
        <p:grpSpPr>
          <a:xfrm>
            <a:off x="659665" y="8931949"/>
            <a:ext cx="4504324" cy="856035"/>
            <a:chOff x="773966" y="8728749"/>
            <a:chExt cx="3977096" cy="716651"/>
          </a:xfrm>
        </p:grpSpPr>
        <p:pic>
          <p:nvPicPr>
            <p:cNvPr id="42" name="Grafik 41">
              <a:extLst>
                <a:ext uri="{FF2B5EF4-FFF2-40B4-BE49-F238E27FC236}">
                  <a16:creationId xmlns:a16="http://schemas.microsoft.com/office/drawing/2014/main" id="{63D7C552-5332-F790-AD20-7015D6EF77A6}"/>
                </a:ext>
              </a:extLst>
            </p:cNvPr>
            <p:cNvPicPr>
              <a:picLocks noChangeAspect="1"/>
            </p:cNvPicPr>
            <p:nvPr/>
          </p:nvPicPr>
          <p:blipFill>
            <a:blip r:embed="rId2"/>
            <a:srcRect t="29658" b="40184"/>
            <a:stretch/>
          </p:blipFill>
          <p:spPr>
            <a:xfrm>
              <a:off x="773966" y="8728749"/>
              <a:ext cx="3961971" cy="455561"/>
            </a:xfrm>
            <a:prstGeom prst="rect">
              <a:avLst/>
            </a:prstGeom>
          </p:spPr>
        </p:pic>
        <p:pic>
          <p:nvPicPr>
            <p:cNvPr id="43" name="Grafik 42">
              <a:extLst>
                <a:ext uri="{FF2B5EF4-FFF2-40B4-BE49-F238E27FC236}">
                  <a16:creationId xmlns:a16="http://schemas.microsoft.com/office/drawing/2014/main" id="{DB76C27F-6A42-A883-6986-9C6E319E3B84}"/>
                </a:ext>
              </a:extLst>
            </p:cNvPr>
            <p:cNvPicPr>
              <a:picLocks noChangeAspect="1"/>
            </p:cNvPicPr>
            <p:nvPr/>
          </p:nvPicPr>
          <p:blipFill>
            <a:blip r:embed="rId2"/>
            <a:srcRect t="81986"/>
            <a:stretch/>
          </p:blipFill>
          <p:spPr>
            <a:xfrm>
              <a:off x="789091" y="9173286"/>
              <a:ext cx="3961971" cy="272114"/>
            </a:xfrm>
            <a:prstGeom prst="rect">
              <a:avLst/>
            </a:prstGeom>
          </p:spPr>
        </p:pic>
      </p:grpSp>
      <p:pic>
        <p:nvPicPr>
          <p:cNvPr id="1026" name="Picture 2" descr="St. Kathrein am Offenegg - Zentrum">
            <a:extLst>
              <a:ext uri="{FF2B5EF4-FFF2-40B4-BE49-F238E27FC236}">
                <a16:creationId xmlns:a16="http://schemas.microsoft.com/office/drawing/2014/main" id="{95DFFFFA-90EE-A884-AF86-3C929A6CE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 y="-32331"/>
            <a:ext cx="7559675" cy="226853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abgerundete Ecken 13">
            <a:extLst>
              <a:ext uri="{FF2B5EF4-FFF2-40B4-BE49-F238E27FC236}">
                <a16:creationId xmlns:a16="http://schemas.microsoft.com/office/drawing/2014/main" id="{998251C3-4C98-CE4B-B625-E1898A6CB37C}"/>
              </a:ext>
            </a:extLst>
          </p:cNvPr>
          <p:cNvSpPr/>
          <p:nvPr/>
        </p:nvSpPr>
        <p:spPr>
          <a:xfrm>
            <a:off x="5169786" y="1859293"/>
            <a:ext cx="1694179" cy="8042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Picture 2">
            <a:extLst>
              <a:ext uri="{FF2B5EF4-FFF2-40B4-BE49-F238E27FC236}">
                <a16:creationId xmlns:a16="http://schemas.microsoft.com/office/drawing/2014/main" id="{7EFE3787-64AF-0C89-813F-963E212A8EAC}"/>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5183125" y="1759023"/>
            <a:ext cx="1748792" cy="716579"/>
          </a:xfrm>
          <a:prstGeom prst="rect">
            <a:avLst/>
          </a:prstGeom>
          <a:noFill/>
        </p:spPr>
      </p:pic>
      <p:pic>
        <p:nvPicPr>
          <p:cNvPr id="6" name="Grafik 5">
            <a:extLst>
              <a:ext uri="{FF2B5EF4-FFF2-40B4-BE49-F238E27FC236}">
                <a16:creationId xmlns:a16="http://schemas.microsoft.com/office/drawing/2014/main" id="{52922A53-B653-0439-E906-C015122FD25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58351" y="3483803"/>
            <a:ext cx="350130" cy="453110"/>
          </a:xfrm>
          <a:prstGeom prst="rect">
            <a:avLst/>
          </a:prstGeom>
        </p:spPr>
      </p:pic>
      <p:sp>
        <p:nvSpPr>
          <p:cNvPr id="7" name="Rechteck 6">
            <a:extLst>
              <a:ext uri="{FF2B5EF4-FFF2-40B4-BE49-F238E27FC236}">
                <a16:creationId xmlns:a16="http://schemas.microsoft.com/office/drawing/2014/main" id="{6C5AF977-B148-D672-1BD3-49CB41BE7883}"/>
              </a:ext>
            </a:extLst>
          </p:cNvPr>
          <p:cNvSpPr/>
          <p:nvPr/>
        </p:nvSpPr>
        <p:spPr>
          <a:xfrm>
            <a:off x="3489823" y="3593926"/>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E5771D52-6A5F-65C2-2847-D43CC01FBC34}"/>
              </a:ext>
            </a:extLst>
          </p:cNvPr>
          <p:cNvSpPr txBox="1"/>
          <p:nvPr/>
        </p:nvSpPr>
        <p:spPr>
          <a:xfrm>
            <a:off x="307085" y="2530245"/>
            <a:ext cx="7260142" cy="884858"/>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sz="1650">
                <a:solidFill>
                  <a:schemeClr val="bg1">
                    <a:lumMod val="50000"/>
                  </a:schemeClr>
                </a:solidFill>
                <a:latin typeface="Titillium Web"/>
              </a:rPr>
              <a:t>Werde Teil der neoom Energiegemeinschaft St. </a:t>
            </a:r>
            <a:r>
              <a:rPr lang="de-DE" sz="1650" err="1">
                <a:solidFill>
                  <a:schemeClr val="bg1">
                    <a:lumMod val="50000"/>
                  </a:schemeClr>
                </a:solidFill>
                <a:latin typeface="Titillium Web"/>
              </a:rPr>
              <a:t>Kathrein</a:t>
            </a:r>
            <a:r>
              <a:rPr lang="de-DE" sz="1650">
                <a:solidFill>
                  <a:schemeClr val="bg1">
                    <a:lumMod val="50000"/>
                  </a:schemeClr>
                </a:solidFill>
                <a:latin typeface="Titillium Web"/>
              </a:rPr>
              <a:t> </a:t>
            </a:r>
            <a:r>
              <a:rPr lang="de-DE" sz="1650" err="1">
                <a:solidFill>
                  <a:schemeClr val="bg1">
                    <a:lumMod val="50000"/>
                  </a:schemeClr>
                </a:solidFill>
                <a:latin typeface="Titillium Web"/>
              </a:rPr>
              <a:t>a</a:t>
            </a:r>
            <a:r>
              <a:rPr lang="de-DE" sz="1650">
                <a:solidFill>
                  <a:schemeClr val="bg1">
                    <a:lumMod val="50000"/>
                  </a:schemeClr>
                </a:solidFill>
                <a:latin typeface="Titillium Web"/>
              </a:rPr>
              <a:t>. O.-Passailer Kessel St. </a:t>
            </a:r>
            <a:r>
              <a:rPr lang="de-DE" sz="1650" err="1">
                <a:solidFill>
                  <a:schemeClr val="bg1">
                    <a:lumMod val="50000"/>
                  </a:schemeClr>
                </a:solidFill>
                <a:latin typeface="Titillium Web"/>
              </a:rPr>
              <a:t>Kathrein</a:t>
            </a:r>
            <a:r>
              <a:rPr lang="de-DE" sz="1650">
                <a:solidFill>
                  <a:schemeClr val="bg1">
                    <a:lumMod val="50000"/>
                  </a:schemeClr>
                </a:solidFill>
                <a:latin typeface="Titillium Web"/>
              </a:rPr>
              <a:t>/O.</a:t>
            </a:r>
          </a:p>
        </p:txBody>
      </p:sp>
      <p:pic>
        <p:nvPicPr>
          <p:cNvPr id="21" name="Grafik 20">
            <a:extLst>
              <a:ext uri="{FF2B5EF4-FFF2-40B4-BE49-F238E27FC236}">
                <a16:creationId xmlns:a16="http://schemas.microsoft.com/office/drawing/2014/main" id="{B663F4A8-17B8-F360-5CCF-DD657218E78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45845" y="3664234"/>
            <a:ext cx="419100" cy="419100"/>
          </a:xfrm>
          <a:prstGeom prst="rect">
            <a:avLst/>
          </a:prstGeom>
        </p:spPr>
      </p:pic>
      <p:sp>
        <p:nvSpPr>
          <p:cNvPr id="22" name="Textfeld 21">
            <a:extLst>
              <a:ext uri="{FF2B5EF4-FFF2-40B4-BE49-F238E27FC236}">
                <a16:creationId xmlns:a16="http://schemas.microsoft.com/office/drawing/2014/main" id="{342FBACE-615A-5903-C97C-7BD521CB9B97}"/>
              </a:ext>
            </a:extLst>
          </p:cNvPr>
          <p:cNvSpPr txBox="1"/>
          <p:nvPr/>
        </p:nvSpPr>
        <p:spPr>
          <a:xfrm>
            <a:off x="494473" y="3571214"/>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24" name="Textfeld 23">
            <a:extLst>
              <a:ext uri="{FF2B5EF4-FFF2-40B4-BE49-F238E27FC236}">
                <a16:creationId xmlns:a16="http://schemas.microsoft.com/office/drawing/2014/main" id="{EBADEEEF-C067-E8C4-C454-69709668BFEC}"/>
              </a:ext>
            </a:extLst>
          </p:cNvPr>
          <p:cNvSpPr txBox="1"/>
          <p:nvPr/>
        </p:nvSpPr>
        <p:spPr>
          <a:xfrm>
            <a:off x="1713971" y="4086118"/>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113" name="Textfeld 112">
            <a:extLst>
              <a:ext uri="{FF2B5EF4-FFF2-40B4-BE49-F238E27FC236}">
                <a16:creationId xmlns:a16="http://schemas.microsoft.com/office/drawing/2014/main" id="{453D70D5-E7A8-92C0-18C7-99EE8A95B7E3}"/>
              </a:ext>
            </a:extLst>
          </p:cNvPr>
          <p:cNvSpPr txBox="1"/>
          <p:nvPr/>
        </p:nvSpPr>
        <p:spPr>
          <a:xfrm>
            <a:off x="2859300" y="3968673"/>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114" name="Textfeld 113">
            <a:extLst>
              <a:ext uri="{FF2B5EF4-FFF2-40B4-BE49-F238E27FC236}">
                <a16:creationId xmlns:a16="http://schemas.microsoft.com/office/drawing/2014/main" id="{BCA891FD-AF78-67B3-1364-939576B829EF}"/>
              </a:ext>
            </a:extLst>
          </p:cNvPr>
          <p:cNvSpPr txBox="1"/>
          <p:nvPr/>
        </p:nvSpPr>
        <p:spPr>
          <a:xfrm>
            <a:off x="4433781" y="3580530"/>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115" name="Textfeld 114">
            <a:extLst>
              <a:ext uri="{FF2B5EF4-FFF2-40B4-BE49-F238E27FC236}">
                <a16:creationId xmlns:a16="http://schemas.microsoft.com/office/drawing/2014/main" id="{C9AE1C86-86B4-40D8-4018-50133835F15F}"/>
              </a:ext>
            </a:extLst>
          </p:cNvPr>
          <p:cNvSpPr txBox="1"/>
          <p:nvPr/>
        </p:nvSpPr>
        <p:spPr>
          <a:xfrm>
            <a:off x="5967571" y="4198275"/>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120" name="Rechteck 119">
            <a:extLst>
              <a:ext uri="{FF2B5EF4-FFF2-40B4-BE49-F238E27FC236}">
                <a16:creationId xmlns:a16="http://schemas.microsoft.com/office/drawing/2014/main" id="{0F0CF6E1-BA00-90CA-C02F-EE812C119805}"/>
              </a:ext>
            </a:extLst>
          </p:cNvPr>
          <p:cNvSpPr/>
          <p:nvPr/>
        </p:nvSpPr>
        <p:spPr>
          <a:xfrm>
            <a:off x="-218577" y="3205672"/>
            <a:ext cx="8148320" cy="13937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 name="Grafik 120">
            <a:extLst>
              <a:ext uri="{FF2B5EF4-FFF2-40B4-BE49-F238E27FC236}">
                <a16:creationId xmlns:a16="http://schemas.microsoft.com/office/drawing/2014/main" id="{80C30A76-C681-AEEF-B5A2-13C7282AED2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85160" y="3593926"/>
            <a:ext cx="604505" cy="604505"/>
          </a:xfrm>
          <a:prstGeom prst="rect">
            <a:avLst/>
          </a:prstGeom>
        </p:spPr>
      </p:pic>
      <p:sp>
        <p:nvSpPr>
          <p:cNvPr id="122" name="Bogen 121">
            <a:extLst>
              <a:ext uri="{FF2B5EF4-FFF2-40B4-BE49-F238E27FC236}">
                <a16:creationId xmlns:a16="http://schemas.microsoft.com/office/drawing/2014/main" id="{E3558225-7C35-E7EC-DED9-703FD35231A0}"/>
              </a:ext>
            </a:extLst>
          </p:cNvPr>
          <p:cNvSpPr/>
          <p:nvPr/>
        </p:nvSpPr>
        <p:spPr>
          <a:xfrm rot="18801229">
            <a:off x="2521695" y="388645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3" name="Bogen 122">
            <a:extLst>
              <a:ext uri="{FF2B5EF4-FFF2-40B4-BE49-F238E27FC236}">
                <a16:creationId xmlns:a16="http://schemas.microsoft.com/office/drawing/2014/main" id="{CA486B46-FB45-366D-4487-836044289160}"/>
              </a:ext>
            </a:extLst>
          </p:cNvPr>
          <p:cNvSpPr/>
          <p:nvPr/>
        </p:nvSpPr>
        <p:spPr>
          <a:xfrm rot="2798771" flipV="1">
            <a:off x="1407645" y="3687871"/>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24" name="Grafik 123">
            <a:extLst>
              <a:ext uri="{FF2B5EF4-FFF2-40B4-BE49-F238E27FC236}">
                <a16:creationId xmlns:a16="http://schemas.microsoft.com/office/drawing/2014/main" id="{2917D384-9B86-1A15-3451-470ED05413E5}"/>
              </a:ext>
            </a:extLst>
          </p:cNvPr>
          <p:cNvPicPr>
            <a:picLocks noChangeAspect="1"/>
          </p:cNvPicPr>
          <p:nvPr/>
        </p:nvPicPr>
        <p:blipFill>
          <a:blip r:embed="rId12"/>
          <a:stretch>
            <a:fillRect/>
          </a:stretch>
        </p:blipFill>
        <p:spPr>
          <a:xfrm>
            <a:off x="4750794" y="3929844"/>
            <a:ext cx="743382" cy="743382"/>
          </a:xfrm>
          <a:prstGeom prst="rect">
            <a:avLst/>
          </a:prstGeom>
        </p:spPr>
      </p:pic>
      <p:sp>
        <p:nvSpPr>
          <p:cNvPr id="125" name="Textfeld 124">
            <a:extLst>
              <a:ext uri="{FF2B5EF4-FFF2-40B4-BE49-F238E27FC236}">
                <a16:creationId xmlns:a16="http://schemas.microsoft.com/office/drawing/2014/main" id="{58C37B07-BDC9-EA91-D745-BF91EE50E6B3}"/>
              </a:ext>
            </a:extLst>
          </p:cNvPr>
          <p:cNvSpPr txBox="1"/>
          <p:nvPr/>
        </p:nvSpPr>
        <p:spPr>
          <a:xfrm>
            <a:off x="4619989" y="4067557"/>
            <a:ext cx="1076960" cy="338554"/>
          </a:xfrm>
          <a:prstGeom prst="rect">
            <a:avLst/>
          </a:prstGeom>
          <a:noFill/>
        </p:spPr>
        <p:txBody>
          <a:bodyPr wrap="square" lIns="91440" tIns="45720" rIns="91440" bIns="45720" anchor="t">
            <a:spAutoFit/>
          </a:bodyPr>
          <a:lstStyle/>
          <a:p>
            <a:pPr algn="ctr"/>
            <a:r>
              <a:rPr lang="de-DE" sz="800" b="1">
                <a:solidFill>
                  <a:srgbClr val="3C3C3C"/>
                </a:solidFill>
                <a:latin typeface="Titillium Web"/>
              </a:rPr>
              <a:t>Netz</a:t>
            </a:r>
            <a:br>
              <a:rPr lang="de-DE" sz="800" b="1">
                <a:solidFill>
                  <a:srgbClr val="3C3C3C"/>
                </a:solidFill>
                <a:latin typeface="Titillium Web"/>
              </a:rPr>
            </a:br>
            <a:r>
              <a:rPr lang="de-DE" sz="800" b="1" err="1">
                <a:solidFill>
                  <a:srgbClr val="3C3C3C"/>
                </a:solidFill>
                <a:latin typeface="Titillium Web"/>
              </a:rPr>
              <a:t>Stmk</a:t>
            </a:r>
            <a:endParaRPr lang="de-DE" err="1"/>
          </a:p>
        </p:txBody>
      </p:sp>
      <p:sp>
        <p:nvSpPr>
          <p:cNvPr id="126" name="Textfeld 125">
            <a:extLst>
              <a:ext uri="{FF2B5EF4-FFF2-40B4-BE49-F238E27FC236}">
                <a16:creationId xmlns:a16="http://schemas.microsoft.com/office/drawing/2014/main" id="{69289CF2-C34F-4A3B-D9A1-E3A047136C90}"/>
              </a:ext>
            </a:extLst>
          </p:cNvPr>
          <p:cNvSpPr txBox="1"/>
          <p:nvPr/>
        </p:nvSpPr>
        <p:spPr>
          <a:xfrm>
            <a:off x="3411249" y="3562953"/>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27" name="Textfeld 126">
            <a:extLst>
              <a:ext uri="{FF2B5EF4-FFF2-40B4-BE49-F238E27FC236}">
                <a16:creationId xmlns:a16="http://schemas.microsoft.com/office/drawing/2014/main" id="{D4ECE401-EBEB-3555-89E1-1C290995F713}"/>
              </a:ext>
            </a:extLst>
          </p:cNvPr>
          <p:cNvSpPr txBox="1"/>
          <p:nvPr/>
        </p:nvSpPr>
        <p:spPr>
          <a:xfrm>
            <a:off x="3413505" y="3710695"/>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28" name="Bogen 127">
            <a:extLst>
              <a:ext uri="{FF2B5EF4-FFF2-40B4-BE49-F238E27FC236}">
                <a16:creationId xmlns:a16="http://schemas.microsoft.com/office/drawing/2014/main" id="{37DB33A0-C158-7D34-CC35-6FA3EC13D7E2}"/>
              </a:ext>
            </a:extLst>
          </p:cNvPr>
          <p:cNvSpPr/>
          <p:nvPr/>
        </p:nvSpPr>
        <p:spPr>
          <a:xfrm rot="2798771" flipV="1">
            <a:off x="4283803" y="3666692"/>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a:extLst>
              <a:ext uri="{FF2B5EF4-FFF2-40B4-BE49-F238E27FC236}">
                <a16:creationId xmlns:a16="http://schemas.microsoft.com/office/drawing/2014/main" id="{A35F3941-88DD-82C9-F77F-C14AB0D69EC8}"/>
              </a:ext>
            </a:extLst>
          </p:cNvPr>
          <p:cNvSpPr/>
          <p:nvPr/>
        </p:nvSpPr>
        <p:spPr>
          <a:xfrm rot="18801229">
            <a:off x="5577764" y="3904896"/>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0" name="Rechteck: abgerundete Ecken 13">
            <a:extLst>
              <a:ext uri="{FF2B5EF4-FFF2-40B4-BE49-F238E27FC236}">
                <a16:creationId xmlns:a16="http://schemas.microsoft.com/office/drawing/2014/main" id="{DC74FFDA-B1FC-119A-1F91-3E3AE77DDC53}"/>
              </a:ext>
            </a:extLst>
          </p:cNvPr>
          <p:cNvSpPr/>
          <p:nvPr/>
        </p:nvSpPr>
        <p:spPr>
          <a:xfrm>
            <a:off x="-91800" y="3200312"/>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1" name="Textfeld 130">
            <a:extLst>
              <a:ext uri="{FF2B5EF4-FFF2-40B4-BE49-F238E27FC236}">
                <a16:creationId xmlns:a16="http://schemas.microsoft.com/office/drawing/2014/main" id="{46280B2C-5A05-74BB-1DAA-FA805711BD1E}"/>
              </a:ext>
            </a:extLst>
          </p:cNvPr>
          <p:cNvSpPr txBox="1"/>
          <p:nvPr/>
        </p:nvSpPr>
        <p:spPr>
          <a:xfrm>
            <a:off x="-198177" y="3200312"/>
            <a:ext cx="2407526" cy="369332"/>
          </a:xfrm>
          <a:prstGeom prst="rect">
            <a:avLst/>
          </a:prstGeom>
          <a:solidFill>
            <a:srgbClr val="E94D32"/>
          </a:solid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sp>
        <p:nvSpPr>
          <p:cNvPr id="162" name="Textfeld 161">
            <a:extLst>
              <a:ext uri="{FF2B5EF4-FFF2-40B4-BE49-F238E27FC236}">
                <a16:creationId xmlns:a16="http://schemas.microsoft.com/office/drawing/2014/main" id="{A49A60D4-2C1A-DDA3-7F67-C82F709D4622}"/>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67" name="Textfeld 166">
            <a:extLst>
              <a:ext uri="{FF2B5EF4-FFF2-40B4-BE49-F238E27FC236}">
                <a16:creationId xmlns:a16="http://schemas.microsoft.com/office/drawing/2014/main" id="{201960ED-3A0A-9040-E40B-264D1813F8F9}"/>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68" name="Textfeld 167">
            <a:extLst>
              <a:ext uri="{FF2B5EF4-FFF2-40B4-BE49-F238E27FC236}">
                <a16:creationId xmlns:a16="http://schemas.microsoft.com/office/drawing/2014/main" id="{5F1AACC6-C224-7FE2-E8BC-7A543A8313BA}"/>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69" name="Textfeld 168">
            <a:extLst>
              <a:ext uri="{FF2B5EF4-FFF2-40B4-BE49-F238E27FC236}">
                <a16:creationId xmlns:a16="http://schemas.microsoft.com/office/drawing/2014/main" id="{C57BA322-6DCB-C6DF-6F07-6F039DE31C45}"/>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EEG: 10 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a:solidFill>
                  <a:srgbClr val="E94D32"/>
                </a:solidFill>
                <a:latin typeface="Titillium Web" panose="00000400000000000000" pitchFamily="2" charset="0"/>
              </a:rPr>
              <a:t>www.neoom.com/loesungen-eeg</a:t>
            </a:r>
            <a:endParaRPr lang="de-AT" sz="1000" kern="0">
              <a:solidFill>
                <a:srgbClr val="E94D32"/>
              </a:solidFill>
              <a:latin typeface="Titillium Web" panose="00000400000000000000" pitchFamily="2" charset="0"/>
            </a:endParaRPr>
          </a:p>
        </p:txBody>
      </p:sp>
      <p:sp>
        <p:nvSpPr>
          <p:cNvPr id="170" name="Textfeld 169">
            <a:extLst>
              <a:ext uri="{FF2B5EF4-FFF2-40B4-BE49-F238E27FC236}">
                <a16:creationId xmlns:a16="http://schemas.microsoft.com/office/drawing/2014/main" id="{CECC9F07-727A-D53E-4AAD-E8D23869329D}"/>
              </a:ext>
            </a:extLst>
          </p:cNvPr>
          <p:cNvSpPr txBox="1"/>
          <p:nvPr/>
        </p:nvSpPr>
        <p:spPr>
          <a:xfrm>
            <a:off x="3515367" y="9894208"/>
            <a:ext cx="3828554"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EEG </a:t>
            </a:r>
            <a:r>
              <a:rPr lang="de-DE" sz="1000" b="1" kern="0" err="1">
                <a:solidFill>
                  <a:srgbClr val="3C3C3C"/>
                </a:solidFill>
                <a:latin typeface="Titillium Web" panose="00000400000000000000" pitchFamily="2" charset="0"/>
              </a:rPr>
              <a:t>St.Kathrein</a:t>
            </a:r>
            <a:r>
              <a:rPr lang="de-DE" sz="1000" b="1" kern="0">
                <a:solidFill>
                  <a:srgbClr val="3C3C3C"/>
                </a:solidFill>
                <a:latin typeface="Titillium Web" panose="00000400000000000000" pitchFamily="2" charset="0"/>
              </a:rPr>
              <a:t> a. O.-Passailer Kessel</a:t>
            </a:r>
          </a:p>
          <a:p>
            <a:pPr marL="12700" marR="5080">
              <a:lnSpc>
                <a:spcPct val="100699"/>
              </a:lnSpc>
              <a:spcBef>
                <a:spcPts val="50"/>
              </a:spcBef>
            </a:pPr>
            <a:r>
              <a:rPr lang="de-DE" sz="1000" b="1" kern="0">
                <a:solidFill>
                  <a:srgbClr val="E94D32"/>
                </a:solidFill>
                <a:latin typeface="Titillium Web" panose="00000400000000000000" pitchFamily="2" charset="0"/>
              </a:rPr>
              <a:t>Robert Santner        </a:t>
            </a:r>
            <a:r>
              <a:rPr lang="de-DE" sz="1000" kern="0">
                <a:latin typeface="Titillium Web" panose="00000400000000000000" pitchFamily="2" charset="0"/>
              </a:rPr>
              <a:t>+43 677 6278 4540</a:t>
            </a:r>
            <a:endParaRPr lang="de-AT" sz="1000" kern="0">
              <a:latin typeface="Titillium Web" panose="00000400000000000000" pitchFamily="2" charset="0"/>
            </a:endParaRPr>
          </a:p>
        </p:txBody>
      </p:sp>
      <p:pic>
        <p:nvPicPr>
          <p:cNvPr id="171" name="Grafik 170" descr="Receiver mit einfarbiger Füllung">
            <a:extLst>
              <a:ext uri="{FF2B5EF4-FFF2-40B4-BE49-F238E27FC236}">
                <a16:creationId xmlns:a16="http://schemas.microsoft.com/office/drawing/2014/main" id="{54801764-15EF-6EE4-3F6A-F2D0469B98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00630" y="10101439"/>
            <a:ext cx="148947" cy="148947"/>
          </a:xfrm>
          <a:prstGeom prst="rect">
            <a:avLst/>
          </a:prstGeom>
        </p:spPr>
      </p:pic>
      <p:pic>
        <p:nvPicPr>
          <p:cNvPr id="175" name="Grafik 174">
            <a:extLst>
              <a:ext uri="{FF2B5EF4-FFF2-40B4-BE49-F238E27FC236}">
                <a16:creationId xmlns:a16="http://schemas.microsoft.com/office/drawing/2014/main" id="{3805A7A3-760A-5B98-E4D9-6E8934BACC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46856" y="5578915"/>
            <a:ext cx="133684" cy="187157"/>
          </a:xfrm>
          <a:prstGeom prst="rect">
            <a:avLst/>
          </a:prstGeom>
        </p:spPr>
      </p:pic>
      <p:pic>
        <p:nvPicPr>
          <p:cNvPr id="176" name="Grafik 175">
            <a:extLst>
              <a:ext uri="{FF2B5EF4-FFF2-40B4-BE49-F238E27FC236}">
                <a16:creationId xmlns:a16="http://schemas.microsoft.com/office/drawing/2014/main" id="{2A2A050F-1672-C061-CBB2-C5F934913CD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64246" y="5955100"/>
            <a:ext cx="133684" cy="187157"/>
          </a:xfrm>
          <a:prstGeom prst="rect">
            <a:avLst/>
          </a:prstGeom>
        </p:spPr>
      </p:pic>
      <p:grpSp>
        <p:nvGrpSpPr>
          <p:cNvPr id="177" name="Grafik 36">
            <a:extLst>
              <a:ext uri="{FF2B5EF4-FFF2-40B4-BE49-F238E27FC236}">
                <a16:creationId xmlns:a16="http://schemas.microsoft.com/office/drawing/2014/main" id="{471CC643-0E30-2086-CBC9-A8EE5A24830F}"/>
              </a:ext>
            </a:extLst>
          </p:cNvPr>
          <p:cNvGrpSpPr/>
          <p:nvPr/>
        </p:nvGrpSpPr>
        <p:grpSpPr>
          <a:xfrm>
            <a:off x="2335032" y="6507883"/>
            <a:ext cx="194516" cy="145523"/>
            <a:chOff x="3571460" y="5191462"/>
            <a:chExt cx="415903" cy="311149"/>
          </a:xfrm>
          <a:solidFill>
            <a:schemeClr val="bg1"/>
          </a:solidFill>
        </p:grpSpPr>
        <p:sp>
          <p:nvSpPr>
            <p:cNvPr id="178" name="Freihandform 177">
              <a:extLst>
                <a:ext uri="{FF2B5EF4-FFF2-40B4-BE49-F238E27FC236}">
                  <a16:creationId xmlns:a16="http://schemas.microsoft.com/office/drawing/2014/main" id="{69FD69D2-8E00-9063-EF8D-426B1F6B81C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79" name="Freihandform 178">
              <a:extLst>
                <a:ext uri="{FF2B5EF4-FFF2-40B4-BE49-F238E27FC236}">
                  <a16:creationId xmlns:a16="http://schemas.microsoft.com/office/drawing/2014/main" id="{A0603945-3080-E064-76F7-A67314D9B1A6}"/>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pic>
        <p:nvPicPr>
          <p:cNvPr id="9" name="Grafik 8">
            <a:extLst>
              <a:ext uri="{FF2B5EF4-FFF2-40B4-BE49-F238E27FC236}">
                <a16:creationId xmlns:a16="http://schemas.microsoft.com/office/drawing/2014/main" id="{FD9D4B78-4EED-087C-E2A2-F40A10E87D0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6683" y="3977685"/>
            <a:ext cx="554165" cy="554165"/>
          </a:xfrm>
          <a:prstGeom prst="rect">
            <a:avLst/>
          </a:prstGeom>
        </p:spPr>
      </p:pic>
      <p:sp>
        <p:nvSpPr>
          <p:cNvPr id="3" name="Textfeld 2">
            <a:extLst>
              <a:ext uri="{FF2B5EF4-FFF2-40B4-BE49-F238E27FC236}">
                <a16:creationId xmlns:a16="http://schemas.microsoft.com/office/drawing/2014/main" id="{10D41401-E9B4-2FD1-82BA-D538BED285C7}"/>
              </a:ext>
            </a:extLst>
          </p:cNvPr>
          <p:cNvSpPr txBox="1"/>
          <p:nvPr/>
        </p:nvSpPr>
        <p:spPr>
          <a:xfrm>
            <a:off x="296511" y="3611261"/>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1.</a:t>
            </a:r>
          </a:p>
        </p:txBody>
      </p:sp>
      <p:sp>
        <p:nvSpPr>
          <p:cNvPr id="13" name="Textfeld 12">
            <a:extLst>
              <a:ext uri="{FF2B5EF4-FFF2-40B4-BE49-F238E27FC236}">
                <a16:creationId xmlns:a16="http://schemas.microsoft.com/office/drawing/2014/main" id="{D371DF2C-7AAC-99E1-9584-23106CE92A1A}"/>
              </a:ext>
            </a:extLst>
          </p:cNvPr>
          <p:cNvSpPr txBox="1"/>
          <p:nvPr/>
        </p:nvSpPr>
        <p:spPr>
          <a:xfrm>
            <a:off x="2459577" y="4236294"/>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2.</a:t>
            </a:r>
          </a:p>
        </p:txBody>
      </p:sp>
      <p:sp>
        <p:nvSpPr>
          <p:cNvPr id="15" name="Textfeld 14">
            <a:extLst>
              <a:ext uri="{FF2B5EF4-FFF2-40B4-BE49-F238E27FC236}">
                <a16:creationId xmlns:a16="http://schemas.microsoft.com/office/drawing/2014/main" id="{75695408-A3B3-4E3E-6529-6A5E90BE6105}"/>
              </a:ext>
            </a:extLst>
          </p:cNvPr>
          <p:cNvSpPr txBox="1"/>
          <p:nvPr/>
        </p:nvSpPr>
        <p:spPr>
          <a:xfrm>
            <a:off x="3062882" y="3508796"/>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3.</a:t>
            </a:r>
          </a:p>
        </p:txBody>
      </p:sp>
      <p:sp>
        <p:nvSpPr>
          <p:cNvPr id="18" name="Textfeld 17">
            <a:extLst>
              <a:ext uri="{FF2B5EF4-FFF2-40B4-BE49-F238E27FC236}">
                <a16:creationId xmlns:a16="http://schemas.microsoft.com/office/drawing/2014/main" id="{D263CD61-3146-E81B-4185-7755F210934D}"/>
              </a:ext>
            </a:extLst>
          </p:cNvPr>
          <p:cNvSpPr txBox="1"/>
          <p:nvPr/>
        </p:nvSpPr>
        <p:spPr>
          <a:xfrm>
            <a:off x="4434773" y="3836682"/>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4.</a:t>
            </a:r>
          </a:p>
        </p:txBody>
      </p:sp>
      <p:sp>
        <p:nvSpPr>
          <p:cNvPr id="19" name="Textfeld 18">
            <a:extLst>
              <a:ext uri="{FF2B5EF4-FFF2-40B4-BE49-F238E27FC236}">
                <a16:creationId xmlns:a16="http://schemas.microsoft.com/office/drawing/2014/main" id="{015E7EB0-EB3C-36B8-ACA7-ED18CCF4F369}"/>
              </a:ext>
            </a:extLst>
          </p:cNvPr>
          <p:cNvSpPr txBox="1"/>
          <p:nvPr/>
        </p:nvSpPr>
        <p:spPr>
          <a:xfrm>
            <a:off x="222266" y="4820743"/>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1.</a:t>
            </a:r>
          </a:p>
        </p:txBody>
      </p:sp>
      <p:sp>
        <p:nvSpPr>
          <p:cNvPr id="20" name="Textfeld 19">
            <a:extLst>
              <a:ext uri="{FF2B5EF4-FFF2-40B4-BE49-F238E27FC236}">
                <a16:creationId xmlns:a16="http://schemas.microsoft.com/office/drawing/2014/main" id="{C262DAF0-8CA2-41CE-E0BB-3E20C6365338}"/>
              </a:ext>
            </a:extLst>
          </p:cNvPr>
          <p:cNvSpPr txBox="1"/>
          <p:nvPr/>
        </p:nvSpPr>
        <p:spPr>
          <a:xfrm>
            <a:off x="563880" y="4756504"/>
            <a:ext cx="4720392" cy="510778"/>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Scanne mit der Foto-App am Handy den QR-Code, oder gib im Browser app.neoom.com ein und klicke auf "Jetzt registrieren"</a:t>
            </a:r>
          </a:p>
        </p:txBody>
      </p:sp>
      <p:sp>
        <p:nvSpPr>
          <p:cNvPr id="23" name="Textfeld 22">
            <a:extLst>
              <a:ext uri="{FF2B5EF4-FFF2-40B4-BE49-F238E27FC236}">
                <a16:creationId xmlns:a16="http://schemas.microsoft.com/office/drawing/2014/main" id="{1E01544E-D352-9B21-F8BF-7E1DD3843C5A}"/>
              </a:ext>
            </a:extLst>
          </p:cNvPr>
          <p:cNvSpPr txBox="1"/>
          <p:nvPr/>
        </p:nvSpPr>
        <p:spPr>
          <a:xfrm>
            <a:off x="237390" y="5582985"/>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2.</a:t>
            </a:r>
          </a:p>
        </p:txBody>
      </p:sp>
      <p:sp>
        <p:nvSpPr>
          <p:cNvPr id="25" name="Textfeld 24">
            <a:extLst>
              <a:ext uri="{FF2B5EF4-FFF2-40B4-BE49-F238E27FC236}">
                <a16:creationId xmlns:a16="http://schemas.microsoft.com/office/drawing/2014/main" id="{78F47F79-0D64-6DBC-9120-8385191B4362}"/>
              </a:ext>
            </a:extLst>
          </p:cNvPr>
          <p:cNvSpPr txBox="1"/>
          <p:nvPr/>
        </p:nvSpPr>
        <p:spPr>
          <a:xfrm>
            <a:off x="563304" y="5346195"/>
            <a:ext cx="4720392" cy="919401"/>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Gib Deine E-Mail-Adresse und ein Password ein, die Zustimmung zu den AGBs und dann Enter. Wir senden einen Kontrollcode an Deine Email, den Du zur Sicherheit eingibst. Zum Schluss noch Namen, Land und Art des Kontos (Privat, Firma,…)</a:t>
            </a:r>
          </a:p>
        </p:txBody>
      </p:sp>
      <p:sp>
        <p:nvSpPr>
          <p:cNvPr id="27" name="Textfeld 26">
            <a:extLst>
              <a:ext uri="{FF2B5EF4-FFF2-40B4-BE49-F238E27FC236}">
                <a16:creationId xmlns:a16="http://schemas.microsoft.com/office/drawing/2014/main" id="{38C55DC0-3FC6-0038-2359-4BA261E920C3}"/>
              </a:ext>
            </a:extLst>
          </p:cNvPr>
          <p:cNvSpPr txBox="1"/>
          <p:nvPr/>
        </p:nvSpPr>
        <p:spPr>
          <a:xfrm>
            <a:off x="237390" y="6503965"/>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3.</a:t>
            </a:r>
          </a:p>
        </p:txBody>
      </p:sp>
      <p:sp>
        <p:nvSpPr>
          <p:cNvPr id="28" name="Textfeld 27">
            <a:extLst>
              <a:ext uri="{FF2B5EF4-FFF2-40B4-BE49-F238E27FC236}">
                <a16:creationId xmlns:a16="http://schemas.microsoft.com/office/drawing/2014/main" id="{18C6E5C3-FBE8-1345-6912-51A2612B348D}"/>
              </a:ext>
            </a:extLst>
          </p:cNvPr>
          <p:cNvSpPr txBox="1"/>
          <p:nvPr/>
        </p:nvSpPr>
        <p:spPr>
          <a:xfrm>
            <a:off x="562383" y="6332998"/>
            <a:ext cx="4720391" cy="919401"/>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Über das neoom Logo        und Auswahl KLUUB        kommt man zur Eingabe von Standort (Adresse) und Zählpunkten (Bezug und oder Einspeisung). Mit dem Haken bei Nahbereichsabfrage erlaubst Du uns die Nahbereichsabfrage beim Netzbetreiber.</a:t>
            </a:r>
          </a:p>
        </p:txBody>
      </p:sp>
      <p:pic>
        <p:nvPicPr>
          <p:cNvPr id="8" name="Grafik 7" descr="Präsentation mit Medien mit einfarbiger Füllung">
            <a:hlinkClick r:id="rId19"/>
            <a:extLst>
              <a:ext uri="{FF2B5EF4-FFF2-40B4-BE49-F238E27FC236}">
                <a16:creationId xmlns:a16="http://schemas.microsoft.com/office/drawing/2014/main" id="{1435E6DB-ED3A-2E4A-B3DE-5F25EAE2FB8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97122" y="5491338"/>
            <a:ext cx="294301" cy="400225"/>
          </a:xfrm>
          <a:prstGeom prst="rect">
            <a:avLst/>
          </a:prstGeom>
        </p:spPr>
      </p:pic>
      <p:pic>
        <p:nvPicPr>
          <p:cNvPr id="11" name="Grafik 10" descr="Präsentation mit Medien mit einfarbiger Füllung">
            <a:hlinkClick r:id="rId22"/>
            <a:extLst>
              <a:ext uri="{FF2B5EF4-FFF2-40B4-BE49-F238E27FC236}">
                <a16:creationId xmlns:a16="http://schemas.microsoft.com/office/drawing/2014/main" id="{9E89D84C-C03F-C3E9-1534-3FA93642C39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98765" y="6471547"/>
            <a:ext cx="294301" cy="400225"/>
          </a:xfrm>
          <a:prstGeom prst="rect">
            <a:avLst/>
          </a:prstGeom>
        </p:spPr>
      </p:pic>
      <p:pic>
        <p:nvPicPr>
          <p:cNvPr id="16" name="Grafik 15" descr="Präsentation mit Medien mit einfarbiger Füllung">
            <a:hlinkClick r:id="rId23"/>
            <a:extLst>
              <a:ext uri="{FF2B5EF4-FFF2-40B4-BE49-F238E27FC236}">
                <a16:creationId xmlns:a16="http://schemas.microsoft.com/office/drawing/2014/main" id="{88D59870-4B74-2CF5-0C32-ECDFE3AECA7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89503" y="8124948"/>
            <a:ext cx="294301" cy="400225"/>
          </a:xfrm>
          <a:prstGeom prst="rect">
            <a:avLst/>
          </a:prstGeom>
        </p:spPr>
      </p:pic>
      <p:pic>
        <p:nvPicPr>
          <p:cNvPr id="26" name="Grafik 25">
            <a:extLst>
              <a:ext uri="{FF2B5EF4-FFF2-40B4-BE49-F238E27FC236}">
                <a16:creationId xmlns:a16="http://schemas.microsoft.com/office/drawing/2014/main" id="{578F03D8-A4EC-3F13-8391-41BA91069265}"/>
              </a:ext>
            </a:extLst>
          </p:cNvPr>
          <p:cNvPicPr>
            <a:picLocks noChangeAspect="1"/>
          </p:cNvPicPr>
          <p:nvPr/>
        </p:nvPicPr>
        <p:blipFill>
          <a:blip r:embed="rId24"/>
          <a:stretch>
            <a:fillRect/>
          </a:stretch>
        </p:blipFill>
        <p:spPr>
          <a:xfrm>
            <a:off x="2167392" y="6400397"/>
            <a:ext cx="194516" cy="197043"/>
          </a:xfrm>
          <a:prstGeom prst="rect">
            <a:avLst/>
          </a:prstGeom>
        </p:spPr>
      </p:pic>
      <p:pic>
        <p:nvPicPr>
          <p:cNvPr id="30" name="Grafik 29">
            <a:extLst>
              <a:ext uri="{FF2B5EF4-FFF2-40B4-BE49-F238E27FC236}">
                <a16:creationId xmlns:a16="http://schemas.microsoft.com/office/drawing/2014/main" id="{CAD68831-ACDE-2CDE-EE98-289B71D00CD6}"/>
              </a:ext>
            </a:extLst>
          </p:cNvPr>
          <p:cNvPicPr>
            <a:picLocks noChangeAspect="1"/>
          </p:cNvPicPr>
          <p:nvPr/>
        </p:nvPicPr>
        <p:blipFill>
          <a:blip r:embed="rId25"/>
          <a:stretch>
            <a:fillRect/>
          </a:stretch>
        </p:blipFill>
        <p:spPr>
          <a:xfrm>
            <a:off x="3747563" y="6396629"/>
            <a:ext cx="207644" cy="216296"/>
          </a:xfrm>
          <a:prstGeom prst="rect">
            <a:avLst/>
          </a:prstGeom>
        </p:spPr>
      </p:pic>
      <p:grpSp>
        <p:nvGrpSpPr>
          <p:cNvPr id="33" name="Gruppieren 32">
            <a:extLst>
              <a:ext uri="{FF2B5EF4-FFF2-40B4-BE49-F238E27FC236}">
                <a16:creationId xmlns:a16="http://schemas.microsoft.com/office/drawing/2014/main" id="{4C4FD2D4-4CF1-AA0F-34DF-83DBF60CFA23}"/>
              </a:ext>
            </a:extLst>
          </p:cNvPr>
          <p:cNvGrpSpPr/>
          <p:nvPr/>
        </p:nvGrpSpPr>
        <p:grpSpPr>
          <a:xfrm>
            <a:off x="5676209" y="4949373"/>
            <a:ext cx="1694772" cy="2150744"/>
            <a:chOff x="5835137" y="5310633"/>
            <a:chExt cx="1514829" cy="1886760"/>
          </a:xfrm>
        </p:grpSpPr>
        <p:pic>
          <p:nvPicPr>
            <p:cNvPr id="4" name="Grafik 3" descr="Ein Bild, das Text, Screenshot, Schrift enthält.&#10;&#10;Beschreibung automatisch generiert.">
              <a:extLst>
                <a:ext uri="{FF2B5EF4-FFF2-40B4-BE49-F238E27FC236}">
                  <a16:creationId xmlns:a16="http://schemas.microsoft.com/office/drawing/2014/main" id="{F1AA38A9-CAB4-396F-11E1-A67928DF978E}"/>
                </a:ext>
              </a:extLst>
            </p:cNvPr>
            <p:cNvPicPr>
              <a:picLocks noChangeAspect="1"/>
            </p:cNvPicPr>
            <p:nvPr/>
          </p:nvPicPr>
          <p:blipFill>
            <a:blip r:embed="rId26"/>
            <a:srcRect l="2851" t="11186" r="1818"/>
            <a:stretch/>
          </p:blipFill>
          <p:spPr>
            <a:xfrm>
              <a:off x="5835137" y="5310633"/>
              <a:ext cx="1514829" cy="1886759"/>
            </a:xfrm>
            <a:prstGeom prst="rect">
              <a:avLst/>
            </a:prstGeom>
            <a:ln>
              <a:solidFill>
                <a:schemeClr val="tx1"/>
              </a:solidFill>
            </a:ln>
          </p:spPr>
        </p:pic>
        <p:sp>
          <p:nvSpPr>
            <p:cNvPr id="31" name="Ellipse 30">
              <a:extLst>
                <a:ext uri="{FF2B5EF4-FFF2-40B4-BE49-F238E27FC236}">
                  <a16:creationId xmlns:a16="http://schemas.microsoft.com/office/drawing/2014/main" id="{AF4AF2D4-B609-33FB-169E-B76FA4D4BCFA}"/>
                </a:ext>
              </a:extLst>
            </p:cNvPr>
            <p:cNvSpPr/>
            <p:nvPr/>
          </p:nvSpPr>
          <p:spPr>
            <a:xfrm>
              <a:off x="5933278" y="6987617"/>
              <a:ext cx="294302" cy="209776"/>
            </a:xfrm>
            <a:prstGeom prst="ellipse">
              <a:avLst/>
            </a:prstGeom>
            <a:noFill/>
            <a:ln>
              <a:solidFill>
                <a:srgbClr val="EB5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2" name="Ellipse 31">
              <a:extLst>
                <a:ext uri="{FF2B5EF4-FFF2-40B4-BE49-F238E27FC236}">
                  <a16:creationId xmlns:a16="http://schemas.microsoft.com/office/drawing/2014/main" id="{9A36BEAA-DAA2-742A-ADB5-A38F01F29642}"/>
                </a:ext>
              </a:extLst>
            </p:cNvPr>
            <p:cNvSpPr/>
            <p:nvPr/>
          </p:nvSpPr>
          <p:spPr>
            <a:xfrm>
              <a:off x="5849860" y="6617843"/>
              <a:ext cx="505247" cy="236842"/>
            </a:xfrm>
            <a:prstGeom prst="ellipse">
              <a:avLst/>
            </a:prstGeom>
            <a:noFill/>
            <a:ln>
              <a:solidFill>
                <a:srgbClr val="EB5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35" name="Grafik 34">
            <a:extLst>
              <a:ext uri="{FF2B5EF4-FFF2-40B4-BE49-F238E27FC236}">
                <a16:creationId xmlns:a16="http://schemas.microsoft.com/office/drawing/2014/main" id="{AFD3D5AC-7AF5-5E49-5109-3AD272599628}"/>
              </a:ext>
            </a:extLst>
          </p:cNvPr>
          <p:cNvPicPr>
            <a:picLocks noChangeAspect="1"/>
          </p:cNvPicPr>
          <p:nvPr/>
        </p:nvPicPr>
        <p:blipFill>
          <a:blip r:embed="rId27"/>
          <a:stretch>
            <a:fillRect/>
          </a:stretch>
        </p:blipFill>
        <p:spPr>
          <a:xfrm>
            <a:off x="688968" y="7301017"/>
            <a:ext cx="2194160" cy="432282"/>
          </a:xfrm>
          <a:prstGeom prst="rect">
            <a:avLst/>
          </a:prstGeom>
        </p:spPr>
      </p:pic>
      <p:sp>
        <p:nvSpPr>
          <p:cNvPr id="36" name="Textfeld 35">
            <a:extLst>
              <a:ext uri="{FF2B5EF4-FFF2-40B4-BE49-F238E27FC236}">
                <a16:creationId xmlns:a16="http://schemas.microsoft.com/office/drawing/2014/main" id="{9334279E-5A8F-F5AB-8BA5-B477BC94EF61}"/>
              </a:ext>
            </a:extLst>
          </p:cNvPr>
          <p:cNvSpPr txBox="1"/>
          <p:nvPr/>
        </p:nvSpPr>
        <p:spPr>
          <a:xfrm>
            <a:off x="3062882" y="7279816"/>
            <a:ext cx="2226621"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Anzeige in der APP: die Abfrage kann 30min bis 2 Tage dauern!</a:t>
            </a:r>
          </a:p>
        </p:txBody>
      </p:sp>
      <p:sp>
        <p:nvSpPr>
          <p:cNvPr id="37" name="Textfeld 36">
            <a:extLst>
              <a:ext uri="{FF2B5EF4-FFF2-40B4-BE49-F238E27FC236}">
                <a16:creationId xmlns:a16="http://schemas.microsoft.com/office/drawing/2014/main" id="{03C9FC38-6F70-2B6A-F628-F58A925846E7}"/>
              </a:ext>
            </a:extLst>
          </p:cNvPr>
          <p:cNvSpPr txBox="1"/>
          <p:nvPr/>
        </p:nvSpPr>
        <p:spPr>
          <a:xfrm>
            <a:off x="562383" y="7817230"/>
            <a:ext cx="4720469" cy="1123712"/>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Bis die Abfrage erledigt ist kann man die Bankdaten in der App ergänzen (Wallet). Sobald eine EEG gefunden bzw. gegründet worden ist kann man die Stromverträge annehmen. Als finaler Schritt nach Anleitung in der App die Freigabe am Datenportal des Netzbetreibers (nicht Energieversorger!) erteilen.</a:t>
            </a:r>
          </a:p>
        </p:txBody>
      </p:sp>
      <p:sp>
        <p:nvSpPr>
          <p:cNvPr id="38" name="Textfeld 37">
            <a:extLst>
              <a:ext uri="{FF2B5EF4-FFF2-40B4-BE49-F238E27FC236}">
                <a16:creationId xmlns:a16="http://schemas.microsoft.com/office/drawing/2014/main" id="{A33546B9-984A-1D77-6F65-E0492FD652AC}"/>
              </a:ext>
            </a:extLst>
          </p:cNvPr>
          <p:cNvSpPr txBox="1"/>
          <p:nvPr/>
        </p:nvSpPr>
        <p:spPr>
          <a:xfrm>
            <a:off x="270809" y="8067902"/>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4.</a:t>
            </a:r>
          </a:p>
        </p:txBody>
      </p:sp>
      <p:pic>
        <p:nvPicPr>
          <p:cNvPr id="47" name="Grafik 46">
            <a:extLst>
              <a:ext uri="{FF2B5EF4-FFF2-40B4-BE49-F238E27FC236}">
                <a16:creationId xmlns:a16="http://schemas.microsoft.com/office/drawing/2014/main" id="{41D3234D-1491-6F83-88AF-C1B5DA0416F4}"/>
              </a:ext>
            </a:extLst>
          </p:cNvPr>
          <p:cNvPicPr>
            <a:picLocks noChangeAspect="1"/>
          </p:cNvPicPr>
          <p:nvPr/>
        </p:nvPicPr>
        <p:blipFill>
          <a:blip r:embed="rId28"/>
          <a:srcRect l="2078" t="2820" r="988" b="3816"/>
          <a:stretch/>
        </p:blipFill>
        <p:spPr>
          <a:xfrm>
            <a:off x="5679960" y="7693818"/>
            <a:ext cx="1694772" cy="1070581"/>
          </a:xfrm>
          <a:prstGeom prst="rect">
            <a:avLst/>
          </a:prstGeom>
          <a:ln>
            <a:solidFill>
              <a:schemeClr val="tx1"/>
            </a:solidFill>
          </a:ln>
        </p:spPr>
      </p:pic>
      <p:grpSp>
        <p:nvGrpSpPr>
          <p:cNvPr id="2" name="Gruppieren 1">
            <a:extLst>
              <a:ext uri="{FF2B5EF4-FFF2-40B4-BE49-F238E27FC236}">
                <a16:creationId xmlns:a16="http://schemas.microsoft.com/office/drawing/2014/main" id="{269CA6E0-8D45-64AE-56FE-C8BF1ED8D243}"/>
              </a:ext>
            </a:extLst>
          </p:cNvPr>
          <p:cNvGrpSpPr/>
          <p:nvPr/>
        </p:nvGrpSpPr>
        <p:grpSpPr>
          <a:xfrm>
            <a:off x="5567949" y="9109637"/>
            <a:ext cx="2065499" cy="608028"/>
            <a:chOff x="5567949" y="9109637"/>
            <a:chExt cx="2065499" cy="608028"/>
          </a:xfrm>
        </p:grpSpPr>
        <p:grpSp>
          <p:nvGrpSpPr>
            <p:cNvPr id="5" name="Gruppieren 4">
              <a:extLst>
                <a:ext uri="{FF2B5EF4-FFF2-40B4-BE49-F238E27FC236}">
                  <a16:creationId xmlns:a16="http://schemas.microsoft.com/office/drawing/2014/main" id="{C32ECB9D-5C84-C5E4-BDEC-ED1B5A7573CE}"/>
                </a:ext>
              </a:extLst>
            </p:cNvPr>
            <p:cNvGrpSpPr/>
            <p:nvPr/>
          </p:nvGrpSpPr>
          <p:grpSpPr>
            <a:xfrm>
              <a:off x="5567949" y="9130399"/>
              <a:ext cx="2065499" cy="520827"/>
              <a:chOff x="454795" y="9498817"/>
              <a:chExt cx="1895239" cy="520827"/>
            </a:xfrm>
          </p:grpSpPr>
          <p:sp>
            <p:nvSpPr>
              <p:cNvPr id="29" name="Textfeld 28">
                <a:extLst>
                  <a:ext uri="{FF2B5EF4-FFF2-40B4-BE49-F238E27FC236}">
                    <a16:creationId xmlns:a16="http://schemas.microsoft.com/office/drawing/2014/main" id="{4BEBC929-599F-39E3-2D71-C4FD75891E5D}"/>
                  </a:ext>
                </a:extLst>
              </p:cNvPr>
              <p:cNvSpPr txBox="1"/>
              <p:nvPr/>
            </p:nvSpPr>
            <p:spPr>
              <a:xfrm>
                <a:off x="622859" y="9557979"/>
                <a:ext cx="1727175"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800"/>
                  <a:t>     Video-Anleitungen</a:t>
                </a:r>
                <a:br>
                  <a:rPr lang="de-DE" sz="800"/>
                </a:br>
                <a:br>
                  <a:rPr lang="de-DE" sz="800"/>
                </a:br>
                <a:r>
                  <a:rPr lang="de-DE" sz="800"/>
                  <a:t>QR Code für </a:t>
                </a:r>
                <a:r>
                  <a:rPr lang="de-DE" sz="800" err="1"/>
                  <a:t>Youtube</a:t>
                </a:r>
                <a:endParaRPr lang="de-DE" sz="800"/>
              </a:p>
            </p:txBody>
          </p:sp>
          <p:pic>
            <p:nvPicPr>
              <p:cNvPr id="34" name="Grafik 33" descr="Präsentation mit Medien mit einfarbiger Füllung">
                <a:extLst>
                  <a:ext uri="{FF2B5EF4-FFF2-40B4-BE49-F238E27FC236}">
                    <a16:creationId xmlns:a16="http://schemas.microsoft.com/office/drawing/2014/main" id="{3B1C42A0-1CD1-24B6-787F-44FF6F15F41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54795" y="9498817"/>
                <a:ext cx="239041" cy="325076"/>
              </a:xfrm>
              <a:prstGeom prst="rect">
                <a:avLst/>
              </a:prstGeom>
            </p:spPr>
          </p:pic>
        </p:grpSp>
        <p:pic>
          <p:nvPicPr>
            <p:cNvPr id="17" name="Grafik 16">
              <a:extLst>
                <a:ext uri="{FF2B5EF4-FFF2-40B4-BE49-F238E27FC236}">
                  <a16:creationId xmlns:a16="http://schemas.microsoft.com/office/drawing/2014/main" id="{68627690-5D09-7D34-A26C-002E5BC10425}"/>
                </a:ext>
              </a:extLst>
            </p:cNvPr>
            <p:cNvPicPr>
              <a:picLocks noChangeAspect="1"/>
            </p:cNvPicPr>
            <p:nvPr/>
          </p:nvPicPr>
          <p:blipFill>
            <a:blip r:embed="rId29"/>
            <a:stretch>
              <a:fillRect/>
            </a:stretch>
          </p:blipFill>
          <p:spPr>
            <a:xfrm>
              <a:off x="6787382" y="9109637"/>
              <a:ext cx="600506" cy="608028"/>
            </a:xfrm>
            <a:prstGeom prst="rect">
              <a:avLst/>
            </a:prstGeom>
          </p:spPr>
        </p:pic>
      </p:grpSp>
    </p:spTree>
    <p:extLst>
      <p:ext uri="{BB962C8B-B14F-4D97-AF65-F5344CB8AC3E}">
        <p14:creationId xmlns:p14="http://schemas.microsoft.com/office/powerpoint/2010/main" val="241475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5ABA-5655-F1D6-4947-D7527925951F}"/>
            </a:ext>
          </a:extLst>
        </p:cNvPr>
        <p:cNvGrpSpPr/>
        <p:nvPr/>
      </p:nvGrpSpPr>
      <p:grpSpPr>
        <a:xfrm>
          <a:off x="0" y="0"/>
          <a:ext cx="0" cy="0"/>
          <a:chOff x="0" y="0"/>
          <a:chExt cx="0" cy="0"/>
        </a:xfrm>
      </p:grpSpPr>
      <p:pic>
        <p:nvPicPr>
          <p:cNvPr id="5" name="Grafik 4" descr="Ein Bild, das draußen, Himmel, Gras, Baum enthält.&#10;&#10;Automatisch generierte Beschreibung">
            <a:extLst>
              <a:ext uri="{FF2B5EF4-FFF2-40B4-BE49-F238E27FC236}">
                <a16:creationId xmlns:a16="http://schemas.microsoft.com/office/drawing/2014/main" id="{04CB9189-FE54-42FB-1CD5-4C911B9889A2}"/>
              </a:ext>
            </a:extLst>
          </p:cNvPr>
          <p:cNvPicPr>
            <a:picLocks noChangeAspect="1"/>
          </p:cNvPicPr>
          <p:nvPr/>
        </p:nvPicPr>
        <p:blipFill rotWithShape="1">
          <a:blip r:embed="rId2">
            <a:extLst>
              <a:ext uri="{28A0092B-C50C-407E-A947-70E740481C1C}">
                <a14:useLocalDpi xmlns:a14="http://schemas.microsoft.com/office/drawing/2010/main" val="0"/>
              </a:ext>
            </a:extLst>
          </a:blip>
          <a:srcRect l="-359" t="41346" r="-36" b="21455"/>
          <a:stretch/>
        </p:blipFill>
        <p:spPr>
          <a:xfrm>
            <a:off x="-97632" y="-547"/>
            <a:ext cx="8157433" cy="2265081"/>
          </a:xfrm>
          <a:prstGeom prst="rect">
            <a:avLst/>
          </a:prstGeom>
          <a:noFill/>
        </p:spPr>
      </p:pic>
      <p:grpSp>
        <p:nvGrpSpPr>
          <p:cNvPr id="49" name="Gruppieren 48">
            <a:extLst>
              <a:ext uri="{FF2B5EF4-FFF2-40B4-BE49-F238E27FC236}">
                <a16:creationId xmlns:a16="http://schemas.microsoft.com/office/drawing/2014/main" id="{EC7DA88A-8179-5F26-4DB2-F7C77BFAB370}"/>
              </a:ext>
            </a:extLst>
          </p:cNvPr>
          <p:cNvGrpSpPr/>
          <p:nvPr/>
        </p:nvGrpSpPr>
        <p:grpSpPr>
          <a:xfrm>
            <a:off x="659665" y="8931949"/>
            <a:ext cx="4504324" cy="856035"/>
            <a:chOff x="773966" y="8728749"/>
            <a:chExt cx="3977096" cy="716651"/>
          </a:xfrm>
        </p:grpSpPr>
        <p:pic>
          <p:nvPicPr>
            <p:cNvPr id="42" name="Grafik 41">
              <a:extLst>
                <a:ext uri="{FF2B5EF4-FFF2-40B4-BE49-F238E27FC236}">
                  <a16:creationId xmlns:a16="http://schemas.microsoft.com/office/drawing/2014/main" id="{63D7C552-5332-F790-AD20-7015D6EF77A6}"/>
                </a:ext>
              </a:extLst>
            </p:cNvPr>
            <p:cNvPicPr>
              <a:picLocks noChangeAspect="1"/>
            </p:cNvPicPr>
            <p:nvPr/>
          </p:nvPicPr>
          <p:blipFill>
            <a:blip r:embed="rId3"/>
            <a:srcRect t="29658" b="40184"/>
            <a:stretch/>
          </p:blipFill>
          <p:spPr>
            <a:xfrm>
              <a:off x="773966" y="8728749"/>
              <a:ext cx="3961971" cy="455561"/>
            </a:xfrm>
            <a:prstGeom prst="rect">
              <a:avLst/>
            </a:prstGeom>
          </p:spPr>
        </p:pic>
        <p:pic>
          <p:nvPicPr>
            <p:cNvPr id="43" name="Grafik 42">
              <a:extLst>
                <a:ext uri="{FF2B5EF4-FFF2-40B4-BE49-F238E27FC236}">
                  <a16:creationId xmlns:a16="http://schemas.microsoft.com/office/drawing/2014/main" id="{DB76C27F-6A42-A883-6986-9C6E319E3B84}"/>
                </a:ext>
              </a:extLst>
            </p:cNvPr>
            <p:cNvPicPr>
              <a:picLocks noChangeAspect="1"/>
            </p:cNvPicPr>
            <p:nvPr/>
          </p:nvPicPr>
          <p:blipFill>
            <a:blip r:embed="rId3"/>
            <a:srcRect t="81986"/>
            <a:stretch/>
          </p:blipFill>
          <p:spPr>
            <a:xfrm>
              <a:off x="789091" y="9173286"/>
              <a:ext cx="3961971" cy="272114"/>
            </a:xfrm>
            <a:prstGeom prst="rect">
              <a:avLst/>
            </a:prstGeom>
          </p:spPr>
        </p:pic>
      </p:grpSp>
      <p:sp>
        <p:nvSpPr>
          <p:cNvPr id="14" name="Rechteck: abgerundete Ecken 13">
            <a:extLst>
              <a:ext uri="{FF2B5EF4-FFF2-40B4-BE49-F238E27FC236}">
                <a16:creationId xmlns:a16="http://schemas.microsoft.com/office/drawing/2014/main" id="{998251C3-4C98-CE4B-B625-E1898A6CB37C}"/>
              </a:ext>
            </a:extLst>
          </p:cNvPr>
          <p:cNvSpPr/>
          <p:nvPr/>
        </p:nvSpPr>
        <p:spPr>
          <a:xfrm>
            <a:off x="5169786" y="1859293"/>
            <a:ext cx="1694179" cy="8042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Picture 2">
            <a:extLst>
              <a:ext uri="{FF2B5EF4-FFF2-40B4-BE49-F238E27FC236}">
                <a16:creationId xmlns:a16="http://schemas.microsoft.com/office/drawing/2014/main" id="{7EFE3787-64AF-0C89-813F-963E212A8EAC}"/>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5183125" y="1759023"/>
            <a:ext cx="1748792" cy="716579"/>
          </a:xfrm>
          <a:prstGeom prst="rect">
            <a:avLst/>
          </a:prstGeom>
          <a:noFill/>
        </p:spPr>
      </p:pic>
      <p:pic>
        <p:nvPicPr>
          <p:cNvPr id="6" name="Grafik 5">
            <a:extLst>
              <a:ext uri="{FF2B5EF4-FFF2-40B4-BE49-F238E27FC236}">
                <a16:creationId xmlns:a16="http://schemas.microsoft.com/office/drawing/2014/main" id="{52922A53-B653-0439-E906-C015122FD25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58351" y="3483803"/>
            <a:ext cx="350130" cy="453110"/>
          </a:xfrm>
          <a:prstGeom prst="rect">
            <a:avLst/>
          </a:prstGeom>
        </p:spPr>
      </p:pic>
      <p:sp>
        <p:nvSpPr>
          <p:cNvPr id="7" name="Rechteck 6">
            <a:extLst>
              <a:ext uri="{FF2B5EF4-FFF2-40B4-BE49-F238E27FC236}">
                <a16:creationId xmlns:a16="http://schemas.microsoft.com/office/drawing/2014/main" id="{6C5AF977-B148-D672-1BD3-49CB41BE7883}"/>
              </a:ext>
            </a:extLst>
          </p:cNvPr>
          <p:cNvSpPr/>
          <p:nvPr/>
        </p:nvSpPr>
        <p:spPr>
          <a:xfrm>
            <a:off x="3489823" y="3593926"/>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E5771D52-6A5F-65C2-2847-D43CC01FBC34}"/>
              </a:ext>
            </a:extLst>
          </p:cNvPr>
          <p:cNvSpPr txBox="1"/>
          <p:nvPr/>
        </p:nvSpPr>
        <p:spPr>
          <a:xfrm>
            <a:off x="307085" y="2530245"/>
            <a:ext cx="7260142" cy="630942"/>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sz="1650">
                <a:solidFill>
                  <a:schemeClr val="bg1">
                    <a:lumMod val="50000"/>
                  </a:schemeClr>
                </a:solidFill>
                <a:latin typeface="Titillium Web"/>
              </a:rPr>
              <a:t>Werde Teil einer </a:t>
            </a:r>
            <a:r>
              <a:rPr lang="de-DE" sz="1650" err="1">
                <a:solidFill>
                  <a:schemeClr val="bg1">
                    <a:lumMod val="50000"/>
                  </a:schemeClr>
                </a:solidFill>
                <a:latin typeface="Titillium Web"/>
              </a:rPr>
              <a:t>neoom</a:t>
            </a:r>
            <a:r>
              <a:rPr lang="de-DE" sz="1650">
                <a:solidFill>
                  <a:schemeClr val="bg1">
                    <a:lumMod val="50000"/>
                  </a:schemeClr>
                </a:solidFill>
                <a:latin typeface="Titillium Web"/>
              </a:rPr>
              <a:t> Energiegemeinschaft in nur 4 Schritten.</a:t>
            </a:r>
          </a:p>
        </p:txBody>
      </p:sp>
      <p:pic>
        <p:nvPicPr>
          <p:cNvPr id="21" name="Grafik 20">
            <a:extLst>
              <a:ext uri="{FF2B5EF4-FFF2-40B4-BE49-F238E27FC236}">
                <a16:creationId xmlns:a16="http://schemas.microsoft.com/office/drawing/2014/main" id="{B663F4A8-17B8-F360-5CCF-DD657218E78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45845" y="3664234"/>
            <a:ext cx="419100" cy="419100"/>
          </a:xfrm>
          <a:prstGeom prst="rect">
            <a:avLst/>
          </a:prstGeom>
        </p:spPr>
      </p:pic>
      <p:sp>
        <p:nvSpPr>
          <p:cNvPr id="22" name="Textfeld 21">
            <a:extLst>
              <a:ext uri="{FF2B5EF4-FFF2-40B4-BE49-F238E27FC236}">
                <a16:creationId xmlns:a16="http://schemas.microsoft.com/office/drawing/2014/main" id="{342FBACE-615A-5903-C97C-7BD521CB9B97}"/>
              </a:ext>
            </a:extLst>
          </p:cNvPr>
          <p:cNvSpPr txBox="1"/>
          <p:nvPr/>
        </p:nvSpPr>
        <p:spPr>
          <a:xfrm>
            <a:off x="494473" y="3571214"/>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24" name="Textfeld 23">
            <a:extLst>
              <a:ext uri="{FF2B5EF4-FFF2-40B4-BE49-F238E27FC236}">
                <a16:creationId xmlns:a16="http://schemas.microsoft.com/office/drawing/2014/main" id="{EBADEEEF-C067-E8C4-C454-69709668BFEC}"/>
              </a:ext>
            </a:extLst>
          </p:cNvPr>
          <p:cNvSpPr txBox="1"/>
          <p:nvPr/>
        </p:nvSpPr>
        <p:spPr>
          <a:xfrm>
            <a:off x="1713971" y="4086118"/>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113" name="Textfeld 112">
            <a:extLst>
              <a:ext uri="{FF2B5EF4-FFF2-40B4-BE49-F238E27FC236}">
                <a16:creationId xmlns:a16="http://schemas.microsoft.com/office/drawing/2014/main" id="{453D70D5-E7A8-92C0-18C7-99EE8A95B7E3}"/>
              </a:ext>
            </a:extLst>
          </p:cNvPr>
          <p:cNvSpPr txBox="1"/>
          <p:nvPr/>
        </p:nvSpPr>
        <p:spPr>
          <a:xfrm>
            <a:off x="2859300" y="3968673"/>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114" name="Textfeld 113">
            <a:extLst>
              <a:ext uri="{FF2B5EF4-FFF2-40B4-BE49-F238E27FC236}">
                <a16:creationId xmlns:a16="http://schemas.microsoft.com/office/drawing/2014/main" id="{BCA891FD-AF78-67B3-1364-939576B829EF}"/>
              </a:ext>
            </a:extLst>
          </p:cNvPr>
          <p:cNvSpPr txBox="1"/>
          <p:nvPr/>
        </p:nvSpPr>
        <p:spPr>
          <a:xfrm>
            <a:off x="4433781" y="3580530"/>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115" name="Textfeld 114">
            <a:extLst>
              <a:ext uri="{FF2B5EF4-FFF2-40B4-BE49-F238E27FC236}">
                <a16:creationId xmlns:a16="http://schemas.microsoft.com/office/drawing/2014/main" id="{C9AE1C86-86B4-40D8-4018-50133835F15F}"/>
              </a:ext>
            </a:extLst>
          </p:cNvPr>
          <p:cNvSpPr txBox="1"/>
          <p:nvPr/>
        </p:nvSpPr>
        <p:spPr>
          <a:xfrm>
            <a:off x="5967571" y="4198275"/>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120" name="Rechteck 119">
            <a:extLst>
              <a:ext uri="{FF2B5EF4-FFF2-40B4-BE49-F238E27FC236}">
                <a16:creationId xmlns:a16="http://schemas.microsoft.com/office/drawing/2014/main" id="{0F0CF6E1-BA00-90CA-C02F-EE812C119805}"/>
              </a:ext>
            </a:extLst>
          </p:cNvPr>
          <p:cNvSpPr/>
          <p:nvPr/>
        </p:nvSpPr>
        <p:spPr>
          <a:xfrm>
            <a:off x="-218577" y="3205672"/>
            <a:ext cx="8148320" cy="13937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 name="Grafik 120">
            <a:extLst>
              <a:ext uri="{FF2B5EF4-FFF2-40B4-BE49-F238E27FC236}">
                <a16:creationId xmlns:a16="http://schemas.microsoft.com/office/drawing/2014/main" id="{80C30A76-C681-AEEF-B5A2-13C7282AED2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85160" y="3593926"/>
            <a:ext cx="604505" cy="604505"/>
          </a:xfrm>
          <a:prstGeom prst="rect">
            <a:avLst/>
          </a:prstGeom>
        </p:spPr>
      </p:pic>
      <p:sp>
        <p:nvSpPr>
          <p:cNvPr id="122" name="Bogen 121">
            <a:extLst>
              <a:ext uri="{FF2B5EF4-FFF2-40B4-BE49-F238E27FC236}">
                <a16:creationId xmlns:a16="http://schemas.microsoft.com/office/drawing/2014/main" id="{E3558225-7C35-E7EC-DED9-703FD35231A0}"/>
              </a:ext>
            </a:extLst>
          </p:cNvPr>
          <p:cNvSpPr/>
          <p:nvPr/>
        </p:nvSpPr>
        <p:spPr>
          <a:xfrm rot="18801229">
            <a:off x="2521695" y="388645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3" name="Bogen 122">
            <a:extLst>
              <a:ext uri="{FF2B5EF4-FFF2-40B4-BE49-F238E27FC236}">
                <a16:creationId xmlns:a16="http://schemas.microsoft.com/office/drawing/2014/main" id="{CA486B46-FB45-366D-4487-836044289160}"/>
              </a:ext>
            </a:extLst>
          </p:cNvPr>
          <p:cNvSpPr/>
          <p:nvPr/>
        </p:nvSpPr>
        <p:spPr>
          <a:xfrm rot="2798771" flipV="1">
            <a:off x="1407645" y="3687871"/>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24" name="Grafik 123">
            <a:extLst>
              <a:ext uri="{FF2B5EF4-FFF2-40B4-BE49-F238E27FC236}">
                <a16:creationId xmlns:a16="http://schemas.microsoft.com/office/drawing/2014/main" id="{2917D384-9B86-1A15-3451-470ED05413E5}"/>
              </a:ext>
            </a:extLst>
          </p:cNvPr>
          <p:cNvPicPr>
            <a:picLocks noChangeAspect="1"/>
          </p:cNvPicPr>
          <p:nvPr/>
        </p:nvPicPr>
        <p:blipFill>
          <a:blip r:embed="rId12"/>
          <a:stretch>
            <a:fillRect/>
          </a:stretch>
        </p:blipFill>
        <p:spPr>
          <a:xfrm>
            <a:off x="4750794" y="3929844"/>
            <a:ext cx="743382" cy="743382"/>
          </a:xfrm>
          <a:prstGeom prst="rect">
            <a:avLst/>
          </a:prstGeom>
        </p:spPr>
      </p:pic>
      <p:sp>
        <p:nvSpPr>
          <p:cNvPr id="125" name="Textfeld 124">
            <a:extLst>
              <a:ext uri="{FF2B5EF4-FFF2-40B4-BE49-F238E27FC236}">
                <a16:creationId xmlns:a16="http://schemas.microsoft.com/office/drawing/2014/main" id="{58C37B07-BDC9-EA91-D745-BF91EE50E6B3}"/>
              </a:ext>
            </a:extLst>
          </p:cNvPr>
          <p:cNvSpPr txBox="1"/>
          <p:nvPr/>
        </p:nvSpPr>
        <p:spPr>
          <a:xfrm>
            <a:off x="4619989" y="4067557"/>
            <a:ext cx="1076960" cy="338554"/>
          </a:xfrm>
          <a:prstGeom prst="rect">
            <a:avLst/>
          </a:prstGeom>
          <a:noFill/>
        </p:spPr>
        <p:txBody>
          <a:bodyPr wrap="square" lIns="91440" tIns="45720" rIns="91440" bIns="45720" anchor="t">
            <a:spAutoFit/>
          </a:bodyPr>
          <a:lstStyle/>
          <a:p>
            <a:pPr algn="ctr"/>
            <a:r>
              <a:rPr lang="de-DE" sz="800" b="1">
                <a:solidFill>
                  <a:srgbClr val="3C3C3C"/>
                </a:solidFill>
                <a:latin typeface="Titillium Web"/>
              </a:rPr>
              <a:t>Netz</a:t>
            </a:r>
            <a:br>
              <a:rPr lang="de-DE" sz="800" b="1">
                <a:solidFill>
                  <a:srgbClr val="3C3C3C"/>
                </a:solidFill>
                <a:latin typeface="Titillium Web"/>
              </a:rPr>
            </a:br>
            <a:r>
              <a:rPr lang="de-DE" sz="800" b="1" err="1">
                <a:solidFill>
                  <a:srgbClr val="3C3C3C"/>
                </a:solidFill>
                <a:latin typeface="Titillium Web"/>
              </a:rPr>
              <a:t>Stmk</a:t>
            </a:r>
            <a:endParaRPr lang="de-DE" err="1"/>
          </a:p>
        </p:txBody>
      </p:sp>
      <p:sp>
        <p:nvSpPr>
          <p:cNvPr id="126" name="Textfeld 125">
            <a:extLst>
              <a:ext uri="{FF2B5EF4-FFF2-40B4-BE49-F238E27FC236}">
                <a16:creationId xmlns:a16="http://schemas.microsoft.com/office/drawing/2014/main" id="{69289CF2-C34F-4A3B-D9A1-E3A047136C90}"/>
              </a:ext>
            </a:extLst>
          </p:cNvPr>
          <p:cNvSpPr txBox="1"/>
          <p:nvPr/>
        </p:nvSpPr>
        <p:spPr>
          <a:xfrm>
            <a:off x="3411249" y="3562953"/>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27" name="Textfeld 126">
            <a:extLst>
              <a:ext uri="{FF2B5EF4-FFF2-40B4-BE49-F238E27FC236}">
                <a16:creationId xmlns:a16="http://schemas.microsoft.com/office/drawing/2014/main" id="{D4ECE401-EBEB-3555-89E1-1C290995F713}"/>
              </a:ext>
            </a:extLst>
          </p:cNvPr>
          <p:cNvSpPr txBox="1"/>
          <p:nvPr/>
        </p:nvSpPr>
        <p:spPr>
          <a:xfrm>
            <a:off x="3413505" y="3710695"/>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28" name="Bogen 127">
            <a:extLst>
              <a:ext uri="{FF2B5EF4-FFF2-40B4-BE49-F238E27FC236}">
                <a16:creationId xmlns:a16="http://schemas.microsoft.com/office/drawing/2014/main" id="{37DB33A0-C158-7D34-CC35-6FA3EC13D7E2}"/>
              </a:ext>
            </a:extLst>
          </p:cNvPr>
          <p:cNvSpPr/>
          <p:nvPr/>
        </p:nvSpPr>
        <p:spPr>
          <a:xfrm rot="2798771" flipV="1">
            <a:off x="4283803" y="3666692"/>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a:extLst>
              <a:ext uri="{FF2B5EF4-FFF2-40B4-BE49-F238E27FC236}">
                <a16:creationId xmlns:a16="http://schemas.microsoft.com/office/drawing/2014/main" id="{A35F3941-88DD-82C9-F77F-C14AB0D69EC8}"/>
              </a:ext>
            </a:extLst>
          </p:cNvPr>
          <p:cNvSpPr/>
          <p:nvPr/>
        </p:nvSpPr>
        <p:spPr>
          <a:xfrm rot="18801229">
            <a:off x="5577764" y="3904896"/>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0" name="Rechteck: abgerundete Ecken 13">
            <a:extLst>
              <a:ext uri="{FF2B5EF4-FFF2-40B4-BE49-F238E27FC236}">
                <a16:creationId xmlns:a16="http://schemas.microsoft.com/office/drawing/2014/main" id="{DC74FFDA-B1FC-119A-1F91-3E3AE77DDC53}"/>
              </a:ext>
            </a:extLst>
          </p:cNvPr>
          <p:cNvSpPr/>
          <p:nvPr/>
        </p:nvSpPr>
        <p:spPr>
          <a:xfrm>
            <a:off x="-91800" y="3200312"/>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1" name="Textfeld 130">
            <a:extLst>
              <a:ext uri="{FF2B5EF4-FFF2-40B4-BE49-F238E27FC236}">
                <a16:creationId xmlns:a16="http://schemas.microsoft.com/office/drawing/2014/main" id="{46280B2C-5A05-74BB-1DAA-FA805711BD1E}"/>
              </a:ext>
            </a:extLst>
          </p:cNvPr>
          <p:cNvSpPr txBox="1"/>
          <p:nvPr/>
        </p:nvSpPr>
        <p:spPr>
          <a:xfrm>
            <a:off x="-198177" y="3200312"/>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sp>
        <p:nvSpPr>
          <p:cNvPr id="162" name="Textfeld 161">
            <a:extLst>
              <a:ext uri="{FF2B5EF4-FFF2-40B4-BE49-F238E27FC236}">
                <a16:creationId xmlns:a16="http://schemas.microsoft.com/office/drawing/2014/main" id="{A49A60D4-2C1A-DDA3-7F67-C82F709D4622}"/>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67" name="Textfeld 166">
            <a:extLst>
              <a:ext uri="{FF2B5EF4-FFF2-40B4-BE49-F238E27FC236}">
                <a16:creationId xmlns:a16="http://schemas.microsoft.com/office/drawing/2014/main" id="{201960ED-3A0A-9040-E40B-264D1813F8F9}"/>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68" name="Textfeld 167">
            <a:extLst>
              <a:ext uri="{FF2B5EF4-FFF2-40B4-BE49-F238E27FC236}">
                <a16:creationId xmlns:a16="http://schemas.microsoft.com/office/drawing/2014/main" id="{5F1AACC6-C224-7FE2-E8BC-7A543A8313BA}"/>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69" name="Textfeld 168">
            <a:extLst>
              <a:ext uri="{FF2B5EF4-FFF2-40B4-BE49-F238E27FC236}">
                <a16:creationId xmlns:a16="http://schemas.microsoft.com/office/drawing/2014/main" id="{C57BA322-6DCB-C6DF-6F07-6F039DE31C45}"/>
              </a:ext>
            </a:extLst>
          </p:cNvPr>
          <p:cNvSpPr txBox="1"/>
          <p:nvPr/>
        </p:nvSpPr>
        <p:spPr>
          <a:xfrm>
            <a:off x="306252" y="9901369"/>
            <a:ext cx="3209115" cy="571438"/>
          </a:xfrm>
          <a:prstGeom prst="rect">
            <a:avLst/>
          </a:prstGeom>
          <a:noFill/>
        </p:spPr>
        <p:txBody>
          <a:bodyPr wrap="square" lIns="91440" tIns="45720" rIns="91440" bIns="45720" rtlCol="0" anchor="t">
            <a:spAutoFit/>
          </a:bodyPr>
          <a:lstStyle/>
          <a:p>
            <a:pPr marL="12700" marR="5080">
              <a:lnSpc>
                <a:spcPct val="100699"/>
              </a:lnSpc>
              <a:spcBef>
                <a:spcPts val="50"/>
              </a:spcBef>
            </a:pPr>
            <a:r>
              <a:rPr lang="de-DE" sz="1000" kern="0">
                <a:solidFill>
                  <a:srgbClr val="3C3C3C"/>
                </a:solidFill>
                <a:latin typeface="Titillium Web"/>
              </a:rPr>
              <a:t>Du kennst jemanden mit einer PV-Anlage? Der Einspeisetarif in unsere EEGs liegt bei 9-12 Cent / kWh</a:t>
            </a:r>
            <a:endParaRPr lang="de-DE">
              <a:latin typeface="Titillium Web"/>
            </a:endParaRP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a:solidFill>
                  <a:srgbClr val="E94D32"/>
                </a:solidFill>
                <a:latin typeface="Titillium Web" panose="00000400000000000000" pitchFamily="2" charset="0"/>
              </a:rPr>
              <a:t>www.neoom.com/loesungen-eeg</a:t>
            </a:r>
            <a:endParaRPr lang="de-AT" sz="1000" kern="0">
              <a:solidFill>
                <a:srgbClr val="E94D32"/>
              </a:solidFill>
              <a:latin typeface="Titillium Web" panose="00000400000000000000" pitchFamily="2" charset="0"/>
            </a:endParaRPr>
          </a:p>
        </p:txBody>
      </p:sp>
      <p:sp>
        <p:nvSpPr>
          <p:cNvPr id="170" name="Textfeld 169">
            <a:extLst>
              <a:ext uri="{FF2B5EF4-FFF2-40B4-BE49-F238E27FC236}">
                <a16:creationId xmlns:a16="http://schemas.microsoft.com/office/drawing/2014/main" id="{CECC9F07-727A-D53E-4AAD-E8D23869329D}"/>
              </a:ext>
            </a:extLst>
          </p:cNvPr>
          <p:cNvSpPr txBox="1"/>
          <p:nvPr/>
        </p:nvSpPr>
        <p:spPr>
          <a:xfrm>
            <a:off x="3605873" y="9894208"/>
            <a:ext cx="3738048" cy="402674"/>
          </a:xfrm>
          <a:prstGeom prst="rect">
            <a:avLst/>
          </a:prstGeom>
          <a:noFill/>
        </p:spPr>
        <p:txBody>
          <a:bodyPr wrap="square" lIns="91440" tIns="45720" rIns="91440" bIns="45720" rtlCol="0" anchor="t">
            <a:spAutoFit/>
          </a:bodyPr>
          <a:lstStyle/>
          <a:p>
            <a:pPr marL="12700" marR="5080">
              <a:lnSpc>
                <a:spcPct val="100699"/>
              </a:lnSpc>
              <a:spcBef>
                <a:spcPts val="50"/>
              </a:spcBef>
            </a:pPr>
            <a:r>
              <a:rPr lang="de-DE" sz="1000" b="1" kern="0">
                <a:solidFill>
                  <a:srgbClr val="3C3C3C"/>
                </a:solidFill>
                <a:latin typeface="Titillium Web"/>
              </a:rPr>
              <a:t>Mehr Informationen:</a:t>
            </a:r>
            <a:br>
              <a:rPr lang="de-DE" sz="1000" b="1" kern="0">
                <a:solidFill>
                  <a:srgbClr val="3C3C3C"/>
                </a:solidFill>
                <a:latin typeface="Titillium Web"/>
                <a:ea typeface="+mn-lt"/>
                <a:cs typeface="+mn-lt"/>
              </a:rPr>
            </a:br>
            <a:r>
              <a:rPr lang="de-DE" sz="1000" kern="0">
                <a:solidFill>
                  <a:srgbClr val="3C3C3C"/>
                </a:solidFill>
                <a:ea typeface="+mn-lt"/>
                <a:cs typeface="+mn-lt"/>
              </a:rPr>
              <a:t>https://wissen.neoom.com/schritt-fuer-schritt-anleitung-kluub</a:t>
            </a:r>
            <a:endParaRPr lang="de-DE" sz="1000" b="1" kern="0">
              <a:solidFill>
                <a:srgbClr val="3C3C3C"/>
              </a:solidFill>
              <a:latin typeface="Titillium Web" panose="00000400000000000000" pitchFamily="2" charset="0"/>
            </a:endParaRPr>
          </a:p>
        </p:txBody>
      </p:sp>
      <p:pic>
        <p:nvPicPr>
          <p:cNvPr id="175" name="Grafik 174">
            <a:extLst>
              <a:ext uri="{FF2B5EF4-FFF2-40B4-BE49-F238E27FC236}">
                <a16:creationId xmlns:a16="http://schemas.microsoft.com/office/drawing/2014/main" id="{3805A7A3-760A-5B98-E4D9-6E8934BACC2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46856" y="5578915"/>
            <a:ext cx="133684" cy="187157"/>
          </a:xfrm>
          <a:prstGeom prst="rect">
            <a:avLst/>
          </a:prstGeom>
        </p:spPr>
      </p:pic>
      <p:pic>
        <p:nvPicPr>
          <p:cNvPr id="176" name="Grafik 175">
            <a:extLst>
              <a:ext uri="{FF2B5EF4-FFF2-40B4-BE49-F238E27FC236}">
                <a16:creationId xmlns:a16="http://schemas.microsoft.com/office/drawing/2014/main" id="{2A2A050F-1672-C061-CBB2-C5F934913CD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64246" y="5955100"/>
            <a:ext cx="133684" cy="187157"/>
          </a:xfrm>
          <a:prstGeom prst="rect">
            <a:avLst/>
          </a:prstGeom>
        </p:spPr>
      </p:pic>
      <p:grpSp>
        <p:nvGrpSpPr>
          <p:cNvPr id="177" name="Grafik 36">
            <a:extLst>
              <a:ext uri="{FF2B5EF4-FFF2-40B4-BE49-F238E27FC236}">
                <a16:creationId xmlns:a16="http://schemas.microsoft.com/office/drawing/2014/main" id="{471CC643-0E30-2086-CBC9-A8EE5A24830F}"/>
              </a:ext>
            </a:extLst>
          </p:cNvPr>
          <p:cNvGrpSpPr/>
          <p:nvPr/>
        </p:nvGrpSpPr>
        <p:grpSpPr>
          <a:xfrm>
            <a:off x="2335032" y="6507883"/>
            <a:ext cx="194516" cy="145523"/>
            <a:chOff x="3571460" y="5191462"/>
            <a:chExt cx="415903" cy="311149"/>
          </a:xfrm>
          <a:solidFill>
            <a:schemeClr val="bg1"/>
          </a:solidFill>
        </p:grpSpPr>
        <p:sp>
          <p:nvSpPr>
            <p:cNvPr id="178" name="Freihandform 177">
              <a:extLst>
                <a:ext uri="{FF2B5EF4-FFF2-40B4-BE49-F238E27FC236}">
                  <a16:creationId xmlns:a16="http://schemas.microsoft.com/office/drawing/2014/main" id="{69FD69D2-8E00-9063-EF8D-426B1F6B81C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79" name="Freihandform 178">
              <a:extLst>
                <a:ext uri="{FF2B5EF4-FFF2-40B4-BE49-F238E27FC236}">
                  <a16:creationId xmlns:a16="http://schemas.microsoft.com/office/drawing/2014/main" id="{A0603945-3080-E064-76F7-A67314D9B1A6}"/>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pic>
        <p:nvPicPr>
          <p:cNvPr id="9" name="Grafik 8">
            <a:extLst>
              <a:ext uri="{FF2B5EF4-FFF2-40B4-BE49-F238E27FC236}">
                <a16:creationId xmlns:a16="http://schemas.microsoft.com/office/drawing/2014/main" id="{FD9D4B78-4EED-087C-E2A2-F40A10E87D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6683" y="3977685"/>
            <a:ext cx="554165" cy="554165"/>
          </a:xfrm>
          <a:prstGeom prst="rect">
            <a:avLst/>
          </a:prstGeom>
        </p:spPr>
      </p:pic>
      <p:sp>
        <p:nvSpPr>
          <p:cNvPr id="3" name="Textfeld 2">
            <a:extLst>
              <a:ext uri="{FF2B5EF4-FFF2-40B4-BE49-F238E27FC236}">
                <a16:creationId xmlns:a16="http://schemas.microsoft.com/office/drawing/2014/main" id="{10D41401-E9B4-2FD1-82BA-D538BED285C7}"/>
              </a:ext>
            </a:extLst>
          </p:cNvPr>
          <p:cNvSpPr txBox="1"/>
          <p:nvPr/>
        </p:nvSpPr>
        <p:spPr>
          <a:xfrm>
            <a:off x="296511" y="3611261"/>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1.</a:t>
            </a:r>
          </a:p>
        </p:txBody>
      </p:sp>
      <p:sp>
        <p:nvSpPr>
          <p:cNvPr id="13" name="Textfeld 12">
            <a:extLst>
              <a:ext uri="{FF2B5EF4-FFF2-40B4-BE49-F238E27FC236}">
                <a16:creationId xmlns:a16="http://schemas.microsoft.com/office/drawing/2014/main" id="{D371DF2C-7AAC-99E1-9584-23106CE92A1A}"/>
              </a:ext>
            </a:extLst>
          </p:cNvPr>
          <p:cNvSpPr txBox="1"/>
          <p:nvPr/>
        </p:nvSpPr>
        <p:spPr>
          <a:xfrm>
            <a:off x="2459577" y="4236294"/>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2.</a:t>
            </a:r>
          </a:p>
        </p:txBody>
      </p:sp>
      <p:sp>
        <p:nvSpPr>
          <p:cNvPr id="15" name="Textfeld 14">
            <a:extLst>
              <a:ext uri="{FF2B5EF4-FFF2-40B4-BE49-F238E27FC236}">
                <a16:creationId xmlns:a16="http://schemas.microsoft.com/office/drawing/2014/main" id="{75695408-A3B3-4E3E-6529-6A5E90BE6105}"/>
              </a:ext>
            </a:extLst>
          </p:cNvPr>
          <p:cNvSpPr txBox="1"/>
          <p:nvPr/>
        </p:nvSpPr>
        <p:spPr>
          <a:xfrm>
            <a:off x="3062882" y="3508796"/>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3.</a:t>
            </a:r>
          </a:p>
        </p:txBody>
      </p:sp>
      <p:sp>
        <p:nvSpPr>
          <p:cNvPr id="18" name="Textfeld 17">
            <a:extLst>
              <a:ext uri="{FF2B5EF4-FFF2-40B4-BE49-F238E27FC236}">
                <a16:creationId xmlns:a16="http://schemas.microsoft.com/office/drawing/2014/main" id="{D263CD61-3146-E81B-4185-7755F210934D}"/>
              </a:ext>
            </a:extLst>
          </p:cNvPr>
          <p:cNvSpPr txBox="1"/>
          <p:nvPr/>
        </p:nvSpPr>
        <p:spPr>
          <a:xfrm>
            <a:off x="4434773" y="3836682"/>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4.</a:t>
            </a:r>
          </a:p>
        </p:txBody>
      </p:sp>
      <p:sp>
        <p:nvSpPr>
          <p:cNvPr id="19" name="Textfeld 18">
            <a:extLst>
              <a:ext uri="{FF2B5EF4-FFF2-40B4-BE49-F238E27FC236}">
                <a16:creationId xmlns:a16="http://schemas.microsoft.com/office/drawing/2014/main" id="{015E7EB0-EB3C-36B8-ACA7-ED18CCF4F369}"/>
              </a:ext>
            </a:extLst>
          </p:cNvPr>
          <p:cNvSpPr txBox="1"/>
          <p:nvPr/>
        </p:nvSpPr>
        <p:spPr>
          <a:xfrm>
            <a:off x="222266" y="4820743"/>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1.</a:t>
            </a:r>
          </a:p>
        </p:txBody>
      </p:sp>
      <p:sp>
        <p:nvSpPr>
          <p:cNvPr id="20" name="Textfeld 19">
            <a:extLst>
              <a:ext uri="{FF2B5EF4-FFF2-40B4-BE49-F238E27FC236}">
                <a16:creationId xmlns:a16="http://schemas.microsoft.com/office/drawing/2014/main" id="{C262DAF0-8CA2-41CE-E0BB-3E20C6365338}"/>
              </a:ext>
            </a:extLst>
          </p:cNvPr>
          <p:cNvSpPr txBox="1"/>
          <p:nvPr/>
        </p:nvSpPr>
        <p:spPr>
          <a:xfrm>
            <a:off x="563880" y="4756504"/>
            <a:ext cx="4720392" cy="510778"/>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Scanne mit der Foto-App am Handy den QR-Code, oder gib im Browser app.neoom.com ein und klicke auf "Jetzt registrieren"</a:t>
            </a:r>
          </a:p>
        </p:txBody>
      </p:sp>
      <p:sp>
        <p:nvSpPr>
          <p:cNvPr id="23" name="Textfeld 22">
            <a:extLst>
              <a:ext uri="{FF2B5EF4-FFF2-40B4-BE49-F238E27FC236}">
                <a16:creationId xmlns:a16="http://schemas.microsoft.com/office/drawing/2014/main" id="{1E01544E-D352-9B21-F8BF-7E1DD3843C5A}"/>
              </a:ext>
            </a:extLst>
          </p:cNvPr>
          <p:cNvSpPr txBox="1"/>
          <p:nvPr/>
        </p:nvSpPr>
        <p:spPr>
          <a:xfrm>
            <a:off x="237390" y="5582985"/>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2.</a:t>
            </a:r>
          </a:p>
        </p:txBody>
      </p:sp>
      <p:sp>
        <p:nvSpPr>
          <p:cNvPr id="25" name="Textfeld 24">
            <a:extLst>
              <a:ext uri="{FF2B5EF4-FFF2-40B4-BE49-F238E27FC236}">
                <a16:creationId xmlns:a16="http://schemas.microsoft.com/office/drawing/2014/main" id="{78F47F79-0D64-6DBC-9120-8385191B4362}"/>
              </a:ext>
            </a:extLst>
          </p:cNvPr>
          <p:cNvSpPr txBox="1"/>
          <p:nvPr/>
        </p:nvSpPr>
        <p:spPr>
          <a:xfrm>
            <a:off x="563304" y="5346195"/>
            <a:ext cx="4720392" cy="919401"/>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Gib Deine E-Mail-Adresse und ein Password ein, die Zustimmung zu den AGBs und dann Enter. Wir senden einen Kontrollcode an Deine Email, den Du zur Sicherheit eingibst. Zum Schluss noch Namen, Land und Art des Kontos (Privat, Firma,…)</a:t>
            </a:r>
          </a:p>
        </p:txBody>
      </p:sp>
      <p:sp>
        <p:nvSpPr>
          <p:cNvPr id="27" name="Textfeld 26">
            <a:extLst>
              <a:ext uri="{FF2B5EF4-FFF2-40B4-BE49-F238E27FC236}">
                <a16:creationId xmlns:a16="http://schemas.microsoft.com/office/drawing/2014/main" id="{38C55DC0-3FC6-0038-2359-4BA261E920C3}"/>
              </a:ext>
            </a:extLst>
          </p:cNvPr>
          <p:cNvSpPr txBox="1"/>
          <p:nvPr/>
        </p:nvSpPr>
        <p:spPr>
          <a:xfrm>
            <a:off x="237390" y="6503965"/>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3.</a:t>
            </a:r>
          </a:p>
        </p:txBody>
      </p:sp>
      <p:sp>
        <p:nvSpPr>
          <p:cNvPr id="28" name="Textfeld 27">
            <a:extLst>
              <a:ext uri="{FF2B5EF4-FFF2-40B4-BE49-F238E27FC236}">
                <a16:creationId xmlns:a16="http://schemas.microsoft.com/office/drawing/2014/main" id="{18C6E5C3-FBE8-1345-6912-51A2612B348D}"/>
              </a:ext>
            </a:extLst>
          </p:cNvPr>
          <p:cNvSpPr txBox="1"/>
          <p:nvPr/>
        </p:nvSpPr>
        <p:spPr>
          <a:xfrm>
            <a:off x="562383" y="6332998"/>
            <a:ext cx="4720391" cy="919401"/>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Über das neoom Logo        und Auswahl KLUUB        kommt man zur Eingabe von Standort (Adresse) und Zählpunkten (Bezug und oder Einspeisung). Mit dem Haken bei Nahbereichsabfrage erlaubst Du uns die Nahbereichsabfrage beim Netzbetreiber.</a:t>
            </a:r>
          </a:p>
        </p:txBody>
      </p:sp>
      <p:pic>
        <p:nvPicPr>
          <p:cNvPr id="26" name="Grafik 25">
            <a:extLst>
              <a:ext uri="{FF2B5EF4-FFF2-40B4-BE49-F238E27FC236}">
                <a16:creationId xmlns:a16="http://schemas.microsoft.com/office/drawing/2014/main" id="{578F03D8-A4EC-3F13-8391-41BA91069265}"/>
              </a:ext>
            </a:extLst>
          </p:cNvPr>
          <p:cNvPicPr>
            <a:picLocks noChangeAspect="1"/>
          </p:cNvPicPr>
          <p:nvPr/>
        </p:nvPicPr>
        <p:blipFill>
          <a:blip r:embed="rId17"/>
          <a:stretch>
            <a:fillRect/>
          </a:stretch>
        </p:blipFill>
        <p:spPr>
          <a:xfrm>
            <a:off x="2167392" y="6400397"/>
            <a:ext cx="194516" cy="197043"/>
          </a:xfrm>
          <a:prstGeom prst="rect">
            <a:avLst/>
          </a:prstGeom>
        </p:spPr>
      </p:pic>
      <p:pic>
        <p:nvPicPr>
          <p:cNvPr id="30" name="Grafik 29">
            <a:extLst>
              <a:ext uri="{FF2B5EF4-FFF2-40B4-BE49-F238E27FC236}">
                <a16:creationId xmlns:a16="http://schemas.microsoft.com/office/drawing/2014/main" id="{CAD68831-ACDE-2CDE-EE98-289B71D00CD6}"/>
              </a:ext>
            </a:extLst>
          </p:cNvPr>
          <p:cNvPicPr>
            <a:picLocks noChangeAspect="1"/>
          </p:cNvPicPr>
          <p:nvPr/>
        </p:nvPicPr>
        <p:blipFill>
          <a:blip r:embed="rId18"/>
          <a:stretch>
            <a:fillRect/>
          </a:stretch>
        </p:blipFill>
        <p:spPr>
          <a:xfrm>
            <a:off x="3747563" y="6396629"/>
            <a:ext cx="207644" cy="216296"/>
          </a:xfrm>
          <a:prstGeom prst="rect">
            <a:avLst/>
          </a:prstGeom>
        </p:spPr>
      </p:pic>
      <p:grpSp>
        <p:nvGrpSpPr>
          <p:cNvPr id="33" name="Gruppieren 32">
            <a:extLst>
              <a:ext uri="{FF2B5EF4-FFF2-40B4-BE49-F238E27FC236}">
                <a16:creationId xmlns:a16="http://schemas.microsoft.com/office/drawing/2014/main" id="{4C4FD2D4-4CF1-AA0F-34DF-83DBF60CFA23}"/>
              </a:ext>
            </a:extLst>
          </p:cNvPr>
          <p:cNvGrpSpPr/>
          <p:nvPr/>
        </p:nvGrpSpPr>
        <p:grpSpPr>
          <a:xfrm>
            <a:off x="5676209" y="4949373"/>
            <a:ext cx="1694772" cy="2150744"/>
            <a:chOff x="5835137" y="5310633"/>
            <a:chExt cx="1514829" cy="1886760"/>
          </a:xfrm>
        </p:grpSpPr>
        <p:pic>
          <p:nvPicPr>
            <p:cNvPr id="4" name="Grafik 3" descr="Ein Bild, das Text, Screenshot, Schrift enthält.&#10;&#10;Beschreibung automatisch generiert.">
              <a:extLst>
                <a:ext uri="{FF2B5EF4-FFF2-40B4-BE49-F238E27FC236}">
                  <a16:creationId xmlns:a16="http://schemas.microsoft.com/office/drawing/2014/main" id="{F1AA38A9-CAB4-396F-11E1-A67928DF978E}"/>
                </a:ext>
              </a:extLst>
            </p:cNvPr>
            <p:cNvPicPr>
              <a:picLocks noChangeAspect="1"/>
            </p:cNvPicPr>
            <p:nvPr/>
          </p:nvPicPr>
          <p:blipFill>
            <a:blip r:embed="rId19"/>
            <a:srcRect l="2851" t="11186" r="1818"/>
            <a:stretch/>
          </p:blipFill>
          <p:spPr>
            <a:xfrm>
              <a:off x="5835137" y="5310633"/>
              <a:ext cx="1514829" cy="1886759"/>
            </a:xfrm>
            <a:prstGeom prst="rect">
              <a:avLst/>
            </a:prstGeom>
            <a:ln>
              <a:solidFill>
                <a:schemeClr val="tx1"/>
              </a:solidFill>
            </a:ln>
          </p:spPr>
        </p:pic>
        <p:sp>
          <p:nvSpPr>
            <p:cNvPr id="31" name="Ellipse 30">
              <a:extLst>
                <a:ext uri="{FF2B5EF4-FFF2-40B4-BE49-F238E27FC236}">
                  <a16:creationId xmlns:a16="http://schemas.microsoft.com/office/drawing/2014/main" id="{AF4AF2D4-B609-33FB-169E-B76FA4D4BCFA}"/>
                </a:ext>
              </a:extLst>
            </p:cNvPr>
            <p:cNvSpPr/>
            <p:nvPr/>
          </p:nvSpPr>
          <p:spPr>
            <a:xfrm>
              <a:off x="5933278" y="6987617"/>
              <a:ext cx="294302" cy="209776"/>
            </a:xfrm>
            <a:prstGeom prst="ellipse">
              <a:avLst/>
            </a:prstGeom>
            <a:noFill/>
            <a:ln>
              <a:solidFill>
                <a:srgbClr val="EB5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2" name="Ellipse 31">
              <a:extLst>
                <a:ext uri="{FF2B5EF4-FFF2-40B4-BE49-F238E27FC236}">
                  <a16:creationId xmlns:a16="http://schemas.microsoft.com/office/drawing/2014/main" id="{9A36BEAA-DAA2-742A-ADB5-A38F01F29642}"/>
                </a:ext>
              </a:extLst>
            </p:cNvPr>
            <p:cNvSpPr/>
            <p:nvPr/>
          </p:nvSpPr>
          <p:spPr>
            <a:xfrm>
              <a:off x="5849860" y="6617843"/>
              <a:ext cx="505247" cy="236842"/>
            </a:xfrm>
            <a:prstGeom prst="ellipse">
              <a:avLst/>
            </a:prstGeom>
            <a:noFill/>
            <a:ln>
              <a:solidFill>
                <a:srgbClr val="EB5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35" name="Grafik 34">
            <a:extLst>
              <a:ext uri="{FF2B5EF4-FFF2-40B4-BE49-F238E27FC236}">
                <a16:creationId xmlns:a16="http://schemas.microsoft.com/office/drawing/2014/main" id="{AFD3D5AC-7AF5-5E49-5109-3AD272599628}"/>
              </a:ext>
            </a:extLst>
          </p:cNvPr>
          <p:cNvPicPr>
            <a:picLocks noChangeAspect="1"/>
          </p:cNvPicPr>
          <p:nvPr/>
        </p:nvPicPr>
        <p:blipFill>
          <a:blip r:embed="rId20"/>
          <a:stretch>
            <a:fillRect/>
          </a:stretch>
        </p:blipFill>
        <p:spPr>
          <a:xfrm>
            <a:off x="688968" y="7301017"/>
            <a:ext cx="2194160" cy="432282"/>
          </a:xfrm>
          <a:prstGeom prst="rect">
            <a:avLst/>
          </a:prstGeom>
        </p:spPr>
      </p:pic>
      <p:sp>
        <p:nvSpPr>
          <p:cNvPr id="36" name="Textfeld 35">
            <a:extLst>
              <a:ext uri="{FF2B5EF4-FFF2-40B4-BE49-F238E27FC236}">
                <a16:creationId xmlns:a16="http://schemas.microsoft.com/office/drawing/2014/main" id="{9334279E-5A8F-F5AB-8BA5-B477BC94EF61}"/>
              </a:ext>
            </a:extLst>
          </p:cNvPr>
          <p:cNvSpPr txBox="1"/>
          <p:nvPr/>
        </p:nvSpPr>
        <p:spPr>
          <a:xfrm>
            <a:off x="3062882" y="7279816"/>
            <a:ext cx="2226621"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Anzeige in der APP: die Abfrage kann 30min bis 2 Tage dauern!</a:t>
            </a:r>
          </a:p>
        </p:txBody>
      </p:sp>
      <p:sp>
        <p:nvSpPr>
          <p:cNvPr id="37" name="Textfeld 36">
            <a:extLst>
              <a:ext uri="{FF2B5EF4-FFF2-40B4-BE49-F238E27FC236}">
                <a16:creationId xmlns:a16="http://schemas.microsoft.com/office/drawing/2014/main" id="{03C9FC38-6F70-2B6A-F628-F58A925846E7}"/>
              </a:ext>
            </a:extLst>
          </p:cNvPr>
          <p:cNvSpPr txBox="1"/>
          <p:nvPr/>
        </p:nvSpPr>
        <p:spPr>
          <a:xfrm>
            <a:off x="562383" y="7817230"/>
            <a:ext cx="4720469" cy="1123712"/>
          </a:xfrm>
          <a:prstGeom prst="roundRect">
            <a:avLst/>
          </a:prstGeom>
          <a:solidFill>
            <a:srgbClr val="FFE5D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Bis die Abfrage erledigt ist kann man die Bankdaten in der App ergänzen (Wallet). Sobald eine EEG gefunden bzw. gegründet worden ist kann man die Stromverträge annehmen. Als finaler Schritt nach Anleitung in der App die Freigabe am Datenportal des Netzbetreibers (nicht Energieversorger!) erteilen.</a:t>
            </a:r>
          </a:p>
        </p:txBody>
      </p:sp>
      <p:sp>
        <p:nvSpPr>
          <p:cNvPr id="38" name="Textfeld 37">
            <a:extLst>
              <a:ext uri="{FF2B5EF4-FFF2-40B4-BE49-F238E27FC236}">
                <a16:creationId xmlns:a16="http://schemas.microsoft.com/office/drawing/2014/main" id="{A33546B9-984A-1D77-6F65-E0492FD652AC}"/>
              </a:ext>
            </a:extLst>
          </p:cNvPr>
          <p:cNvSpPr txBox="1"/>
          <p:nvPr/>
        </p:nvSpPr>
        <p:spPr>
          <a:xfrm>
            <a:off x="270809" y="8067902"/>
            <a:ext cx="399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solidFill>
                  <a:srgbClr val="E94D32"/>
                </a:solidFill>
              </a:rPr>
              <a:t>4.</a:t>
            </a:r>
          </a:p>
        </p:txBody>
      </p:sp>
      <p:pic>
        <p:nvPicPr>
          <p:cNvPr id="47" name="Grafik 46">
            <a:extLst>
              <a:ext uri="{FF2B5EF4-FFF2-40B4-BE49-F238E27FC236}">
                <a16:creationId xmlns:a16="http://schemas.microsoft.com/office/drawing/2014/main" id="{41D3234D-1491-6F83-88AF-C1B5DA0416F4}"/>
              </a:ext>
            </a:extLst>
          </p:cNvPr>
          <p:cNvPicPr>
            <a:picLocks noChangeAspect="1"/>
          </p:cNvPicPr>
          <p:nvPr/>
        </p:nvPicPr>
        <p:blipFill>
          <a:blip r:embed="rId21"/>
          <a:srcRect l="2078" t="2820" r="988" b="3816"/>
          <a:stretch/>
        </p:blipFill>
        <p:spPr>
          <a:xfrm>
            <a:off x="5679960" y="7693818"/>
            <a:ext cx="1694772" cy="1070581"/>
          </a:xfrm>
          <a:prstGeom prst="rect">
            <a:avLst/>
          </a:prstGeom>
          <a:ln>
            <a:solidFill>
              <a:schemeClr val="tx1"/>
            </a:solidFill>
          </a:ln>
        </p:spPr>
      </p:pic>
      <p:grpSp>
        <p:nvGrpSpPr>
          <p:cNvPr id="39" name="Gruppieren 38">
            <a:extLst>
              <a:ext uri="{FF2B5EF4-FFF2-40B4-BE49-F238E27FC236}">
                <a16:creationId xmlns:a16="http://schemas.microsoft.com/office/drawing/2014/main" id="{B2DEA45B-186F-08D2-733E-14C21508209C}"/>
              </a:ext>
            </a:extLst>
          </p:cNvPr>
          <p:cNvGrpSpPr/>
          <p:nvPr/>
        </p:nvGrpSpPr>
        <p:grpSpPr>
          <a:xfrm>
            <a:off x="5567949" y="9109637"/>
            <a:ext cx="2065499" cy="608028"/>
            <a:chOff x="5567949" y="9109637"/>
            <a:chExt cx="2065499" cy="608028"/>
          </a:xfrm>
        </p:grpSpPr>
        <p:grpSp>
          <p:nvGrpSpPr>
            <p:cNvPr id="48" name="Gruppieren 47">
              <a:extLst>
                <a:ext uri="{FF2B5EF4-FFF2-40B4-BE49-F238E27FC236}">
                  <a16:creationId xmlns:a16="http://schemas.microsoft.com/office/drawing/2014/main" id="{16F9505B-8380-F37B-98EC-59589F61D360}"/>
                </a:ext>
              </a:extLst>
            </p:cNvPr>
            <p:cNvGrpSpPr/>
            <p:nvPr/>
          </p:nvGrpSpPr>
          <p:grpSpPr>
            <a:xfrm>
              <a:off x="5567949" y="9130399"/>
              <a:ext cx="2065499" cy="520827"/>
              <a:chOff x="454795" y="9498817"/>
              <a:chExt cx="1895239" cy="520827"/>
            </a:xfrm>
          </p:grpSpPr>
          <p:sp>
            <p:nvSpPr>
              <p:cNvPr id="44" name="Textfeld 43">
                <a:extLst>
                  <a:ext uri="{FF2B5EF4-FFF2-40B4-BE49-F238E27FC236}">
                    <a16:creationId xmlns:a16="http://schemas.microsoft.com/office/drawing/2014/main" id="{01E04CA9-712C-6284-E074-35EFE23446B9}"/>
                  </a:ext>
                </a:extLst>
              </p:cNvPr>
              <p:cNvSpPr txBox="1"/>
              <p:nvPr/>
            </p:nvSpPr>
            <p:spPr>
              <a:xfrm>
                <a:off x="622859" y="9557979"/>
                <a:ext cx="1727175"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800"/>
                  <a:t>     Video-Anleitungen</a:t>
                </a:r>
                <a:br>
                  <a:rPr lang="de-DE" sz="800"/>
                </a:br>
                <a:br>
                  <a:rPr lang="de-DE" sz="800"/>
                </a:br>
                <a:r>
                  <a:rPr lang="de-DE" sz="800"/>
                  <a:t>QR Code für </a:t>
                </a:r>
                <a:r>
                  <a:rPr lang="de-DE" sz="800" err="1"/>
                  <a:t>Youtube</a:t>
                </a:r>
                <a:endParaRPr lang="de-DE" sz="800"/>
              </a:p>
            </p:txBody>
          </p:sp>
          <p:pic>
            <p:nvPicPr>
              <p:cNvPr id="45" name="Grafik 44" descr="Präsentation mit Medien mit einfarbiger Füllung">
                <a:extLst>
                  <a:ext uri="{FF2B5EF4-FFF2-40B4-BE49-F238E27FC236}">
                    <a16:creationId xmlns:a16="http://schemas.microsoft.com/office/drawing/2014/main" id="{00D067DB-A692-7C73-5869-877838C4C1D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54795" y="9498817"/>
                <a:ext cx="239041" cy="325076"/>
              </a:xfrm>
              <a:prstGeom prst="rect">
                <a:avLst/>
              </a:prstGeom>
            </p:spPr>
          </p:pic>
        </p:grpSp>
        <p:pic>
          <p:nvPicPr>
            <p:cNvPr id="34" name="Grafik 33">
              <a:extLst>
                <a:ext uri="{FF2B5EF4-FFF2-40B4-BE49-F238E27FC236}">
                  <a16:creationId xmlns:a16="http://schemas.microsoft.com/office/drawing/2014/main" id="{EA68320E-D0C2-4E0B-2612-906F598F8CB5}"/>
                </a:ext>
              </a:extLst>
            </p:cNvPr>
            <p:cNvPicPr>
              <a:picLocks noChangeAspect="1"/>
            </p:cNvPicPr>
            <p:nvPr/>
          </p:nvPicPr>
          <p:blipFill>
            <a:blip r:embed="rId24"/>
            <a:stretch>
              <a:fillRect/>
            </a:stretch>
          </p:blipFill>
          <p:spPr>
            <a:xfrm>
              <a:off x="6787382" y="9109637"/>
              <a:ext cx="600506" cy="608028"/>
            </a:xfrm>
            <a:prstGeom prst="rect">
              <a:avLst/>
            </a:prstGeom>
          </p:spPr>
        </p:pic>
      </p:grpSp>
      <p:pic>
        <p:nvPicPr>
          <p:cNvPr id="2" name="Grafik 1" descr="Präsentation mit Medien mit einfarbiger Füllung">
            <a:hlinkClick r:id="rId25"/>
            <a:extLst>
              <a:ext uri="{FF2B5EF4-FFF2-40B4-BE49-F238E27FC236}">
                <a16:creationId xmlns:a16="http://schemas.microsoft.com/office/drawing/2014/main" id="{62F1C1F7-E2B0-0D95-77A0-173B84C70CF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97122" y="5491338"/>
            <a:ext cx="294301" cy="400225"/>
          </a:xfrm>
          <a:prstGeom prst="rect">
            <a:avLst/>
          </a:prstGeom>
        </p:spPr>
      </p:pic>
      <p:pic>
        <p:nvPicPr>
          <p:cNvPr id="17" name="Grafik 16" descr="Präsentation mit Medien mit einfarbiger Füllung">
            <a:hlinkClick r:id="rId26"/>
            <a:extLst>
              <a:ext uri="{FF2B5EF4-FFF2-40B4-BE49-F238E27FC236}">
                <a16:creationId xmlns:a16="http://schemas.microsoft.com/office/drawing/2014/main" id="{BE78E306-CDE6-B217-99F7-12BDD88C4EB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98765" y="6471547"/>
            <a:ext cx="294301" cy="400225"/>
          </a:xfrm>
          <a:prstGeom prst="rect">
            <a:avLst/>
          </a:prstGeom>
        </p:spPr>
      </p:pic>
      <p:pic>
        <p:nvPicPr>
          <p:cNvPr id="29" name="Grafik 28" descr="Präsentation mit Medien mit einfarbiger Füllung">
            <a:hlinkClick r:id="rId27"/>
            <a:extLst>
              <a:ext uri="{FF2B5EF4-FFF2-40B4-BE49-F238E27FC236}">
                <a16:creationId xmlns:a16="http://schemas.microsoft.com/office/drawing/2014/main" id="{EA778BB0-C59F-DBAB-88E8-8AAC2920F4F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89503" y="8124948"/>
            <a:ext cx="294301" cy="400225"/>
          </a:xfrm>
          <a:prstGeom prst="rect">
            <a:avLst/>
          </a:prstGeom>
        </p:spPr>
      </p:pic>
    </p:spTree>
    <p:extLst>
      <p:ext uri="{BB962C8B-B14F-4D97-AF65-F5344CB8AC3E}">
        <p14:creationId xmlns:p14="http://schemas.microsoft.com/office/powerpoint/2010/main" val="314866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20E4D08-42F0-E5A1-5F41-0AEDC778EAFE}"/>
              </a:ext>
            </a:extLst>
          </p:cNvPr>
          <p:cNvPicPr>
            <a:picLocks noChangeAspect="1"/>
          </p:cNvPicPr>
          <p:nvPr/>
        </p:nvPicPr>
        <p:blipFill>
          <a:blip r:embed="rId2"/>
          <a:stretch>
            <a:fillRect/>
          </a:stretch>
        </p:blipFill>
        <p:spPr>
          <a:xfrm>
            <a:off x="782637" y="3069545"/>
            <a:ext cx="6185798" cy="2857500"/>
          </a:xfrm>
          <a:prstGeom prst="rect">
            <a:avLst/>
          </a:prstGeom>
        </p:spPr>
      </p:pic>
      <p:sp>
        <p:nvSpPr>
          <p:cNvPr id="6" name="Rechteck: abgerundete Ecken 13">
            <a:extLst>
              <a:ext uri="{FF2B5EF4-FFF2-40B4-BE49-F238E27FC236}">
                <a16:creationId xmlns:a16="http://schemas.microsoft.com/office/drawing/2014/main" id="{9EFF95CF-A871-BCC1-7B3C-C9CA139FCBE7}"/>
              </a:ext>
            </a:extLst>
          </p:cNvPr>
          <p:cNvSpPr/>
          <p:nvPr/>
        </p:nvSpPr>
        <p:spPr>
          <a:xfrm>
            <a:off x="-317378" y="1644232"/>
            <a:ext cx="3899644" cy="432000"/>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9E9235F-B7FC-569B-4DF0-EAC08D3F4186}"/>
              </a:ext>
            </a:extLst>
          </p:cNvPr>
          <p:cNvSpPr>
            <a:spLocks noGrp="1"/>
          </p:cNvSpPr>
          <p:nvPr>
            <p:ph type="title"/>
          </p:nvPr>
        </p:nvSpPr>
        <p:spPr>
          <a:xfrm>
            <a:off x="202350" y="1678739"/>
            <a:ext cx="3577487" cy="337786"/>
          </a:xfrm>
        </p:spPr>
        <p:txBody>
          <a:bodyPr anchor="t" anchorCtr="0">
            <a:noAutofit/>
          </a:bodyPr>
          <a:lstStyle/>
          <a:p>
            <a:pPr algn="ctr"/>
            <a:r>
              <a:rPr lang="de-DE" sz="2000" b="1">
                <a:solidFill>
                  <a:schemeClr val="bg1"/>
                </a:solidFill>
                <a:latin typeface="Titillium Web" pitchFamily="2" charset="77"/>
              </a:rPr>
              <a:t>Gestalte deinen EEG-Flyer</a:t>
            </a:r>
          </a:p>
        </p:txBody>
      </p:sp>
      <p:sp>
        <p:nvSpPr>
          <p:cNvPr id="3" name="Inhaltsplatzhalter 2">
            <a:extLst>
              <a:ext uri="{FF2B5EF4-FFF2-40B4-BE49-F238E27FC236}">
                <a16:creationId xmlns:a16="http://schemas.microsoft.com/office/drawing/2014/main" id="{B6ADEF9B-39BB-FE8F-B01F-231DF0194AF8}"/>
              </a:ext>
            </a:extLst>
          </p:cNvPr>
          <p:cNvSpPr>
            <a:spLocks noGrp="1"/>
          </p:cNvSpPr>
          <p:nvPr>
            <p:ph idx="1"/>
          </p:nvPr>
        </p:nvSpPr>
        <p:spPr>
          <a:xfrm>
            <a:off x="591240" y="2438132"/>
            <a:ext cx="6448708" cy="6783857"/>
          </a:xfrm>
        </p:spPr>
        <p:txBody>
          <a:bodyPr/>
          <a:lstStyle/>
          <a:p>
            <a:pPr marL="0" indent="0">
              <a:buNone/>
            </a:pPr>
            <a:r>
              <a:rPr lang="de-DE" sz="1400" b="1">
                <a:solidFill>
                  <a:srgbClr val="3C3C3C"/>
                </a:solidFill>
                <a:latin typeface="Titillium Web SemiBold" pitchFamily="2" charset="77"/>
              </a:rPr>
              <a:t>In Folie 1 siehst Du einen Muster-Flyer, ab Folie 3 findest Du anpassbare Vorlagen. </a:t>
            </a:r>
            <a:br>
              <a:rPr lang="de-DE">
                <a:solidFill>
                  <a:srgbClr val="3C3C3C"/>
                </a:solidFill>
                <a:latin typeface="Titillium Web" pitchFamily="2" charset="77"/>
              </a:rPr>
            </a:br>
            <a:endParaRPr lang="de-DE">
              <a:solidFill>
                <a:srgbClr val="3C3C3C"/>
              </a:solidFill>
              <a:latin typeface="Titillium Web" pitchFamily="2" charset="77"/>
            </a:endParaRPr>
          </a:p>
          <a:p>
            <a:pPr marL="0" indent="0">
              <a:buNone/>
            </a:pPr>
            <a:endParaRPr lang="de-DE">
              <a:solidFill>
                <a:srgbClr val="3C3C3C"/>
              </a:solidFill>
              <a:latin typeface="Titillium Web" pitchFamily="2" charset="77"/>
            </a:endParaRPr>
          </a:p>
          <a:p>
            <a:pPr lvl="1"/>
            <a:r>
              <a:rPr lang="de-DE" sz="1200" b="1">
                <a:solidFill>
                  <a:srgbClr val="3C3C3C"/>
                </a:solidFill>
                <a:latin typeface="Titillium Web SemiBold" pitchFamily="2" charset="77"/>
              </a:rPr>
              <a:t>Schritt 1: </a:t>
            </a:r>
            <a:br>
              <a:rPr lang="de-DE" sz="1200">
                <a:solidFill>
                  <a:srgbClr val="3C3C3C"/>
                </a:solidFill>
                <a:latin typeface="Titillium Web" pitchFamily="2" charset="77"/>
              </a:rPr>
            </a:br>
            <a:r>
              <a:rPr lang="de-DE" sz="1200">
                <a:solidFill>
                  <a:srgbClr val="3C3C3C"/>
                </a:solidFill>
                <a:latin typeface="Titillium Web" pitchFamily="2" charset="77"/>
              </a:rPr>
              <a:t>Wähle ein Bild Deiner Region (Fotorechte beachten) und passe EEG Namen und Region an</a:t>
            </a:r>
            <a:br>
              <a:rPr lang="de-DE" sz="1200">
                <a:solidFill>
                  <a:srgbClr val="3C3C3C"/>
                </a:solidFill>
                <a:latin typeface="Titillium Web" pitchFamily="2" charset="77"/>
              </a:rPr>
            </a:br>
            <a:endParaRPr lang="de-DE" sz="1200">
              <a:solidFill>
                <a:srgbClr val="3C3C3C"/>
              </a:solidFill>
              <a:latin typeface="Titillium Web" pitchFamily="2" charset="77"/>
            </a:endParaRPr>
          </a:p>
          <a:p>
            <a:pPr lvl="1"/>
            <a:r>
              <a:rPr lang="de-DE" sz="1200" b="1">
                <a:solidFill>
                  <a:srgbClr val="3C3C3C"/>
                </a:solidFill>
                <a:latin typeface="Titillium Web SemiBold" pitchFamily="2" charset="77"/>
              </a:rPr>
              <a:t>Schritt 2: </a:t>
            </a:r>
            <a:br>
              <a:rPr lang="de-DE" sz="1200">
                <a:solidFill>
                  <a:srgbClr val="3C3C3C"/>
                </a:solidFill>
                <a:latin typeface="Titillium Web" pitchFamily="2" charset="77"/>
              </a:rPr>
            </a:br>
            <a:r>
              <a:rPr lang="de-DE" sz="1200">
                <a:solidFill>
                  <a:srgbClr val="3C3C3C"/>
                </a:solidFill>
                <a:latin typeface="Titillium Web" pitchFamily="2" charset="77"/>
              </a:rPr>
              <a:t>Prüfe die Musterrechnung bzw. den Preisvergleich; Du kannst das auch anpassen. Muster sind ab Folie 7 angeführt. Am besten mit dem </a:t>
            </a:r>
            <a:r>
              <a:rPr lang="de-DE" sz="1200" err="1">
                <a:solidFill>
                  <a:srgbClr val="3C3C3C"/>
                </a:solidFill>
                <a:latin typeface="Titillium Web" pitchFamily="2" charset="77"/>
              </a:rPr>
              <a:t>Snipping</a:t>
            </a:r>
            <a:r>
              <a:rPr lang="de-DE" sz="1200">
                <a:solidFill>
                  <a:srgbClr val="3C3C3C"/>
                </a:solidFill>
                <a:latin typeface="Titillium Web" pitchFamily="2" charset="77"/>
              </a:rPr>
              <a:t> Tool ausschneiden und einfügen.</a:t>
            </a:r>
            <a:br>
              <a:rPr lang="de-DE" sz="1200">
                <a:solidFill>
                  <a:srgbClr val="3C3C3C"/>
                </a:solidFill>
                <a:latin typeface="Titillium Web" pitchFamily="2" charset="77"/>
              </a:rPr>
            </a:br>
            <a:endParaRPr lang="de-DE" sz="1200">
              <a:solidFill>
                <a:srgbClr val="3C3C3C"/>
              </a:solidFill>
              <a:latin typeface="Titillium Web" pitchFamily="2" charset="77"/>
            </a:endParaRPr>
          </a:p>
          <a:p>
            <a:pPr lvl="1"/>
            <a:r>
              <a:rPr lang="de-DE" sz="1200" b="1">
                <a:solidFill>
                  <a:srgbClr val="3C3C3C"/>
                </a:solidFill>
                <a:latin typeface="Titillium Web SemiBold" pitchFamily="2" charset="77"/>
              </a:rPr>
              <a:t>Schritt 3: </a:t>
            </a:r>
            <a:br>
              <a:rPr lang="de-DE" sz="1200">
                <a:solidFill>
                  <a:srgbClr val="3C3C3C"/>
                </a:solidFill>
                <a:latin typeface="Titillium Web" pitchFamily="2" charset="77"/>
              </a:rPr>
            </a:br>
            <a:r>
              <a:rPr lang="de-DE" sz="1200">
                <a:solidFill>
                  <a:srgbClr val="3C3C3C"/>
                </a:solidFill>
                <a:latin typeface="Titillium Web" pitchFamily="2" charset="77"/>
              </a:rPr>
              <a:t>Ergänze nun auch noch Kontaktnamen und Kontakt-Email /Telefon und drucke die bearbeitete Folie als PDF oder Papier</a:t>
            </a:r>
          </a:p>
          <a:p>
            <a:pPr marL="377967" lvl="1" indent="0">
              <a:buNone/>
            </a:pPr>
            <a:endParaRPr lang="de-DE">
              <a:solidFill>
                <a:srgbClr val="3C3C3C"/>
              </a:solidFill>
              <a:latin typeface="Titillium Web" pitchFamily="2" charset="77"/>
            </a:endParaRPr>
          </a:p>
          <a:p>
            <a:pPr lvl="1"/>
            <a:endParaRPr lang="de-DE">
              <a:solidFill>
                <a:srgbClr val="3C3C3C"/>
              </a:solidFill>
              <a:latin typeface="Titillium Web" pitchFamily="2" charset="77"/>
            </a:endParaRPr>
          </a:p>
          <a:p>
            <a:pPr marL="377967" lvl="1" indent="0">
              <a:buNone/>
            </a:pPr>
            <a:r>
              <a:rPr lang="de-DE" sz="1200">
                <a:solidFill>
                  <a:srgbClr val="3C3C3C"/>
                </a:solidFill>
                <a:latin typeface="Titillium Web" pitchFamily="2" charset="77"/>
              </a:rPr>
              <a:t>PS: Wen willst Du ansprechen? Für Private nimm das Rechenbeispiel mit Einfamilienhaus, für Gewerbe die Rechnung mit mehr Energieumsatz auf Folie 4</a:t>
            </a:r>
          </a:p>
        </p:txBody>
      </p:sp>
      <p:pic>
        <p:nvPicPr>
          <p:cNvPr id="8" name="Picture 2">
            <a:extLst>
              <a:ext uri="{FF2B5EF4-FFF2-40B4-BE49-F238E27FC236}">
                <a16:creationId xmlns:a16="http://schemas.microsoft.com/office/drawing/2014/main" id="{BB62B508-4AA2-4C1F-378E-3F3583C4E6A7}"/>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5346804" y="189632"/>
            <a:ext cx="2033949" cy="833424"/>
          </a:xfrm>
          <a:prstGeom prst="rect">
            <a:avLst/>
          </a:prstGeom>
          <a:noFill/>
        </p:spPr>
      </p:pic>
    </p:spTree>
    <p:extLst>
      <p:ext uri="{BB962C8B-B14F-4D97-AF65-F5344CB8AC3E}">
        <p14:creationId xmlns:p14="http://schemas.microsoft.com/office/powerpoint/2010/main" val="388223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5ABA-5655-F1D6-4947-D7527925951F}"/>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9B43645-3168-49D2-B90C-66A16B3E619F}"/>
              </a:ext>
            </a:extLst>
          </p:cNvPr>
          <p:cNvSpPr/>
          <p:nvPr/>
        </p:nvSpPr>
        <p:spPr>
          <a:xfrm>
            <a:off x="0" y="0"/>
            <a:ext cx="7559675" cy="240467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Bild von Objekt oder Allgemeines PV-Bild</a:t>
            </a:r>
            <a:endParaRPr lang="de-AT"/>
          </a:p>
        </p:txBody>
      </p:sp>
      <p:sp>
        <p:nvSpPr>
          <p:cNvPr id="14" name="Rechteck: abgerundete Ecken 13">
            <a:extLst>
              <a:ext uri="{FF2B5EF4-FFF2-40B4-BE49-F238E27FC236}">
                <a16:creationId xmlns:a16="http://schemas.microsoft.com/office/drawing/2014/main" id="{998251C3-4C98-CE4B-B625-E1898A6CB37C}"/>
              </a:ext>
            </a:extLst>
          </p:cNvPr>
          <p:cNvSpPr/>
          <p:nvPr/>
        </p:nvSpPr>
        <p:spPr>
          <a:xfrm>
            <a:off x="4181475" y="174146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Picture 2">
            <a:extLst>
              <a:ext uri="{FF2B5EF4-FFF2-40B4-BE49-F238E27FC236}">
                <a16:creationId xmlns:a16="http://schemas.microsoft.com/office/drawing/2014/main" id="{7EFE3787-64AF-0C89-813F-963E212A8EAC}"/>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a:off x="5183125" y="1815295"/>
            <a:ext cx="1748792" cy="716579"/>
          </a:xfrm>
          <a:prstGeom prst="rect">
            <a:avLst/>
          </a:prstGeom>
          <a:noFill/>
        </p:spPr>
      </p:pic>
      <p:sp>
        <p:nvSpPr>
          <p:cNvPr id="5" name="Rechteck 4">
            <a:extLst>
              <a:ext uri="{FF2B5EF4-FFF2-40B4-BE49-F238E27FC236}">
                <a16:creationId xmlns:a16="http://schemas.microsoft.com/office/drawing/2014/main" id="{21733D0F-B19B-9D03-A28E-EE83B2BA9DEC}"/>
              </a:ext>
            </a:extLst>
          </p:cNvPr>
          <p:cNvSpPr/>
          <p:nvPr/>
        </p:nvSpPr>
        <p:spPr>
          <a:xfrm>
            <a:off x="4462351" y="1921335"/>
            <a:ext cx="834771" cy="504162"/>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000"/>
              <a:t>Wappen oder</a:t>
            </a:r>
          </a:p>
          <a:p>
            <a:pPr algn="ctr"/>
            <a:r>
              <a:rPr lang="de-DE" sz="1000"/>
              <a:t>Partnerlogo</a:t>
            </a:r>
            <a:endParaRPr lang="de-AT" sz="1000"/>
          </a:p>
        </p:txBody>
      </p:sp>
      <p:pic>
        <p:nvPicPr>
          <p:cNvPr id="6" name="Grafik 5">
            <a:extLst>
              <a:ext uri="{FF2B5EF4-FFF2-40B4-BE49-F238E27FC236}">
                <a16:creationId xmlns:a16="http://schemas.microsoft.com/office/drawing/2014/main" id="{52922A53-B653-0439-E906-C015122FD25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43248" y="8650277"/>
            <a:ext cx="350130" cy="453110"/>
          </a:xfrm>
          <a:prstGeom prst="rect">
            <a:avLst/>
          </a:prstGeom>
        </p:spPr>
      </p:pic>
      <p:sp>
        <p:nvSpPr>
          <p:cNvPr id="7" name="Rechteck 6">
            <a:extLst>
              <a:ext uri="{FF2B5EF4-FFF2-40B4-BE49-F238E27FC236}">
                <a16:creationId xmlns:a16="http://schemas.microsoft.com/office/drawing/2014/main" id="{6C5AF977-B148-D672-1BD3-49CB41BE7883}"/>
              </a:ext>
            </a:extLst>
          </p:cNvPr>
          <p:cNvSpPr/>
          <p:nvPr/>
        </p:nvSpPr>
        <p:spPr>
          <a:xfrm>
            <a:off x="3474720" y="8760400"/>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0680D7A-83BF-5058-D894-80F0143B4C86}"/>
              </a:ext>
            </a:extLst>
          </p:cNvPr>
          <p:cNvPicPr>
            <a:picLocks noChangeAspect="1"/>
          </p:cNvPicPr>
          <p:nvPr/>
        </p:nvPicPr>
        <p:blipFill>
          <a:blip r:embed="rId6"/>
          <a:stretch>
            <a:fillRect/>
          </a:stretch>
        </p:blipFill>
        <p:spPr>
          <a:xfrm>
            <a:off x="4115128" y="4320177"/>
            <a:ext cx="2997200" cy="2857500"/>
          </a:xfrm>
          <a:prstGeom prst="rect">
            <a:avLst/>
          </a:prstGeom>
        </p:spPr>
      </p:pic>
      <p:sp>
        <p:nvSpPr>
          <p:cNvPr id="10" name="Textfeld 9">
            <a:extLst>
              <a:ext uri="{FF2B5EF4-FFF2-40B4-BE49-F238E27FC236}">
                <a16:creationId xmlns:a16="http://schemas.microsoft.com/office/drawing/2014/main" id="{E5771D52-6A5F-65C2-2847-D43CC01FBC34}"/>
              </a:ext>
            </a:extLst>
          </p:cNvPr>
          <p:cNvSpPr txBox="1"/>
          <p:nvPr/>
        </p:nvSpPr>
        <p:spPr>
          <a:xfrm>
            <a:off x="322204" y="2484877"/>
            <a:ext cx="6882159" cy="630942"/>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sz="1650">
                <a:solidFill>
                  <a:schemeClr val="bg1">
                    <a:lumMod val="50000"/>
                  </a:schemeClr>
                </a:solidFill>
                <a:latin typeface="Titillium Web"/>
              </a:rPr>
              <a:t>Werde Teil der </a:t>
            </a:r>
            <a:r>
              <a:rPr lang="de-DE" sz="1650" err="1">
                <a:solidFill>
                  <a:schemeClr val="bg1">
                    <a:lumMod val="50000"/>
                  </a:schemeClr>
                </a:solidFill>
                <a:latin typeface="Titillium Web"/>
              </a:rPr>
              <a:t>neoom</a:t>
            </a:r>
            <a:r>
              <a:rPr lang="de-DE" sz="1650">
                <a:solidFill>
                  <a:schemeClr val="bg1">
                    <a:lumMod val="50000"/>
                  </a:schemeClr>
                </a:solidFill>
                <a:latin typeface="Titillium Web"/>
              </a:rPr>
              <a:t> Energiegemeinschaft in </a:t>
            </a:r>
            <a:r>
              <a:rPr lang="de-DE" sz="1650" err="1">
                <a:solidFill>
                  <a:schemeClr val="bg1">
                    <a:lumMod val="50000"/>
                  </a:schemeClr>
                </a:solidFill>
                <a:highlight>
                  <a:srgbClr val="FFFF00"/>
                </a:highlight>
                <a:latin typeface="Titillium Web"/>
              </a:rPr>
              <a:t>Risdorf</a:t>
            </a:r>
            <a:r>
              <a:rPr lang="de-DE" sz="1650">
                <a:solidFill>
                  <a:schemeClr val="bg1">
                    <a:lumMod val="50000"/>
                  </a:schemeClr>
                </a:solidFill>
                <a:latin typeface="Titillium Web"/>
              </a:rPr>
              <a:t> und Umgebung</a:t>
            </a:r>
          </a:p>
        </p:txBody>
      </p:sp>
      <p:sp>
        <p:nvSpPr>
          <p:cNvPr id="11" name="Textfeld 10">
            <a:extLst>
              <a:ext uri="{FF2B5EF4-FFF2-40B4-BE49-F238E27FC236}">
                <a16:creationId xmlns:a16="http://schemas.microsoft.com/office/drawing/2014/main" id="{EF27373B-256E-C8A1-9307-6EA6955BEE55}"/>
              </a:ext>
            </a:extLst>
          </p:cNvPr>
          <p:cNvSpPr txBox="1"/>
          <p:nvPr/>
        </p:nvSpPr>
        <p:spPr>
          <a:xfrm>
            <a:off x="320947" y="7213893"/>
            <a:ext cx="3420921" cy="1031051"/>
          </a:xfrm>
          <a:prstGeom prst="rect">
            <a:avLst/>
          </a:prstGeom>
          <a:noFill/>
        </p:spPr>
        <p:txBody>
          <a:bodyPr wrap="square">
            <a:spAutoFit/>
          </a:bodyPr>
          <a:lstStyle/>
          <a:p>
            <a:pPr marR="0" defTabSz="1080000">
              <a:spcBef>
                <a:spcPts val="300"/>
              </a:spcBef>
              <a:tabLst>
                <a:tab pos="0" algn="l"/>
              </a:tabLst>
              <a:defRPr/>
            </a:pPr>
            <a:r>
              <a:rPr lang="de-DE" sz="1150" b="1">
                <a:solidFill>
                  <a:srgbClr val="3C3C3C"/>
                </a:solidFill>
                <a:latin typeface="Titillium Web" panose="00000500000000000000" pitchFamily="2" charset="0"/>
              </a:rPr>
              <a:t>Vorteile für Dich als Strombezieher in der EG:</a:t>
            </a:r>
            <a:endParaRPr lang="de-DE" sz="1150">
              <a:solidFill>
                <a:srgbClr val="3C3C3C"/>
              </a:solidFill>
              <a:latin typeface="Titillium Web" panose="00000500000000000000" pitchFamily="2" charset="0"/>
            </a:endParaRP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Beziehe Strom direkt von deiner Familie, Freunden und Nachbarn aus der Region</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Niedriger und stabiler Strompreis </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Kurze Bindung von 3 Monaten</a:t>
            </a:r>
          </a:p>
        </p:txBody>
      </p:sp>
      <p:sp>
        <p:nvSpPr>
          <p:cNvPr id="16" name="Textfeld 15">
            <a:extLst>
              <a:ext uri="{FF2B5EF4-FFF2-40B4-BE49-F238E27FC236}">
                <a16:creationId xmlns:a16="http://schemas.microsoft.com/office/drawing/2014/main" id="{A206C636-CB8E-58DE-BE6E-3221D19F9821}"/>
              </a:ext>
            </a:extLst>
          </p:cNvPr>
          <p:cNvSpPr txBox="1"/>
          <p:nvPr/>
        </p:nvSpPr>
        <p:spPr>
          <a:xfrm>
            <a:off x="4232238" y="4470494"/>
            <a:ext cx="2801905" cy="2500685"/>
          </a:xfrm>
          <a:prstGeom prst="rect">
            <a:avLst/>
          </a:prstGeom>
          <a:noFill/>
          <a:ln>
            <a:noFill/>
          </a:ln>
        </p:spPr>
        <p:txBody>
          <a:bodyPr wrap="square" lIns="91440" tIns="45720" rIns="91440" bIns="45720" anchor="t">
            <a:spAutoFit/>
          </a:bodyPr>
          <a:lstStyle/>
          <a:p>
            <a:pPr marR="0" algn="ctr" defTabSz="1080000">
              <a:tabLst>
                <a:tab pos="0" algn="l"/>
              </a:tabLst>
              <a:defRPr/>
            </a:pPr>
            <a:r>
              <a:rPr lang="de-DE" sz="1100" b="1">
                <a:solidFill>
                  <a:srgbClr val="3C3C3C"/>
                </a:solidFill>
                <a:latin typeface="Titillium Web"/>
              </a:rPr>
              <a:t>BEISPIELRECHNUNG Privathaushalt</a:t>
            </a: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r>
              <a:rPr lang="de-DE" sz="1050">
                <a:solidFill>
                  <a:srgbClr val="3C3C3C"/>
                </a:solidFill>
                <a:latin typeface="Titillium Web"/>
              </a:rPr>
              <a:t>3 Personenhaushalt</a:t>
            </a:r>
          </a:p>
          <a:p>
            <a:pPr marL="171450" marR="0" indent="-171450" defTabSz="1080000">
              <a:buSzPct val="120000"/>
              <a:buBlip>
                <a:blip r:embed="rId7"/>
              </a:buBlip>
              <a:tabLst>
                <a:tab pos="0" algn="l"/>
              </a:tabLst>
              <a:defRPr/>
            </a:pPr>
            <a:r>
              <a:rPr lang="de-DE" sz="1050">
                <a:solidFill>
                  <a:srgbClr val="3C3C3C"/>
                </a:solidFill>
                <a:latin typeface="Titillium Web"/>
              </a:rPr>
              <a:t>Kein E-Auto</a:t>
            </a:r>
          </a:p>
          <a:p>
            <a:pPr marL="171450" marR="0" indent="-171450" defTabSz="1080000">
              <a:buSzPct val="120000"/>
              <a:buBlip>
                <a:blip r:embed="rId7"/>
              </a:buBlip>
              <a:tabLst>
                <a:tab pos="0" algn="l"/>
              </a:tabLst>
              <a:defRPr/>
            </a:pPr>
            <a:r>
              <a:rPr lang="de-DE" sz="1050">
                <a:solidFill>
                  <a:srgbClr val="3C3C3C"/>
                </a:solidFill>
                <a:latin typeface="Titillium Web"/>
              </a:rPr>
              <a:t>Fernwärme/Gas</a:t>
            </a:r>
          </a:p>
          <a:p>
            <a:pPr marL="171450" marR="0" indent="-171450" defTabSz="1080000">
              <a:buSzPct val="120000"/>
              <a:buBlip>
                <a:blip r:embed="rId7"/>
              </a:buBlip>
              <a:tabLst>
                <a:tab pos="0" algn="l"/>
              </a:tabLst>
              <a:defRPr/>
            </a:pPr>
            <a:r>
              <a:rPr lang="de-DE" sz="1050">
                <a:solidFill>
                  <a:srgbClr val="3C3C3C"/>
                </a:solidFill>
                <a:latin typeface="Titillium Web"/>
              </a:rPr>
              <a:t>Keine PV-Anlage</a:t>
            </a: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4.000 kWh im Jahr</a:t>
            </a:r>
          </a:p>
          <a:p>
            <a:pPr marR="0" defTabSz="1080000">
              <a:buSzPct val="120000"/>
              <a:tabLst>
                <a:tab pos="0" algn="l"/>
              </a:tabLst>
              <a:defRPr/>
            </a:pPr>
            <a:r>
              <a:rPr lang="de-DE" sz="1050">
                <a:solidFill>
                  <a:srgbClr val="3C3C3C"/>
                </a:solidFill>
                <a:latin typeface="Titillium Web"/>
              </a:rPr>
              <a:t>EG-Bezug 70% = </a:t>
            </a:r>
            <a:r>
              <a:rPr lang="de-DE" sz="1050" b="1">
                <a:solidFill>
                  <a:srgbClr val="3C3C3C"/>
                </a:solidFill>
                <a:latin typeface="Titillium Web"/>
              </a:rPr>
              <a:t>2.800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7,0 ct/kWh</a:t>
            </a:r>
          </a:p>
          <a:p>
            <a:pPr marR="0" defTabSz="1080000">
              <a:buSzPct val="120000"/>
              <a:tabLst>
                <a:tab pos="0" algn="l"/>
              </a:tabLst>
              <a:defRPr/>
            </a:pPr>
            <a:endParaRPr lang="de-DE" sz="1050" b="1">
              <a:solidFill>
                <a:srgbClr val="3C3C3C"/>
              </a:solidFill>
              <a:latin typeface="Titillium Web"/>
            </a:endParaRPr>
          </a:p>
          <a:p>
            <a:pPr marR="0" defTabSz="1080000">
              <a:buSzPct val="120000"/>
              <a:tabLst>
                <a:tab pos="0" algn="l"/>
              </a:tabLst>
              <a:defRPr/>
            </a:pPr>
            <a:r>
              <a:rPr lang="de-DE" sz="1050">
                <a:solidFill>
                  <a:srgbClr val="3C3C3C"/>
                </a:solidFill>
                <a:latin typeface="Titillium Web"/>
              </a:rPr>
              <a:t>KLUUB Beitrag: 60€/Jahr</a:t>
            </a:r>
          </a:p>
          <a:p>
            <a:pPr marR="0" defTabSz="1080000">
              <a:buSzPct val="120000"/>
              <a:tabLst>
                <a:tab pos="0" algn="l"/>
              </a:tabLst>
              <a:defRPr/>
            </a:pPr>
            <a:endParaRPr lang="de-DE" sz="50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196 €/JAHR</a:t>
            </a:r>
          </a:p>
          <a:p>
            <a:pPr marR="0" algn="ctr" defTabSz="1080000">
              <a:buSzPct val="120000"/>
              <a:tabLst>
                <a:tab pos="0" algn="l"/>
              </a:tabLst>
              <a:defRPr/>
            </a:pPr>
            <a:r>
              <a:rPr lang="de-DE" sz="800">
                <a:solidFill>
                  <a:schemeClr val="tx1">
                    <a:lumMod val="50000"/>
                    <a:lumOff val="50000"/>
                  </a:schemeClr>
                </a:solidFill>
                <a:latin typeface="Titillium Web"/>
              </a:rPr>
              <a:t>(exkl. Strompreisbremse)</a:t>
            </a:r>
          </a:p>
        </p:txBody>
      </p:sp>
      <p:sp>
        <p:nvSpPr>
          <p:cNvPr id="17" name="Textfeld 16">
            <a:extLst>
              <a:ext uri="{FF2B5EF4-FFF2-40B4-BE49-F238E27FC236}">
                <a16:creationId xmlns:a16="http://schemas.microsoft.com/office/drawing/2014/main" id="{D7D7C56A-7BBF-C4EB-247E-6261B7FEB505}"/>
              </a:ext>
            </a:extLst>
          </p:cNvPr>
          <p:cNvSpPr txBox="1"/>
          <p:nvPr/>
        </p:nvSpPr>
        <p:spPr>
          <a:xfrm>
            <a:off x="3414266" y="7413487"/>
            <a:ext cx="3926373" cy="815608"/>
          </a:xfrm>
          <a:prstGeom prst="rect">
            <a:avLst/>
          </a:prstGeom>
          <a:noFill/>
        </p:spPr>
        <p:txBody>
          <a:bodyPr wrap="square">
            <a:spAutoFit/>
          </a:bodyPr>
          <a:lstStyle/>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Keine eigene PV-Anlage notwendig</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Registrierung einfach mit deinem Smart-Meter</a:t>
            </a:r>
            <a:endParaRPr lang="de-AT" sz="1050">
              <a:solidFill>
                <a:srgbClr val="3C3C3C"/>
              </a:solidFill>
              <a:latin typeface="Titillium Web" panose="00000500000000000000" pitchFamily="2" charset="0"/>
            </a:endParaRPr>
          </a:p>
        </p:txBody>
      </p:sp>
      <p:pic>
        <p:nvPicPr>
          <p:cNvPr id="21" name="Grafik 20">
            <a:extLst>
              <a:ext uri="{FF2B5EF4-FFF2-40B4-BE49-F238E27FC236}">
                <a16:creationId xmlns:a16="http://schemas.microsoft.com/office/drawing/2014/main" id="{B663F4A8-17B8-F360-5CCF-DD657218E78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30742" y="8830708"/>
            <a:ext cx="419100" cy="419100"/>
          </a:xfrm>
          <a:prstGeom prst="rect">
            <a:avLst/>
          </a:prstGeom>
        </p:spPr>
      </p:pic>
      <p:sp>
        <p:nvSpPr>
          <p:cNvPr id="22" name="Textfeld 21">
            <a:extLst>
              <a:ext uri="{FF2B5EF4-FFF2-40B4-BE49-F238E27FC236}">
                <a16:creationId xmlns:a16="http://schemas.microsoft.com/office/drawing/2014/main" id="{342FBACE-615A-5903-C97C-7BD521CB9B97}"/>
              </a:ext>
            </a:extLst>
          </p:cNvPr>
          <p:cNvSpPr txBox="1"/>
          <p:nvPr/>
        </p:nvSpPr>
        <p:spPr>
          <a:xfrm>
            <a:off x="479370" y="8737688"/>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24" name="Textfeld 23">
            <a:extLst>
              <a:ext uri="{FF2B5EF4-FFF2-40B4-BE49-F238E27FC236}">
                <a16:creationId xmlns:a16="http://schemas.microsoft.com/office/drawing/2014/main" id="{EBADEEEF-C067-E8C4-C454-69709668BFEC}"/>
              </a:ext>
            </a:extLst>
          </p:cNvPr>
          <p:cNvSpPr txBox="1"/>
          <p:nvPr/>
        </p:nvSpPr>
        <p:spPr>
          <a:xfrm>
            <a:off x="1698868" y="9252592"/>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113" name="Textfeld 112">
            <a:extLst>
              <a:ext uri="{FF2B5EF4-FFF2-40B4-BE49-F238E27FC236}">
                <a16:creationId xmlns:a16="http://schemas.microsoft.com/office/drawing/2014/main" id="{453D70D5-E7A8-92C0-18C7-99EE8A95B7E3}"/>
              </a:ext>
            </a:extLst>
          </p:cNvPr>
          <p:cNvSpPr txBox="1"/>
          <p:nvPr/>
        </p:nvSpPr>
        <p:spPr>
          <a:xfrm>
            <a:off x="2844197" y="9135147"/>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114" name="Textfeld 113">
            <a:extLst>
              <a:ext uri="{FF2B5EF4-FFF2-40B4-BE49-F238E27FC236}">
                <a16:creationId xmlns:a16="http://schemas.microsoft.com/office/drawing/2014/main" id="{BCA891FD-AF78-67B3-1364-939576B829EF}"/>
              </a:ext>
            </a:extLst>
          </p:cNvPr>
          <p:cNvSpPr txBox="1"/>
          <p:nvPr/>
        </p:nvSpPr>
        <p:spPr>
          <a:xfrm>
            <a:off x="4418678" y="8747004"/>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115" name="Textfeld 114">
            <a:extLst>
              <a:ext uri="{FF2B5EF4-FFF2-40B4-BE49-F238E27FC236}">
                <a16:creationId xmlns:a16="http://schemas.microsoft.com/office/drawing/2014/main" id="{C9AE1C86-86B4-40D8-4018-50133835F15F}"/>
              </a:ext>
            </a:extLst>
          </p:cNvPr>
          <p:cNvSpPr txBox="1"/>
          <p:nvPr/>
        </p:nvSpPr>
        <p:spPr>
          <a:xfrm>
            <a:off x="5952468" y="9364749"/>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120" name="Rechteck 119">
            <a:extLst>
              <a:ext uri="{FF2B5EF4-FFF2-40B4-BE49-F238E27FC236}">
                <a16:creationId xmlns:a16="http://schemas.microsoft.com/office/drawing/2014/main" id="{0F0CF6E1-BA00-90CA-C02F-EE812C119805}"/>
              </a:ext>
            </a:extLst>
          </p:cNvPr>
          <p:cNvSpPr/>
          <p:nvPr/>
        </p:nvSpPr>
        <p:spPr>
          <a:xfrm>
            <a:off x="-233680" y="8372146"/>
            <a:ext cx="8148320" cy="14455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 name="Grafik 120">
            <a:extLst>
              <a:ext uri="{FF2B5EF4-FFF2-40B4-BE49-F238E27FC236}">
                <a16:creationId xmlns:a16="http://schemas.microsoft.com/office/drawing/2014/main" id="{80C30A76-C681-AEEF-B5A2-13C7282AED2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70057" y="8760400"/>
            <a:ext cx="604505" cy="604505"/>
          </a:xfrm>
          <a:prstGeom prst="rect">
            <a:avLst/>
          </a:prstGeom>
        </p:spPr>
      </p:pic>
      <p:sp>
        <p:nvSpPr>
          <p:cNvPr id="122" name="Bogen 121">
            <a:extLst>
              <a:ext uri="{FF2B5EF4-FFF2-40B4-BE49-F238E27FC236}">
                <a16:creationId xmlns:a16="http://schemas.microsoft.com/office/drawing/2014/main" id="{E3558225-7C35-E7EC-DED9-703FD35231A0}"/>
              </a:ext>
            </a:extLst>
          </p:cNvPr>
          <p:cNvSpPr/>
          <p:nvPr/>
        </p:nvSpPr>
        <p:spPr>
          <a:xfrm rot="18801229">
            <a:off x="2506592" y="9052924"/>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3" name="Bogen 122">
            <a:extLst>
              <a:ext uri="{FF2B5EF4-FFF2-40B4-BE49-F238E27FC236}">
                <a16:creationId xmlns:a16="http://schemas.microsoft.com/office/drawing/2014/main" id="{CA486B46-FB45-366D-4487-836044289160}"/>
              </a:ext>
            </a:extLst>
          </p:cNvPr>
          <p:cNvSpPr/>
          <p:nvPr/>
        </p:nvSpPr>
        <p:spPr>
          <a:xfrm rot="2798771" flipV="1">
            <a:off x="1392542" y="8854345"/>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24" name="Grafik 123">
            <a:extLst>
              <a:ext uri="{FF2B5EF4-FFF2-40B4-BE49-F238E27FC236}">
                <a16:creationId xmlns:a16="http://schemas.microsoft.com/office/drawing/2014/main" id="{2917D384-9B86-1A15-3451-470ED05413E5}"/>
              </a:ext>
            </a:extLst>
          </p:cNvPr>
          <p:cNvPicPr>
            <a:picLocks noChangeAspect="1"/>
          </p:cNvPicPr>
          <p:nvPr/>
        </p:nvPicPr>
        <p:blipFill>
          <a:blip r:embed="rId12"/>
          <a:stretch>
            <a:fillRect/>
          </a:stretch>
        </p:blipFill>
        <p:spPr>
          <a:xfrm>
            <a:off x="4735691" y="9096318"/>
            <a:ext cx="743382" cy="743382"/>
          </a:xfrm>
          <a:prstGeom prst="rect">
            <a:avLst/>
          </a:prstGeom>
        </p:spPr>
      </p:pic>
      <p:sp>
        <p:nvSpPr>
          <p:cNvPr id="125" name="Textfeld 124">
            <a:extLst>
              <a:ext uri="{FF2B5EF4-FFF2-40B4-BE49-F238E27FC236}">
                <a16:creationId xmlns:a16="http://schemas.microsoft.com/office/drawing/2014/main" id="{58C37B07-BDC9-EA91-D745-BF91EE50E6B3}"/>
              </a:ext>
            </a:extLst>
          </p:cNvPr>
          <p:cNvSpPr txBox="1"/>
          <p:nvPr/>
        </p:nvSpPr>
        <p:spPr>
          <a:xfrm>
            <a:off x="4604886" y="9234031"/>
            <a:ext cx="1076960" cy="338554"/>
          </a:xfrm>
          <a:prstGeom prst="rect">
            <a:avLst/>
          </a:prstGeom>
          <a:noFill/>
        </p:spPr>
        <p:txBody>
          <a:bodyPr wrap="square">
            <a:spAutoFit/>
          </a:bodyPr>
          <a:lstStyle/>
          <a:p>
            <a:pPr algn="ctr"/>
            <a:r>
              <a:rPr lang="de-DE" sz="800" b="1">
                <a:solidFill>
                  <a:srgbClr val="3C3C3C"/>
                </a:solidFill>
                <a:latin typeface="Titillium Web" panose="00000500000000000000" pitchFamily="2" charset="0"/>
              </a:rPr>
              <a:t>Netz </a:t>
            </a:r>
          </a:p>
          <a:p>
            <a:pPr algn="ctr"/>
            <a:r>
              <a:rPr lang="de-DE" sz="800" b="1">
                <a:solidFill>
                  <a:srgbClr val="3C3C3C"/>
                </a:solidFill>
                <a:latin typeface="Titillium Web" panose="00000500000000000000" pitchFamily="2" charset="0"/>
              </a:rPr>
              <a:t>NÖ</a:t>
            </a:r>
            <a:endParaRPr lang="de-DE" sz="800">
              <a:solidFill>
                <a:srgbClr val="3C3C3C"/>
              </a:solidFill>
            </a:endParaRPr>
          </a:p>
        </p:txBody>
      </p:sp>
      <p:sp>
        <p:nvSpPr>
          <p:cNvPr id="126" name="Textfeld 125">
            <a:extLst>
              <a:ext uri="{FF2B5EF4-FFF2-40B4-BE49-F238E27FC236}">
                <a16:creationId xmlns:a16="http://schemas.microsoft.com/office/drawing/2014/main" id="{69289CF2-C34F-4A3B-D9A1-E3A047136C90}"/>
              </a:ext>
            </a:extLst>
          </p:cNvPr>
          <p:cNvSpPr txBox="1"/>
          <p:nvPr/>
        </p:nvSpPr>
        <p:spPr>
          <a:xfrm>
            <a:off x="3396146" y="8729427"/>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27" name="Textfeld 126">
            <a:extLst>
              <a:ext uri="{FF2B5EF4-FFF2-40B4-BE49-F238E27FC236}">
                <a16:creationId xmlns:a16="http://schemas.microsoft.com/office/drawing/2014/main" id="{D4ECE401-EBEB-3555-89E1-1C290995F713}"/>
              </a:ext>
            </a:extLst>
          </p:cNvPr>
          <p:cNvSpPr txBox="1"/>
          <p:nvPr/>
        </p:nvSpPr>
        <p:spPr>
          <a:xfrm>
            <a:off x="3398402" y="8877169"/>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28" name="Bogen 127">
            <a:extLst>
              <a:ext uri="{FF2B5EF4-FFF2-40B4-BE49-F238E27FC236}">
                <a16:creationId xmlns:a16="http://schemas.microsoft.com/office/drawing/2014/main" id="{37DB33A0-C158-7D34-CC35-6FA3EC13D7E2}"/>
              </a:ext>
            </a:extLst>
          </p:cNvPr>
          <p:cNvSpPr/>
          <p:nvPr/>
        </p:nvSpPr>
        <p:spPr>
          <a:xfrm rot="2798771" flipV="1">
            <a:off x="4268700" y="8833166"/>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9" name="Bogen 128">
            <a:extLst>
              <a:ext uri="{FF2B5EF4-FFF2-40B4-BE49-F238E27FC236}">
                <a16:creationId xmlns:a16="http://schemas.microsoft.com/office/drawing/2014/main" id="{A35F3941-88DD-82C9-F77F-C14AB0D69EC8}"/>
              </a:ext>
            </a:extLst>
          </p:cNvPr>
          <p:cNvSpPr/>
          <p:nvPr/>
        </p:nvSpPr>
        <p:spPr>
          <a:xfrm rot="18801229">
            <a:off x="5562661" y="907137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0" name="Rechteck: abgerundete Ecken 13">
            <a:extLst>
              <a:ext uri="{FF2B5EF4-FFF2-40B4-BE49-F238E27FC236}">
                <a16:creationId xmlns:a16="http://schemas.microsoft.com/office/drawing/2014/main" id="{DC74FFDA-B1FC-119A-1F91-3E3AE77DDC53}"/>
              </a:ext>
            </a:extLst>
          </p:cNvPr>
          <p:cNvSpPr/>
          <p:nvPr/>
        </p:nvSpPr>
        <p:spPr>
          <a:xfrm>
            <a:off x="-106903" y="8366786"/>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1" name="Textfeld 130">
            <a:extLst>
              <a:ext uri="{FF2B5EF4-FFF2-40B4-BE49-F238E27FC236}">
                <a16:creationId xmlns:a16="http://schemas.microsoft.com/office/drawing/2014/main" id="{46280B2C-5A05-74BB-1DAA-FA805711BD1E}"/>
              </a:ext>
            </a:extLst>
          </p:cNvPr>
          <p:cNvSpPr txBox="1"/>
          <p:nvPr/>
        </p:nvSpPr>
        <p:spPr>
          <a:xfrm>
            <a:off x="-213280" y="8366786"/>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sp>
        <p:nvSpPr>
          <p:cNvPr id="162" name="Textfeld 161">
            <a:extLst>
              <a:ext uri="{FF2B5EF4-FFF2-40B4-BE49-F238E27FC236}">
                <a16:creationId xmlns:a16="http://schemas.microsoft.com/office/drawing/2014/main" id="{A49A60D4-2C1A-DDA3-7F67-C82F709D4622}"/>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64" name="Textfeld 163">
            <a:extLst>
              <a:ext uri="{FF2B5EF4-FFF2-40B4-BE49-F238E27FC236}">
                <a16:creationId xmlns:a16="http://schemas.microsoft.com/office/drawing/2014/main" id="{7AE7716F-1400-B861-1C54-797E116F3046}"/>
              </a:ext>
            </a:extLst>
          </p:cNvPr>
          <p:cNvSpPr txBox="1"/>
          <p:nvPr/>
        </p:nvSpPr>
        <p:spPr>
          <a:xfrm>
            <a:off x="322205" y="3249749"/>
            <a:ext cx="6803650" cy="977191"/>
          </a:xfrm>
          <a:prstGeom prst="rect">
            <a:avLst/>
          </a:prstGeom>
          <a:solidFill>
            <a:schemeClr val="bg1"/>
          </a:solidFill>
        </p:spPr>
        <p:txBody>
          <a:bodyPr wrap="square" lIns="91440" tIns="45720" rIns="91440" bIns="45720" anchor="t">
            <a:spAutoFit/>
          </a:bodyPr>
          <a:lstStyle/>
          <a:p>
            <a:pPr marR="0" algn="just" defTabSz="1080000">
              <a:tabLst>
                <a:tab pos="0" algn="l"/>
              </a:tabLst>
              <a:defRPr/>
            </a:pPr>
            <a:r>
              <a:rPr lang="de-DE" sz="1150">
                <a:solidFill>
                  <a:srgbClr val="3C3C3C"/>
                </a:solidFill>
                <a:latin typeface="Titillium Web"/>
              </a:rPr>
              <a:t>Du hast genug von Stromkostenerhöhungen und massiven Gewinnen der Energiekonzerne? Zahlreiche </a:t>
            </a:r>
            <a:r>
              <a:rPr lang="de-DE" sz="1150" b="1">
                <a:solidFill>
                  <a:srgbClr val="3C3C3C"/>
                </a:solidFill>
                <a:latin typeface="Titillium Web"/>
              </a:rPr>
              <a:t>Landwirte, Unternehmen und auch Einfamilienhäuser </a:t>
            </a:r>
            <a:r>
              <a:rPr lang="de-DE" sz="1150">
                <a:solidFill>
                  <a:srgbClr val="3C3C3C"/>
                </a:solidFill>
                <a:latin typeface="Titillium Web"/>
              </a:rPr>
              <a:t>in </a:t>
            </a:r>
            <a:r>
              <a:rPr lang="de-DE" sz="1150" b="1" err="1">
                <a:solidFill>
                  <a:srgbClr val="3C3C3C"/>
                </a:solidFill>
                <a:highlight>
                  <a:srgbClr val="FFFF00"/>
                </a:highlight>
                <a:latin typeface="Titillium Web"/>
              </a:rPr>
              <a:t>Risdorf</a:t>
            </a:r>
            <a:r>
              <a:rPr lang="de-DE" sz="1150" b="1">
                <a:solidFill>
                  <a:srgbClr val="3C3C3C"/>
                </a:solidFill>
                <a:latin typeface="Titillium Web"/>
              </a:rPr>
              <a:t> und Umgebung </a:t>
            </a:r>
            <a:r>
              <a:rPr lang="de-DE" sz="1150">
                <a:solidFill>
                  <a:srgbClr val="3C3C3C"/>
                </a:solidFill>
                <a:latin typeface="Titillium Web"/>
              </a:rPr>
              <a:t>sind mit ihren PV-Anlagen bereits Teil der </a:t>
            </a:r>
            <a:r>
              <a:rPr lang="de-DE" sz="1150" err="1">
                <a:solidFill>
                  <a:srgbClr val="3C3C3C"/>
                </a:solidFill>
                <a:latin typeface="Titillium Web"/>
              </a:rPr>
              <a:t>neoom</a:t>
            </a:r>
            <a:r>
              <a:rPr lang="de-DE" sz="1150">
                <a:solidFill>
                  <a:srgbClr val="3C3C3C"/>
                </a:solidFill>
                <a:latin typeface="Titillium Web"/>
              </a:rPr>
              <a:t> Energiegemeinschaft (EG) und </a:t>
            </a:r>
            <a:r>
              <a:rPr lang="de-DE" sz="1150" b="1">
                <a:solidFill>
                  <a:srgbClr val="3C3C3C"/>
                </a:solidFill>
                <a:latin typeface="Titillium Web"/>
              </a:rPr>
              <a:t>versorgen uns bereits zum Großteil</a:t>
            </a:r>
            <a:r>
              <a:rPr lang="de-DE" sz="1150">
                <a:solidFill>
                  <a:srgbClr val="3C3C3C"/>
                </a:solidFill>
                <a:latin typeface="Titillium Web"/>
              </a:rPr>
              <a:t> </a:t>
            </a:r>
            <a:r>
              <a:rPr lang="de-DE" sz="1150" b="1">
                <a:solidFill>
                  <a:srgbClr val="3C3C3C"/>
                </a:solidFill>
                <a:latin typeface="Titillium Web"/>
              </a:rPr>
              <a:t>selbst mit sauberen, sicheren und günstigen Strom. </a:t>
            </a:r>
            <a:r>
              <a:rPr lang="de-DE" sz="1150">
                <a:solidFill>
                  <a:srgbClr val="3C3C3C"/>
                </a:solidFill>
                <a:latin typeface="Titillium Web"/>
              </a:rPr>
              <a:t>Als Teil der EG machst auch du dich unabhängig von Strompreisschwankungen und behältst die Gewinne der Energiekonzerne bei dir!</a:t>
            </a:r>
          </a:p>
        </p:txBody>
      </p:sp>
      <p:sp>
        <p:nvSpPr>
          <p:cNvPr id="167" name="Textfeld 166">
            <a:extLst>
              <a:ext uri="{FF2B5EF4-FFF2-40B4-BE49-F238E27FC236}">
                <a16:creationId xmlns:a16="http://schemas.microsoft.com/office/drawing/2014/main" id="{201960ED-3A0A-9040-E40B-264D1813F8F9}"/>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68" name="Textfeld 167">
            <a:extLst>
              <a:ext uri="{FF2B5EF4-FFF2-40B4-BE49-F238E27FC236}">
                <a16:creationId xmlns:a16="http://schemas.microsoft.com/office/drawing/2014/main" id="{5F1AACC6-C224-7FE2-E8BC-7A543A8313BA}"/>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69" name="Textfeld 168">
            <a:extLst>
              <a:ext uri="{FF2B5EF4-FFF2-40B4-BE49-F238E27FC236}">
                <a16:creationId xmlns:a16="http://schemas.microsoft.com/office/drawing/2014/main" id="{C57BA322-6DCB-C6DF-6F07-6F039DE31C45}"/>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der </a:t>
            </a:r>
            <a:r>
              <a:rPr lang="de-DE" sz="1000" kern="0">
                <a:solidFill>
                  <a:srgbClr val="3C3C3C"/>
                </a:solidFill>
                <a:highlight>
                  <a:srgbClr val="FFFF00"/>
                </a:highlight>
                <a:latin typeface="Titillium Web" panose="00000400000000000000" pitchFamily="2" charset="0"/>
              </a:rPr>
              <a:t>EG-</a:t>
            </a:r>
            <a:r>
              <a:rPr lang="de-DE" sz="1000" kern="0" err="1">
                <a:solidFill>
                  <a:srgbClr val="3C3C3C"/>
                </a:solidFill>
                <a:highlight>
                  <a:srgbClr val="FFFF00"/>
                </a:highlight>
                <a:latin typeface="Titillium Web" panose="00000400000000000000" pitchFamily="2" charset="0"/>
              </a:rPr>
              <a:t>Risdorf</a:t>
            </a:r>
            <a:r>
              <a:rPr lang="de-DE" sz="1000" kern="0">
                <a:solidFill>
                  <a:srgbClr val="3C3C3C"/>
                </a:solidFill>
                <a:latin typeface="Titillium Web" panose="00000400000000000000" pitchFamily="2" charset="0"/>
              </a:rPr>
              <a:t> = </a:t>
            </a:r>
            <a:r>
              <a:rPr lang="de-DE" sz="1000" kern="0">
                <a:solidFill>
                  <a:srgbClr val="3C3C3C"/>
                </a:solidFill>
                <a:highlight>
                  <a:srgbClr val="FFFF00"/>
                </a:highlight>
                <a:latin typeface="Titillium Web" panose="00000400000000000000" pitchFamily="2" charset="0"/>
              </a:rPr>
              <a:t>13 </a:t>
            </a:r>
            <a:r>
              <a:rPr lang="de-DE" sz="1000" kern="0">
                <a:solidFill>
                  <a:srgbClr val="3C3C3C"/>
                </a:solidFill>
                <a:latin typeface="Titillium Web" panose="00000400000000000000" pitchFamily="2" charset="0"/>
              </a:rPr>
              <a:t>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err="1">
                <a:solidFill>
                  <a:srgbClr val="E94D32"/>
                </a:solidFill>
                <a:latin typeface="Titillium Web" panose="00000400000000000000" pitchFamily="2" charset="0"/>
              </a:rPr>
              <a:t>www.neoom.com</a:t>
            </a:r>
            <a:r>
              <a:rPr lang="de-DE" sz="1000" kern="0">
                <a:solidFill>
                  <a:srgbClr val="E94D32"/>
                </a:solidFill>
                <a:latin typeface="Titillium Web" panose="00000400000000000000" pitchFamily="2" charset="0"/>
              </a:rPr>
              <a:t>/</a:t>
            </a:r>
            <a:r>
              <a:rPr lang="de-DE" sz="1000" kern="0" err="1">
                <a:solidFill>
                  <a:srgbClr val="E94D32"/>
                </a:solidFill>
                <a:latin typeface="Titillium Web" panose="00000400000000000000" pitchFamily="2" charset="0"/>
              </a:rPr>
              <a:t>loesungen-eeg</a:t>
            </a:r>
            <a:endParaRPr lang="de-AT" sz="1000" kern="0">
              <a:solidFill>
                <a:srgbClr val="E94D32"/>
              </a:solidFill>
              <a:latin typeface="Titillium Web" panose="00000400000000000000" pitchFamily="2" charset="0"/>
            </a:endParaRPr>
          </a:p>
        </p:txBody>
      </p:sp>
      <p:sp>
        <p:nvSpPr>
          <p:cNvPr id="170" name="Textfeld 169">
            <a:extLst>
              <a:ext uri="{FF2B5EF4-FFF2-40B4-BE49-F238E27FC236}">
                <a16:creationId xmlns:a16="http://schemas.microsoft.com/office/drawing/2014/main" id="{CECC9F07-727A-D53E-4AAD-E8D23869329D}"/>
              </a:ext>
            </a:extLst>
          </p:cNvPr>
          <p:cNvSpPr txBox="1"/>
          <p:nvPr/>
        </p:nvSpPr>
        <p:spPr>
          <a:xfrm>
            <a:off x="3605873" y="9894208"/>
            <a:ext cx="3738048"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die </a:t>
            </a:r>
            <a:r>
              <a:rPr lang="de-DE" sz="1000" b="1" kern="0">
                <a:solidFill>
                  <a:srgbClr val="3C3C3C"/>
                </a:solidFill>
                <a:highlight>
                  <a:srgbClr val="FFFF00"/>
                </a:highlight>
                <a:latin typeface="Titillium Web" panose="00000400000000000000" pitchFamily="2" charset="0"/>
              </a:rPr>
              <a:t>EG-</a:t>
            </a:r>
            <a:r>
              <a:rPr lang="de-DE" sz="1000" b="1" kern="0" err="1">
                <a:solidFill>
                  <a:srgbClr val="3C3C3C"/>
                </a:solidFill>
                <a:highlight>
                  <a:srgbClr val="FFFF00"/>
                </a:highlight>
                <a:latin typeface="Titillium Web" panose="00000400000000000000" pitchFamily="2" charset="0"/>
              </a:rPr>
              <a:t>Risdorf</a:t>
            </a:r>
            <a:r>
              <a:rPr lang="de-DE" sz="1000" b="1" kern="0">
                <a:solidFill>
                  <a:srgbClr val="3C3C3C"/>
                </a:solidFill>
                <a:latin typeface="Titillium Web" panose="00000400000000000000" pitchFamily="2" charset="0"/>
              </a:rPr>
              <a:t> und Umgebung:</a:t>
            </a:r>
          </a:p>
          <a:p>
            <a:pPr marL="12700" marR="5080">
              <a:lnSpc>
                <a:spcPct val="100699"/>
              </a:lnSpc>
              <a:spcBef>
                <a:spcPts val="50"/>
              </a:spcBef>
            </a:pPr>
            <a:r>
              <a:rPr lang="de-DE" sz="1000" b="1" kern="0">
                <a:solidFill>
                  <a:srgbClr val="E94D32"/>
                </a:solidFill>
                <a:highlight>
                  <a:srgbClr val="FFFF00"/>
                </a:highlight>
                <a:latin typeface="Titillium Web" panose="00000400000000000000" pitchFamily="2" charset="0"/>
              </a:rPr>
              <a:t>Dein Name                 </a:t>
            </a:r>
            <a:r>
              <a:rPr lang="de-DE" sz="1000" kern="0">
                <a:highlight>
                  <a:srgbClr val="FFFF00"/>
                </a:highlight>
                <a:latin typeface="Titillium Web" panose="00000400000000000000" pitchFamily="2" charset="0"/>
              </a:rPr>
              <a:t>+43 7942 20 970</a:t>
            </a:r>
            <a:endParaRPr lang="de-AT" sz="1000" kern="0">
              <a:highlight>
                <a:srgbClr val="FFFF00"/>
              </a:highlight>
              <a:latin typeface="Titillium Web" panose="00000400000000000000" pitchFamily="2" charset="0"/>
            </a:endParaRPr>
          </a:p>
        </p:txBody>
      </p:sp>
      <p:pic>
        <p:nvPicPr>
          <p:cNvPr id="171" name="Grafik 170" descr="Receiver mit einfarbiger Füllung">
            <a:extLst>
              <a:ext uri="{FF2B5EF4-FFF2-40B4-BE49-F238E27FC236}">
                <a16:creationId xmlns:a16="http://schemas.microsoft.com/office/drawing/2014/main" id="{54801764-15EF-6EE4-3F6A-F2D0469B98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00630" y="10101439"/>
            <a:ext cx="148947" cy="148947"/>
          </a:xfrm>
          <a:prstGeom prst="rect">
            <a:avLst/>
          </a:prstGeom>
        </p:spPr>
      </p:pic>
      <p:pic>
        <p:nvPicPr>
          <p:cNvPr id="175" name="Grafik 174">
            <a:extLst>
              <a:ext uri="{FF2B5EF4-FFF2-40B4-BE49-F238E27FC236}">
                <a16:creationId xmlns:a16="http://schemas.microsoft.com/office/drawing/2014/main" id="{3805A7A3-760A-5B98-E4D9-6E8934BACC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46856" y="5578915"/>
            <a:ext cx="133684" cy="187157"/>
          </a:xfrm>
          <a:prstGeom prst="rect">
            <a:avLst/>
          </a:prstGeom>
        </p:spPr>
      </p:pic>
      <p:pic>
        <p:nvPicPr>
          <p:cNvPr id="176" name="Grafik 175">
            <a:extLst>
              <a:ext uri="{FF2B5EF4-FFF2-40B4-BE49-F238E27FC236}">
                <a16:creationId xmlns:a16="http://schemas.microsoft.com/office/drawing/2014/main" id="{2A2A050F-1672-C061-CBB2-C5F934913CD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64246" y="5955100"/>
            <a:ext cx="133684" cy="187157"/>
          </a:xfrm>
          <a:prstGeom prst="rect">
            <a:avLst/>
          </a:prstGeom>
        </p:spPr>
      </p:pic>
      <p:grpSp>
        <p:nvGrpSpPr>
          <p:cNvPr id="177" name="Grafik 36">
            <a:extLst>
              <a:ext uri="{FF2B5EF4-FFF2-40B4-BE49-F238E27FC236}">
                <a16:creationId xmlns:a16="http://schemas.microsoft.com/office/drawing/2014/main" id="{471CC643-0E30-2086-CBC9-A8EE5A24830F}"/>
              </a:ext>
            </a:extLst>
          </p:cNvPr>
          <p:cNvGrpSpPr/>
          <p:nvPr/>
        </p:nvGrpSpPr>
        <p:grpSpPr>
          <a:xfrm>
            <a:off x="2335032" y="6507883"/>
            <a:ext cx="194516" cy="145523"/>
            <a:chOff x="3571460" y="5191462"/>
            <a:chExt cx="415903" cy="311149"/>
          </a:xfrm>
          <a:solidFill>
            <a:schemeClr val="bg1"/>
          </a:solidFill>
        </p:grpSpPr>
        <p:sp>
          <p:nvSpPr>
            <p:cNvPr id="178" name="Freihandform 177">
              <a:extLst>
                <a:ext uri="{FF2B5EF4-FFF2-40B4-BE49-F238E27FC236}">
                  <a16:creationId xmlns:a16="http://schemas.microsoft.com/office/drawing/2014/main" id="{69FD69D2-8E00-9063-EF8D-426B1F6B81C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79" name="Freihandform 178">
              <a:extLst>
                <a:ext uri="{FF2B5EF4-FFF2-40B4-BE49-F238E27FC236}">
                  <a16:creationId xmlns:a16="http://schemas.microsoft.com/office/drawing/2014/main" id="{A0603945-3080-E064-76F7-A67314D9B1A6}"/>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pic>
        <p:nvPicPr>
          <p:cNvPr id="9" name="Grafik 8">
            <a:extLst>
              <a:ext uri="{FF2B5EF4-FFF2-40B4-BE49-F238E27FC236}">
                <a16:creationId xmlns:a16="http://schemas.microsoft.com/office/drawing/2014/main" id="{FD9D4B78-4EED-087C-E2A2-F40A10E87D0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1580" y="9144159"/>
            <a:ext cx="554165" cy="554165"/>
          </a:xfrm>
          <a:prstGeom prst="rect">
            <a:avLst/>
          </a:prstGeom>
        </p:spPr>
      </p:pic>
      <p:pic>
        <p:nvPicPr>
          <p:cNvPr id="4" name="Grafik 3" descr="Ein Bild, das Text, Screenshot, Marke, Schrift enthält.&#10;&#10;Beschreibung automatisch generiert.">
            <a:extLst>
              <a:ext uri="{FF2B5EF4-FFF2-40B4-BE49-F238E27FC236}">
                <a16:creationId xmlns:a16="http://schemas.microsoft.com/office/drawing/2014/main" id="{2C161643-C753-2E83-4436-8E36C2BC99F2}"/>
              </a:ext>
            </a:extLst>
          </p:cNvPr>
          <p:cNvPicPr>
            <a:picLocks noChangeAspect="1"/>
          </p:cNvPicPr>
          <p:nvPr/>
        </p:nvPicPr>
        <p:blipFill>
          <a:blip r:embed="rId19"/>
          <a:stretch>
            <a:fillRect/>
          </a:stretch>
        </p:blipFill>
        <p:spPr>
          <a:xfrm>
            <a:off x="474360" y="4396642"/>
            <a:ext cx="3536576" cy="2656604"/>
          </a:xfrm>
          <a:prstGeom prst="rect">
            <a:avLst/>
          </a:prstGeom>
        </p:spPr>
      </p:pic>
    </p:spTree>
    <p:extLst>
      <p:ext uri="{BB962C8B-B14F-4D97-AF65-F5344CB8AC3E}">
        <p14:creationId xmlns:p14="http://schemas.microsoft.com/office/powerpoint/2010/main" val="52062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88E7-7CEF-9446-9E94-DD257A26347B}"/>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35A9FE44-14A6-FC9F-B8E4-1378AE8EC0C4}"/>
              </a:ext>
            </a:extLst>
          </p:cNvPr>
          <p:cNvPicPr>
            <a:picLocks noChangeAspect="1"/>
          </p:cNvPicPr>
          <p:nvPr/>
        </p:nvPicPr>
        <p:blipFill>
          <a:blip r:embed="rId2"/>
          <a:stretch>
            <a:fillRect/>
          </a:stretch>
        </p:blipFill>
        <p:spPr>
          <a:xfrm>
            <a:off x="0" y="-9845"/>
            <a:ext cx="7559675" cy="2775984"/>
          </a:xfrm>
          <a:prstGeom prst="rect">
            <a:avLst/>
          </a:prstGeom>
        </p:spPr>
      </p:pic>
      <p:pic>
        <p:nvPicPr>
          <p:cNvPr id="2" name="Grafik 1">
            <a:extLst>
              <a:ext uri="{FF2B5EF4-FFF2-40B4-BE49-F238E27FC236}">
                <a16:creationId xmlns:a16="http://schemas.microsoft.com/office/drawing/2014/main" id="{826EFF5F-9267-EBF5-0C93-844F3172FA03}"/>
              </a:ext>
            </a:extLst>
          </p:cNvPr>
          <p:cNvPicPr>
            <a:picLocks noChangeAspect="1"/>
          </p:cNvPicPr>
          <p:nvPr/>
        </p:nvPicPr>
        <p:blipFill>
          <a:blip r:embed="rId3"/>
          <a:stretch>
            <a:fillRect/>
          </a:stretch>
        </p:blipFill>
        <p:spPr>
          <a:xfrm>
            <a:off x="4115128" y="5167702"/>
            <a:ext cx="2997200" cy="2857500"/>
          </a:xfrm>
          <a:prstGeom prst="rect">
            <a:avLst/>
          </a:prstGeom>
        </p:spPr>
      </p:pic>
      <p:sp>
        <p:nvSpPr>
          <p:cNvPr id="10" name="Textfeld 9">
            <a:extLst>
              <a:ext uri="{FF2B5EF4-FFF2-40B4-BE49-F238E27FC236}">
                <a16:creationId xmlns:a16="http://schemas.microsoft.com/office/drawing/2014/main" id="{46769F0D-01E0-6145-B9BA-D34595F56820}"/>
              </a:ext>
            </a:extLst>
          </p:cNvPr>
          <p:cNvSpPr txBox="1"/>
          <p:nvPr/>
        </p:nvSpPr>
        <p:spPr>
          <a:xfrm>
            <a:off x="505989" y="3435435"/>
            <a:ext cx="6556543" cy="707886"/>
          </a:xfrm>
          <a:prstGeom prst="rect">
            <a:avLst/>
          </a:prstGeom>
          <a:noFill/>
        </p:spPr>
        <p:txBody>
          <a:bodyPr wrap="square" rtlCol="0">
            <a:spAutoFit/>
          </a:bodyPr>
          <a:lstStyle/>
          <a:p>
            <a:r>
              <a:rPr lang="de-DE" sz="2000" b="1">
                <a:solidFill>
                  <a:srgbClr val="E94D32"/>
                </a:solidFill>
                <a:latin typeface="Titillium Web" panose="00000500000000000000" pitchFamily="2" charset="0"/>
              </a:rPr>
              <a:t>Energiegemeinschaft UW Tulln West: Strom aus der Region für die Region</a:t>
            </a:r>
            <a:endParaRPr lang="de-AT" sz="2000" b="1">
              <a:solidFill>
                <a:srgbClr val="E94D32"/>
              </a:solidFill>
              <a:latin typeface="Titillium Web" panose="00000500000000000000" pitchFamily="2" charset="0"/>
            </a:endParaRPr>
          </a:p>
        </p:txBody>
      </p:sp>
      <p:sp>
        <p:nvSpPr>
          <p:cNvPr id="11" name="Textfeld 10">
            <a:extLst>
              <a:ext uri="{FF2B5EF4-FFF2-40B4-BE49-F238E27FC236}">
                <a16:creationId xmlns:a16="http://schemas.microsoft.com/office/drawing/2014/main" id="{9C868103-0EB3-580C-E833-3381957711D9}"/>
              </a:ext>
            </a:extLst>
          </p:cNvPr>
          <p:cNvSpPr txBox="1"/>
          <p:nvPr/>
        </p:nvSpPr>
        <p:spPr>
          <a:xfrm>
            <a:off x="411415" y="10177540"/>
            <a:ext cx="6651118" cy="215444"/>
          </a:xfrm>
          <a:prstGeom prst="rect">
            <a:avLst/>
          </a:prstGeom>
          <a:noFill/>
        </p:spPr>
        <p:txBody>
          <a:bodyPr wrap="square">
            <a:spAutoFit/>
          </a:bodyPr>
          <a:lstStyle/>
          <a:p>
            <a:r>
              <a:rPr lang="de-AT" sz="800" b="1" i="0" u="none" strike="noStrike" baseline="0">
                <a:solidFill>
                  <a:srgbClr val="3C3C3C"/>
                </a:solidFill>
                <a:latin typeface="Titillium Web" panose="00000500000000000000" pitchFamily="2" charset="0"/>
              </a:rPr>
              <a:t>neoom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info@neoom.com </a:t>
            </a:r>
            <a:endParaRPr lang="de-AT" sz="800">
              <a:solidFill>
                <a:srgbClr val="3C3C3C"/>
              </a:solidFill>
            </a:endParaRPr>
          </a:p>
        </p:txBody>
      </p:sp>
      <p:sp>
        <p:nvSpPr>
          <p:cNvPr id="12" name="Textfeld 11">
            <a:extLst>
              <a:ext uri="{FF2B5EF4-FFF2-40B4-BE49-F238E27FC236}">
                <a16:creationId xmlns:a16="http://schemas.microsoft.com/office/drawing/2014/main" id="{409A2A24-2AA9-333F-5A63-A4441FD1D088}"/>
              </a:ext>
            </a:extLst>
          </p:cNvPr>
          <p:cNvSpPr txBox="1"/>
          <p:nvPr/>
        </p:nvSpPr>
        <p:spPr>
          <a:xfrm>
            <a:off x="6251162" y="10177540"/>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5" name="Textfeld 14">
            <a:extLst>
              <a:ext uri="{FF2B5EF4-FFF2-40B4-BE49-F238E27FC236}">
                <a16:creationId xmlns:a16="http://schemas.microsoft.com/office/drawing/2014/main" id="{4C01DA39-BDC0-DB02-57C5-FC125F43C181}"/>
              </a:ext>
            </a:extLst>
          </p:cNvPr>
          <p:cNvSpPr txBox="1"/>
          <p:nvPr/>
        </p:nvSpPr>
        <p:spPr>
          <a:xfrm>
            <a:off x="479447" y="7864355"/>
            <a:ext cx="3465260" cy="1200329"/>
          </a:xfrm>
          <a:prstGeom prst="rect">
            <a:avLst/>
          </a:prstGeom>
          <a:noFill/>
        </p:spPr>
        <p:txBody>
          <a:bodyPr wrap="square">
            <a:spAutoFit/>
          </a:bodyPr>
          <a:lstStyle/>
          <a:p>
            <a:pPr marR="0" defTabSz="1080000">
              <a:tabLst>
                <a:tab pos="0" algn="l"/>
              </a:tabLst>
              <a:defRPr/>
            </a:pPr>
            <a:r>
              <a:rPr lang="de-DE" sz="1200" b="1">
                <a:solidFill>
                  <a:srgbClr val="3C3C3C"/>
                </a:solidFill>
                <a:latin typeface="Titillium Web" panose="00000500000000000000" pitchFamily="2" charset="0"/>
              </a:rPr>
              <a:t>Vorteile für Bezieher sind:</a:t>
            </a:r>
            <a:endParaRPr lang="de-DE" sz="1200">
              <a:solidFill>
                <a:srgbClr val="3C3C3C"/>
              </a:solidFill>
              <a:latin typeface="Titillium Web" panose="00000500000000000000" pitchFamily="2" charset="0"/>
            </a:endParaRPr>
          </a:p>
          <a:p>
            <a:pPr marL="457200" lvl="2" indent="-180000" defTabSz="1080000">
              <a:buFont typeface="Arial" panose="020B0604020202020204" pitchFamily="34" charset="0"/>
              <a:buChar char="•"/>
              <a:tabLst>
                <a:tab pos="0" algn="l"/>
              </a:tabLst>
              <a:defRPr/>
            </a:pPr>
            <a:r>
              <a:rPr lang="de-DE" sz="120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buFont typeface="Arial" panose="020B0604020202020204" pitchFamily="34" charset="0"/>
              <a:buChar char="•"/>
              <a:tabLst>
                <a:tab pos="0" algn="l"/>
              </a:tabLst>
              <a:defRPr/>
            </a:pPr>
            <a:r>
              <a:rPr lang="de-DE" sz="1200">
                <a:solidFill>
                  <a:srgbClr val="3C3C3C"/>
                </a:solidFill>
                <a:latin typeface="Titillium Web" panose="00000500000000000000" pitchFamily="2" charset="0"/>
              </a:rPr>
              <a:t>Keine Investition oder PV Anlage nötig!</a:t>
            </a:r>
          </a:p>
          <a:p>
            <a:pPr marL="457200" lvl="2" indent="-180000" defTabSz="1080000">
              <a:buFont typeface="Arial" panose="020B0604020202020204" pitchFamily="34" charset="0"/>
              <a:buChar char="•"/>
              <a:tabLst>
                <a:tab pos="0" algn="l"/>
              </a:tabLst>
              <a:defRPr/>
            </a:pPr>
            <a:endParaRPr lang="de-DE" sz="1200">
              <a:solidFill>
                <a:srgbClr val="3C3C3C"/>
              </a:solidFill>
              <a:latin typeface="Titillium Web" panose="00000500000000000000" pitchFamily="2" charset="0"/>
            </a:endParaRPr>
          </a:p>
        </p:txBody>
      </p:sp>
      <p:sp>
        <p:nvSpPr>
          <p:cNvPr id="16" name="Textfeld 15">
            <a:extLst>
              <a:ext uri="{FF2B5EF4-FFF2-40B4-BE49-F238E27FC236}">
                <a16:creationId xmlns:a16="http://schemas.microsoft.com/office/drawing/2014/main" id="{722ED718-BA12-F699-E787-5DD5918B2D7B}"/>
              </a:ext>
            </a:extLst>
          </p:cNvPr>
          <p:cNvSpPr txBox="1"/>
          <p:nvPr/>
        </p:nvSpPr>
        <p:spPr>
          <a:xfrm>
            <a:off x="505989" y="4145577"/>
            <a:ext cx="6556543" cy="1200329"/>
          </a:xfrm>
          <a:prstGeom prst="rect">
            <a:avLst/>
          </a:prstGeom>
          <a:noFill/>
        </p:spPr>
        <p:txBody>
          <a:bodyPr wrap="square">
            <a:spAutoFit/>
          </a:bodyPr>
          <a:lstStyle/>
          <a:p>
            <a:pPr marR="0" defTabSz="1080000">
              <a:tabLst>
                <a:tab pos="0" algn="l"/>
              </a:tabLst>
              <a:defRPr/>
            </a:pPr>
            <a:r>
              <a:rPr lang="de-DE" sz="1200" b="1">
                <a:solidFill>
                  <a:srgbClr val="3C3C3C"/>
                </a:solidFill>
                <a:latin typeface="Titillium Web" panose="00000500000000000000" pitchFamily="2" charset="0"/>
              </a:rPr>
              <a:t>Regionalität, Nachhaltigkeit und Kostenreduktion. </a:t>
            </a:r>
            <a:r>
              <a:rPr lang="de-DE" sz="1200" i="1">
                <a:solidFill>
                  <a:srgbClr val="3C3C3C"/>
                </a:solidFill>
                <a:latin typeface="Titillium Web" panose="00000500000000000000" pitchFamily="2" charset="0"/>
              </a:rPr>
              <a:t>Ich weiß, woher mein Strom kommt! </a:t>
            </a:r>
          </a:p>
          <a:p>
            <a:pPr marR="0" defTabSz="1080000">
              <a:tabLst>
                <a:tab pos="0" algn="l"/>
              </a:tabLst>
              <a:defRPr/>
            </a:pPr>
            <a:r>
              <a:rPr lang="de-DE" sz="1200">
                <a:solidFill>
                  <a:srgbClr val="3C3C3C"/>
                </a:solidFill>
                <a:latin typeface="Titillium Web" panose="00000500000000000000" pitchFamily="2" charset="0"/>
              </a:rPr>
              <a:t>Wir in der Energiegemeinschaft verbrauchen den günstigen erneuerbaren Strom nicht nur selbst, sondern möchten diesen auch unserer Region günstig zur Verfügung stellen. So erschaffen wir mehr Unabhängigkeit vom Energieversorger, stehen für regionale Wertschöpfung und reduzieren unseren CO2 Ausstoß!</a:t>
            </a:r>
          </a:p>
          <a:p>
            <a:pPr marR="0" defTabSz="1080000">
              <a:tabLst>
                <a:tab pos="0" algn="l"/>
              </a:tabLst>
              <a:defRPr/>
            </a:pPr>
            <a:endParaRPr lang="de-DE" sz="1200" i="1">
              <a:solidFill>
                <a:srgbClr val="3C3C3C"/>
              </a:solidFill>
              <a:latin typeface="Titillium Web" panose="00000500000000000000" pitchFamily="2" charset="0"/>
            </a:endParaRPr>
          </a:p>
        </p:txBody>
      </p:sp>
      <p:sp>
        <p:nvSpPr>
          <p:cNvPr id="17" name="Textfeld 16">
            <a:extLst>
              <a:ext uri="{FF2B5EF4-FFF2-40B4-BE49-F238E27FC236}">
                <a16:creationId xmlns:a16="http://schemas.microsoft.com/office/drawing/2014/main" id="{0EF13425-A013-DE7C-2E86-E3D160625779}"/>
              </a:ext>
            </a:extLst>
          </p:cNvPr>
          <p:cNvSpPr txBox="1"/>
          <p:nvPr/>
        </p:nvSpPr>
        <p:spPr>
          <a:xfrm>
            <a:off x="497139" y="8860958"/>
            <a:ext cx="5268661" cy="851259"/>
          </a:xfrm>
          <a:prstGeom prst="rect">
            <a:avLst/>
          </a:prstGeom>
          <a:noFill/>
        </p:spPr>
        <p:txBody>
          <a:bodyPr wrap="square" rtlCol="0">
            <a:spAutoFit/>
          </a:bodyPr>
          <a:lstStyle/>
          <a:p>
            <a:pPr marL="12700" marR="5080">
              <a:lnSpc>
                <a:spcPct val="100699"/>
              </a:lnSpc>
              <a:spcBef>
                <a:spcPts val="50"/>
              </a:spcBef>
            </a:pPr>
            <a:r>
              <a:rPr lang="de-AT" sz="1200" b="1" kern="0" spc="-10">
                <a:solidFill>
                  <a:srgbClr val="3C3C3C"/>
                </a:solidFill>
                <a:latin typeface="Titillium Web" panose="00000400000000000000" pitchFamily="2" charset="0"/>
              </a:rPr>
              <a:t>Ich möchte mitmachen! </a:t>
            </a:r>
          </a:p>
          <a:p>
            <a:pPr marL="12700" marR="5080">
              <a:lnSpc>
                <a:spcPct val="100699"/>
              </a:lnSpc>
              <a:spcBef>
                <a:spcPts val="50"/>
              </a:spcBef>
            </a:pPr>
            <a:r>
              <a:rPr lang="de-DE" sz="1200" kern="0">
                <a:solidFill>
                  <a:srgbClr val="3C3C3C"/>
                </a:solidFill>
                <a:latin typeface="Titillium Web" panose="00000400000000000000" pitchFamily="2" charset="0"/>
              </a:rPr>
              <a:t>Melde dich mit deiner Stromrechnung im KLUUB in der </a:t>
            </a:r>
            <a:r>
              <a:rPr lang="de-DE" sz="1200" kern="0" err="1">
                <a:solidFill>
                  <a:srgbClr val="3C3C3C"/>
                </a:solidFill>
                <a:latin typeface="Titillium Web" panose="00000400000000000000" pitchFamily="2" charset="0"/>
              </a:rPr>
              <a:t>neoom</a:t>
            </a:r>
            <a:r>
              <a:rPr lang="de-DE" sz="1200" kern="0">
                <a:solidFill>
                  <a:srgbClr val="3C3C3C"/>
                </a:solidFill>
                <a:latin typeface="Titillium Web" panose="00000400000000000000" pitchFamily="2" charset="0"/>
              </a:rPr>
              <a:t> APP unter </a:t>
            </a:r>
            <a:r>
              <a:rPr lang="de-DE" sz="1200" kern="0" err="1">
                <a:solidFill>
                  <a:srgbClr val="3C3C3C"/>
                </a:solidFill>
                <a:latin typeface="Titillium Web" panose="00000400000000000000" pitchFamily="2" charset="0"/>
              </a:rPr>
              <a:t>app.neoom.com</a:t>
            </a:r>
            <a:r>
              <a:rPr lang="de-DE" sz="1200" kern="0">
                <a:solidFill>
                  <a:srgbClr val="3C3C3C"/>
                </a:solidFill>
                <a:latin typeface="Titillium Web" panose="00000400000000000000" pitchFamily="2" charset="0"/>
              </a:rPr>
              <a:t> an! Bei Fragen informiere dich jetzt unter </a:t>
            </a:r>
            <a:r>
              <a:rPr lang="de-DE" sz="1200" kern="0">
                <a:solidFill>
                  <a:srgbClr val="3C3C3C"/>
                </a:solidFill>
                <a:latin typeface="Titillium Web" panose="00000400000000000000" pitchFamily="2" charset="0"/>
                <a:hlinkClick r:id="rId4">
                  <a:extLst>
                    <a:ext uri="{A12FA001-AC4F-418D-AE19-62706E023703}">
                      <ahyp:hlinkClr xmlns:ahyp="http://schemas.microsoft.com/office/drawing/2018/hyperlinkcolor" val="tx"/>
                    </a:ext>
                  </a:extLst>
                </a:hlinkClick>
              </a:rPr>
              <a:t>https://neoom.com/loesungen/beg</a:t>
            </a:r>
            <a:r>
              <a:rPr lang="de-DE" sz="1200" kern="0">
                <a:solidFill>
                  <a:srgbClr val="3C3C3C"/>
                </a:solidFill>
                <a:latin typeface="Titillium Web" panose="00000400000000000000" pitchFamily="2" charset="0"/>
              </a:rPr>
              <a:t>  oder melde dich unter +43 7942 20 970 </a:t>
            </a:r>
            <a:endParaRPr lang="de-AT" sz="1200" kern="0">
              <a:solidFill>
                <a:srgbClr val="3C3C3C"/>
              </a:solidFill>
              <a:latin typeface="Titillium Web" panose="00000400000000000000" pitchFamily="2" charset="0"/>
            </a:endParaRPr>
          </a:p>
        </p:txBody>
      </p:sp>
      <p:sp>
        <p:nvSpPr>
          <p:cNvPr id="14" name="Rechteck: abgerundete Ecken 13">
            <a:extLst>
              <a:ext uri="{FF2B5EF4-FFF2-40B4-BE49-F238E27FC236}">
                <a16:creationId xmlns:a16="http://schemas.microsoft.com/office/drawing/2014/main" id="{F42D735C-53A1-E201-A816-5A34341C72ED}"/>
              </a:ext>
            </a:extLst>
          </p:cNvPr>
          <p:cNvSpPr/>
          <p:nvPr/>
        </p:nvSpPr>
        <p:spPr>
          <a:xfrm>
            <a:off x="4265813" y="2346091"/>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extfeld 4">
            <a:extLst>
              <a:ext uri="{FF2B5EF4-FFF2-40B4-BE49-F238E27FC236}">
                <a16:creationId xmlns:a16="http://schemas.microsoft.com/office/drawing/2014/main" id="{0D574DD3-BBBB-7FA3-CD66-A88B80AAFB3E}"/>
              </a:ext>
            </a:extLst>
          </p:cNvPr>
          <p:cNvSpPr txBox="1"/>
          <p:nvPr/>
        </p:nvSpPr>
        <p:spPr>
          <a:xfrm>
            <a:off x="4058061" y="9788285"/>
            <a:ext cx="2285527" cy="400110"/>
          </a:xfrm>
          <a:prstGeom prst="rect">
            <a:avLst/>
          </a:prstGeom>
          <a:noFill/>
        </p:spPr>
        <p:txBody>
          <a:bodyPr wrap="square" rtlCol="0">
            <a:spAutoFit/>
          </a:bodyPr>
          <a:lstStyle/>
          <a:p>
            <a:r>
              <a:rPr lang="de-DE" sz="2000" b="1">
                <a:solidFill>
                  <a:srgbClr val="E94D32"/>
                </a:solidFill>
                <a:latin typeface="Titillium Web" panose="00000500000000000000" pitchFamily="2" charset="0"/>
              </a:rPr>
              <a:t>Jetzt mitmachen!</a:t>
            </a:r>
            <a:endParaRPr lang="de-AT" sz="2000" b="1">
              <a:solidFill>
                <a:srgbClr val="E94D32"/>
              </a:solidFill>
              <a:latin typeface="Titillium Web" panose="00000500000000000000" pitchFamily="2" charset="0"/>
            </a:endParaRPr>
          </a:p>
        </p:txBody>
      </p:sp>
      <p:sp>
        <p:nvSpPr>
          <p:cNvPr id="90" name="Textfeld 89">
            <a:extLst>
              <a:ext uri="{FF2B5EF4-FFF2-40B4-BE49-F238E27FC236}">
                <a16:creationId xmlns:a16="http://schemas.microsoft.com/office/drawing/2014/main" id="{D1BD5A0D-0AE4-2AF9-E96D-0BC9C0A46301}"/>
              </a:ext>
            </a:extLst>
          </p:cNvPr>
          <p:cNvSpPr txBox="1"/>
          <p:nvPr/>
        </p:nvSpPr>
        <p:spPr>
          <a:xfrm>
            <a:off x="3566201" y="8141355"/>
            <a:ext cx="3926373" cy="646331"/>
          </a:xfrm>
          <a:prstGeom prst="rect">
            <a:avLst/>
          </a:prstGeom>
          <a:noFill/>
        </p:spPr>
        <p:txBody>
          <a:bodyPr wrap="square">
            <a:spAutoFit/>
          </a:bodyPr>
          <a:lstStyle/>
          <a:p>
            <a:pPr marL="457200" lvl="2" indent="-180000" defTabSz="1080000">
              <a:buFont typeface="Arial" panose="020B0604020202020204" pitchFamily="34" charset="0"/>
              <a:buChar char="•"/>
              <a:tabLst>
                <a:tab pos="0" algn="l"/>
              </a:tabLst>
              <a:defRPr/>
            </a:pPr>
            <a:r>
              <a:rPr lang="de-AT" sz="1200">
                <a:solidFill>
                  <a:srgbClr val="3C3C3C"/>
                </a:solidFill>
                <a:latin typeface="Titillium Web" panose="00000500000000000000" pitchFamily="2" charset="0"/>
              </a:rPr>
              <a:t>Erneuerbare Stromproduktion von Nachbarn, Freunden aus der Region</a:t>
            </a:r>
          </a:p>
          <a:p>
            <a:pPr marL="457200" lvl="2" indent="-180000" defTabSz="1080000">
              <a:buFont typeface="Arial" panose="020B0604020202020204" pitchFamily="34" charset="0"/>
              <a:buChar char="•"/>
              <a:tabLst>
                <a:tab pos="0" algn="l"/>
              </a:tabLst>
              <a:defRPr/>
            </a:pPr>
            <a:r>
              <a:rPr lang="de-AT" sz="1200">
                <a:solidFill>
                  <a:srgbClr val="3C3C3C"/>
                </a:solidFill>
                <a:latin typeface="Titillium Web" panose="00000500000000000000" pitchFamily="2" charset="0"/>
              </a:rPr>
              <a:t>Niedriger stabiler Strompreis </a:t>
            </a:r>
          </a:p>
        </p:txBody>
      </p:sp>
      <p:sp>
        <p:nvSpPr>
          <p:cNvPr id="13" name="Textfeld 12">
            <a:extLst>
              <a:ext uri="{FF2B5EF4-FFF2-40B4-BE49-F238E27FC236}">
                <a16:creationId xmlns:a16="http://schemas.microsoft.com/office/drawing/2014/main" id="{C5FA3B63-C981-2E9A-C03C-785E4394902A}"/>
              </a:ext>
            </a:extLst>
          </p:cNvPr>
          <p:cNvSpPr txBox="1"/>
          <p:nvPr/>
        </p:nvSpPr>
        <p:spPr>
          <a:xfrm>
            <a:off x="4307331" y="5347246"/>
            <a:ext cx="2755201" cy="2454518"/>
          </a:xfrm>
          <a:prstGeom prst="rect">
            <a:avLst/>
          </a:prstGeom>
          <a:noFill/>
          <a:ln>
            <a:noFill/>
          </a:ln>
        </p:spPr>
        <p:txBody>
          <a:bodyPr wrap="square" lIns="91440" tIns="45720" rIns="91440" bIns="45720" anchor="t">
            <a:spAutoFit/>
          </a:bodyPr>
          <a:lstStyle/>
          <a:p>
            <a:pPr marR="0" defTabSz="1080000">
              <a:tabLst>
                <a:tab pos="0" algn="l"/>
              </a:tabLst>
              <a:defRPr/>
            </a:pPr>
            <a:r>
              <a:rPr lang="de-DE" sz="1100" b="1">
                <a:solidFill>
                  <a:srgbClr val="3C3C3C"/>
                </a:solidFill>
                <a:latin typeface="Titillium Web"/>
              </a:rPr>
              <a:t>BEISPIELRECHNUNG Unternehmen</a:t>
            </a:r>
          </a:p>
          <a:p>
            <a:pPr marL="171450" marR="0" indent="-171450" defTabSz="1080000">
              <a:buSzPct val="120000"/>
              <a:buBlip>
                <a:blip r:embed="rId5"/>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5"/>
              </a:buBlip>
              <a:tabLst>
                <a:tab pos="0" algn="l"/>
              </a:tabLst>
              <a:defRPr/>
            </a:pPr>
            <a:r>
              <a:rPr lang="de-DE" sz="1050">
                <a:solidFill>
                  <a:srgbClr val="3C3C3C"/>
                </a:solidFill>
                <a:latin typeface="Titillium Web"/>
              </a:rPr>
              <a:t>Gewerbebetrieb</a:t>
            </a:r>
          </a:p>
          <a:p>
            <a:pPr marL="171450" marR="0" indent="-171450" defTabSz="1080000">
              <a:buSzPct val="120000"/>
              <a:buBlip>
                <a:blip r:embed="rId5"/>
              </a:buBlip>
              <a:tabLst>
                <a:tab pos="0" algn="l"/>
              </a:tabLst>
              <a:defRPr/>
            </a:pPr>
            <a:r>
              <a:rPr lang="de-DE" sz="1050">
                <a:solidFill>
                  <a:srgbClr val="3C3C3C"/>
                </a:solidFill>
                <a:latin typeface="Titillium Web"/>
              </a:rPr>
              <a:t>2 E-Autos</a:t>
            </a:r>
          </a:p>
          <a:p>
            <a:pPr marL="171450" marR="0" indent="-171450" defTabSz="1080000">
              <a:buSzPct val="120000"/>
              <a:buBlip>
                <a:blip r:embed="rId5"/>
              </a:buBlip>
              <a:tabLst>
                <a:tab pos="0" algn="l"/>
              </a:tabLst>
              <a:defRPr/>
            </a:pPr>
            <a:r>
              <a:rPr lang="de-DE" sz="1050">
                <a:solidFill>
                  <a:srgbClr val="3C3C3C"/>
                </a:solidFill>
                <a:latin typeface="Titillium Web"/>
              </a:rPr>
              <a:t>Fernwärme/Gas</a:t>
            </a:r>
          </a:p>
          <a:p>
            <a:pPr marL="171450" marR="0" indent="-171450" defTabSz="1080000">
              <a:buSzPct val="120000"/>
              <a:buBlip>
                <a:blip r:embed="rId5"/>
              </a:buBlip>
              <a:tabLst>
                <a:tab pos="0" algn="l"/>
              </a:tabLst>
              <a:defRPr/>
            </a:pPr>
            <a:r>
              <a:rPr lang="de-DE" sz="1050">
                <a:solidFill>
                  <a:srgbClr val="3C3C3C"/>
                </a:solidFill>
                <a:latin typeface="Titillium Web"/>
              </a:rPr>
              <a:t>Keine PV Anlage</a:t>
            </a:r>
          </a:p>
          <a:p>
            <a:pPr marL="171450" marR="0" indent="-171450" defTabSz="1080000">
              <a:buSzPct val="120000"/>
              <a:buBlip>
                <a:blip r:embed="rId5"/>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110.000 kWh im Jahr</a:t>
            </a:r>
          </a:p>
          <a:p>
            <a:pPr marR="0" defTabSz="1080000">
              <a:buSzPct val="120000"/>
              <a:tabLst>
                <a:tab pos="0" algn="l"/>
              </a:tabLst>
              <a:defRPr/>
            </a:pPr>
            <a:r>
              <a:rPr lang="de-DE" sz="1050">
                <a:solidFill>
                  <a:srgbClr val="3C3C3C"/>
                </a:solidFill>
                <a:latin typeface="Titillium Web"/>
              </a:rPr>
              <a:t>EG-Bezug 65% = </a:t>
            </a:r>
            <a:r>
              <a:rPr lang="de-DE" sz="1050" b="1">
                <a:solidFill>
                  <a:srgbClr val="3C3C3C"/>
                </a:solidFill>
                <a:latin typeface="Titillium Web"/>
              </a:rPr>
              <a:t>71.500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6,5 ct/kWh</a:t>
            </a:r>
          </a:p>
          <a:p>
            <a:pPr marR="0" defTabSz="1080000">
              <a:buSzPct val="120000"/>
              <a:tabLst>
                <a:tab pos="0" algn="l"/>
              </a:tabLst>
              <a:defRPr/>
            </a:pPr>
            <a:endParaRPr lang="de-DE" sz="100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KLUUB Gebühren: 730 €/Jahr</a:t>
            </a:r>
          </a:p>
          <a:p>
            <a:pPr marR="0" defTabSz="1080000">
              <a:buSzPct val="120000"/>
              <a:tabLst>
                <a:tab pos="0" algn="l"/>
              </a:tabLst>
              <a:defRPr/>
            </a:pPr>
            <a:endParaRPr lang="de-DE" sz="105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ca. 3.920 €/JAHR</a:t>
            </a:r>
          </a:p>
        </p:txBody>
      </p:sp>
      <p:grpSp>
        <p:nvGrpSpPr>
          <p:cNvPr id="58" name="Gruppieren 57">
            <a:extLst>
              <a:ext uri="{FF2B5EF4-FFF2-40B4-BE49-F238E27FC236}">
                <a16:creationId xmlns:a16="http://schemas.microsoft.com/office/drawing/2014/main" id="{CBEF1044-A07C-0090-E792-FC106C7D97D6}"/>
              </a:ext>
            </a:extLst>
          </p:cNvPr>
          <p:cNvGrpSpPr/>
          <p:nvPr/>
        </p:nvGrpSpPr>
        <p:grpSpPr>
          <a:xfrm>
            <a:off x="494866" y="5105089"/>
            <a:ext cx="3434421" cy="2716747"/>
            <a:chOff x="4079734" y="5868926"/>
            <a:chExt cx="3434421" cy="2716747"/>
          </a:xfrm>
        </p:grpSpPr>
        <p:grpSp>
          <p:nvGrpSpPr>
            <p:cNvPr id="59" name="Gruppieren 58">
              <a:extLst>
                <a:ext uri="{FF2B5EF4-FFF2-40B4-BE49-F238E27FC236}">
                  <a16:creationId xmlns:a16="http://schemas.microsoft.com/office/drawing/2014/main" id="{D16CF075-3F37-9F6D-64B5-79AF0E091F6F}"/>
                </a:ext>
              </a:extLst>
            </p:cNvPr>
            <p:cNvGrpSpPr/>
            <p:nvPr/>
          </p:nvGrpSpPr>
          <p:grpSpPr>
            <a:xfrm>
              <a:off x="4079734" y="5868926"/>
              <a:ext cx="3434421" cy="2716747"/>
              <a:chOff x="888334" y="4757472"/>
              <a:chExt cx="3434421" cy="2716747"/>
            </a:xfrm>
          </p:grpSpPr>
          <p:sp>
            <p:nvSpPr>
              <p:cNvPr id="62" name="Rechteck 61">
                <a:extLst>
                  <a:ext uri="{FF2B5EF4-FFF2-40B4-BE49-F238E27FC236}">
                    <a16:creationId xmlns:a16="http://schemas.microsoft.com/office/drawing/2014/main" id="{61BB34D4-06BB-4767-9C44-497F9F1818A5}"/>
                  </a:ext>
                </a:extLst>
              </p:cNvPr>
              <p:cNvSpPr/>
              <p:nvPr/>
            </p:nvSpPr>
            <p:spPr>
              <a:xfrm>
                <a:off x="1159392" y="4757472"/>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63" name="Rechteck 62">
                <a:extLst>
                  <a:ext uri="{FF2B5EF4-FFF2-40B4-BE49-F238E27FC236}">
                    <a16:creationId xmlns:a16="http://schemas.microsoft.com/office/drawing/2014/main" id="{401CD5CC-1D2C-4EE6-FEE8-C5611B332DB7}"/>
                  </a:ext>
                </a:extLst>
              </p:cNvPr>
              <p:cNvSpPr/>
              <p:nvPr/>
            </p:nvSpPr>
            <p:spPr>
              <a:xfrm>
                <a:off x="2119833" y="4761120"/>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64" name="Gruppieren 63">
                <a:extLst>
                  <a:ext uri="{FF2B5EF4-FFF2-40B4-BE49-F238E27FC236}">
                    <a16:creationId xmlns:a16="http://schemas.microsoft.com/office/drawing/2014/main" id="{A76A638A-F00C-2402-AA50-C9D8A2DA6CAE}"/>
                  </a:ext>
                </a:extLst>
              </p:cNvPr>
              <p:cNvGrpSpPr/>
              <p:nvPr/>
            </p:nvGrpSpPr>
            <p:grpSpPr>
              <a:xfrm>
                <a:off x="888334" y="5096082"/>
                <a:ext cx="3434421" cy="2225122"/>
                <a:chOff x="876995" y="1994624"/>
                <a:chExt cx="5538924" cy="3588604"/>
              </a:xfrm>
            </p:grpSpPr>
            <p:sp>
              <p:nvSpPr>
                <p:cNvPr id="75" name="Freihandform: Form 96">
                  <a:extLst>
                    <a:ext uri="{FF2B5EF4-FFF2-40B4-BE49-F238E27FC236}">
                      <a16:creationId xmlns:a16="http://schemas.microsoft.com/office/drawing/2014/main" id="{1F62F006-88A0-D52E-3369-942EDED64C3F}"/>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76" name="Freihandform: Form 103">
                  <a:extLst>
                    <a:ext uri="{FF2B5EF4-FFF2-40B4-BE49-F238E27FC236}">
                      <a16:creationId xmlns:a16="http://schemas.microsoft.com/office/drawing/2014/main" id="{698A356F-2BE9-CD91-B91E-3E04848A2684}"/>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77" name="Freihandform: Form 116">
                  <a:extLst>
                    <a:ext uri="{FF2B5EF4-FFF2-40B4-BE49-F238E27FC236}">
                      <a16:creationId xmlns:a16="http://schemas.microsoft.com/office/drawing/2014/main" id="{A930DA54-4D16-D98C-0161-13F2BC9B57EF}"/>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78" name="Freihandform: Form 133">
                  <a:extLst>
                    <a:ext uri="{FF2B5EF4-FFF2-40B4-BE49-F238E27FC236}">
                      <a16:creationId xmlns:a16="http://schemas.microsoft.com/office/drawing/2014/main" id="{5FE6F0E3-1A27-5C41-0C7C-D96C50201D48}"/>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79" name="Freihandform: Form 134">
                  <a:extLst>
                    <a:ext uri="{FF2B5EF4-FFF2-40B4-BE49-F238E27FC236}">
                      <a16:creationId xmlns:a16="http://schemas.microsoft.com/office/drawing/2014/main" id="{2D48BFD5-9CE1-8A82-8463-04822103761F}"/>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80" name="Freihandform: Form 135">
                  <a:extLst>
                    <a:ext uri="{FF2B5EF4-FFF2-40B4-BE49-F238E27FC236}">
                      <a16:creationId xmlns:a16="http://schemas.microsoft.com/office/drawing/2014/main" id="{0D149541-D622-2F0E-2CE5-C2CE7E182A1A}"/>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81" name="Freihandform: Form 136">
                  <a:extLst>
                    <a:ext uri="{FF2B5EF4-FFF2-40B4-BE49-F238E27FC236}">
                      <a16:creationId xmlns:a16="http://schemas.microsoft.com/office/drawing/2014/main" id="{3FCB75AD-0A2B-D368-FA74-59940413B954}"/>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82" name="Freihandform: Form 137">
                  <a:extLst>
                    <a:ext uri="{FF2B5EF4-FFF2-40B4-BE49-F238E27FC236}">
                      <a16:creationId xmlns:a16="http://schemas.microsoft.com/office/drawing/2014/main" id="{F2205BAF-5F5E-67C8-07F0-6DB7D9A55F97}"/>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83" name="Freihandform: Form 138">
                  <a:extLst>
                    <a:ext uri="{FF2B5EF4-FFF2-40B4-BE49-F238E27FC236}">
                      <a16:creationId xmlns:a16="http://schemas.microsoft.com/office/drawing/2014/main" id="{F5DB20C9-84A5-360C-0814-D33CE2118FD7}"/>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84" name="Freihandform: Form 139">
                  <a:extLst>
                    <a:ext uri="{FF2B5EF4-FFF2-40B4-BE49-F238E27FC236}">
                      <a16:creationId xmlns:a16="http://schemas.microsoft.com/office/drawing/2014/main" id="{39CF7727-F057-9EF3-BE9B-56E56D142C90}"/>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85" name="Freihandform: Form 140">
                  <a:extLst>
                    <a:ext uri="{FF2B5EF4-FFF2-40B4-BE49-F238E27FC236}">
                      <a16:creationId xmlns:a16="http://schemas.microsoft.com/office/drawing/2014/main" id="{077355AE-7CE4-AE80-43DF-173136A8B898}"/>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86" name="Freihandform: Form 157">
                  <a:extLst>
                    <a:ext uri="{FF2B5EF4-FFF2-40B4-BE49-F238E27FC236}">
                      <a16:creationId xmlns:a16="http://schemas.microsoft.com/office/drawing/2014/main" id="{8CECFFBD-3531-C5B4-3AEA-12EC16D2AD98}"/>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87" name="Textfeld 86">
                  <a:extLst>
                    <a:ext uri="{FF2B5EF4-FFF2-40B4-BE49-F238E27FC236}">
                      <a16:creationId xmlns:a16="http://schemas.microsoft.com/office/drawing/2014/main" id="{DE7EA992-E428-C481-E354-60D009610824}"/>
                    </a:ext>
                  </a:extLst>
                </p:cNvPr>
                <p:cNvSpPr txBox="1"/>
                <p:nvPr/>
              </p:nvSpPr>
              <p:spPr>
                <a:xfrm>
                  <a:off x="1920872" y="2016396"/>
                  <a:ext cx="1352517" cy="347461"/>
                </a:xfrm>
                <a:prstGeom prst="rect">
                  <a:avLst/>
                </a:prstGeom>
                <a:noFill/>
              </p:spPr>
              <p:txBody>
                <a:bodyPr wrap="square" rtlCol="0">
                  <a:spAutoFit/>
                </a:bodyPr>
                <a:lstStyle/>
                <a:p>
                  <a:r>
                    <a:rPr lang="de-DE" sz="800" b="1">
                      <a:solidFill>
                        <a:srgbClr val="3C3C3C"/>
                      </a:solidFill>
                      <a:latin typeface="Titillium Web  "/>
                    </a:rPr>
                    <a:t>= 27,7 Ct </a:t>
                  </a:r>
                  <a:endParaRPr lang="de-AT" sz="800" b="1">
                    <a:solidFill>
                      <a:srgbClr val="3C3C3C"/>
                    </a:solidFill>
                    <a:latin typeface="Titillium Web  "/>
                  </a:endParaRPr>
                </a:p>
              </p:txBody>
            </p:sp>
            <p:sp>
              <p:nvSpPr>
                <p:cNvPr id="89" name="Textfeld 88">
                  <a:extLst>
                    <a:ext uri="{FF2B5EF4-FFF2-40B4-BE49-F238E27FC236}">
                      <a16:creationId xmlns:a16="http://schemas.microsoft.com/office/drawing/2014/main" id="{A8700605-36C2-CE16-9E6D-54E8F8EAA2FA}"/>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15</a:t>
                  </a:r>
                  <a:r>
                    <a:rPr lang="de-DE" sz="800">
                      <a:solidFill>
                        <a:srgbClr val="AFAFAF"/>
                      </a:solidFill>
                      <a:latin typeface="Titillium Web  "/>
                    </a:rPr>
                    <a:t> </a:t>
                  </a:r>
                  <a:r>
                    <a:rPr lang="de-DE" sz="800" b="1">
                      <a:solidFill>
                        <a:srgbClr val="AFAFAF"/>
                      </a:solidFill>
                      <a:latin typeface="Titillium Web  "/>
                    </a:rPr>
                    <a:t>Ct </a:t>
                  </a:r>
                  <a:endParaRPr lang="de-AT" sz="800">
                    <a:solidFill>
                      <a:srgbClr val="AFAFAF"/>
                    </a:solidFill>
                    <a:latin typeface="Titillium Web  "/>
                  </a:endParaRPr>
                </a:p>
              </p:txBody>
            </p:sp>
            <p:sp>
              <p:nvSpPr>
                <p:cNvPr id="91" name="Textfeld 90">
                  <a:extLst>
                    <a:ext uri="{FF2B5EF4-FFF2-40B4-BE49-F238E27FC236}">
                      <a16:creationId xmlns:a16="http://schemas.microsoft.com/office/drawing/2014/main" id="{712689CB-5587-340D-74F5-43D4F2025ECB}"/>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4,6</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92" name="Freihandform: Form 8">
                  <a:extLst>
                    <a:ext uri="{FF2B5EF4-FFF2-40B4-BE49-F238E27FC236}">
                      <a16:creationId xmlns:a16="http://schemas.microsoft.com/office/drawing/2014/main" id="{80ECE208-ED03-8EE2-893E-86FF3050FB8E}"/>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93" name="Freihandform: Form 154">
                  <a:extLst>
                    <a:ext uri="{FF2B5EF4-FFF2-40B4-BE49-F238E27FC236}">
                      <a16:creationId xmlns:a16="http://schemas.microsoft.com/office/drawing/2014/main" id="{0CE34413-271A-656B-D431-7F713F11789B}"/>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94" name="Textfeld 93">
                  <a:extLst>
                    <a:ext uri="{FF2B5EF4-FFF2-40B4-BE49-F238E27FC236}">
                      <a16:creationId xmlns:a16="http://schemas.microsoft.com/office/drawing/2014/main" id="{DED13834-1DC1-8419-3C64-33B7D43CC913}"/>
                    </a:ext>
                  </a:extLst>
                </p:cNvPr>
                <p:cNvSpPr txBox="1"/>
                <p:nvPr/>
              </p:nvSpPr>
              <p:spPr>
                <a:xfrm>
                  <a:off x="876995" y="4698362"/>
                  <a:ext cx="1389504" cy="521190"/>
                </a:xfrm>
                <a:prstGeom prst="rect">
                  <a:avLst/>
                </a:prstGeom>
                <a:noFill/>
              </p:spPr>
              <p:txBody>
                <a:bodyPr wrap="square" rtlCol="0">
                  <a:spAutoFit/>
                </a:bodyPr>
                <a:lstStyle/>
                <a:p>
                  <a:r>
                    <a:rPr lang="de-DE" sz="800" b="1">
                      <a:solidFill>
                        <a:srgbClr val="AFAFAF"/>
                      </a:solidFill>
                      <a:latin typeface="Titillium Web  "/>
                    </a:rPr>
                    <a:t>Stromlieferant</a:t>
                  </a:r>
                </a:p>
                <a:p>
                  <a:r>
                    <a:rPr lang="de-DE" sz="700">
                      <a:solidFill>
                        <a:srgbClr val="AFAFAF"/>
                      </a:solidFill>
                      <a:latin typeface="Titillium Web" pitchFamily="2" charset="77"/>
                    </a:rPr>
                    <a:t>Energiepreis</a:t>
                  </a:r>
                  <a:endParaRPr lang="de-AT" sz="700">
                    <a:solidFill>
                      <a:srgbClr val="AFAFAF"/>
                    </a:solidFill>
                    <a:latin typeface="Titillium Web" pitchFamily="2" charset="77"/>
                  </a:endParaRPr>
                </a:p>
              </p:txBody>
            </p:sp>
            <p:sp>
              <p:nvSpPr>
                <p:cNvPr id="95" name="Textfeld 94">
                  <a:extLst>
                    <a:ext uri="{FF2B5EF4-FFF2-40B4-BE49-F238E27FC236}">
                      <a16:creationId xmlns:a16="http://schemas.microsoft.com/office/drawing/2014/main" id="{22726A62-3512-B961-C9C3-1A9659BD6AAC}"/>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96" name="Textfeld 95">
                  <a:extLst>
                    <a:ext uri="{FF2B5EF4-FFF2-40B4-BE49-F238E27FC236}">
                      <a16:creationId xmlns:a16="http://schemas.microsoft.com/office/drawing/2014/main" id="{FB2F679D-B520-D403-4F16-58F6F3425DD1}"/>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97" name="Textfeld 96">
                  <a:extLst>
                    <a:ext uri="{FF2B5EF4-FFF2-40B4-BE49-F238E27FC236}">
                      <a16:creationId xmlns:a16="http://schemas.microsoft.com/office/drawing/2014/main" id="{C69B1943-256C-D98F-926D-B99145709A01}"/>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98" name="Freihandform: Form 23">
                  <a:extLst>
                    <a:ext uri="{FF2B5EF4-FFF2-40B4-BE49-F238E27FC236}">
                      <a16:creationId xmlns:a16="http://schemas.microsoft.com/office/drawing/2014/main" id="{D07FE6B7-3DC0-C6A9-CAD5-1308A0056B10}"/>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99" name="Textfeld 98">
                  <a:extLst>
                    <a:ext uri="{FF2B5EF4-FFF2-40B4-BE49-F238E27FC236}">
                      <a16:creationId xmlns:a16="http://schemas.microsoft.com/office/drawing/2014/main" id="{DE535080-F4F1-0C11-AAA2-3EB36CBB2E1B}"/>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00" name="Textfeld 99">
                  <a:extLst>
                    <a:ext uri="{FF2B5EF4-FFF2-40B4-BE49-F238E27FC236}">
                      <a16:creationId xmlns:a16="http://schemas.microsoft.com/office/drawing/2014/main" id="{171640E5-E44B-14B3-91DC-B225528C3D39}"/>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a:t>
                  </a:r>
                  <a:endParaRPr lang="de-AT" sz="800" b="1">
                    <a:solidFill>
                      <a:srgbClr val="00B4ED"/>
                    </a:solidFill>
                    <a:latin typeface="Titillium Web" pitchFamily="2" charset="77"/>
                  </a:endParaRPr>
                </a:p>
              </p:txBody>
            </p:sp>
            <p:sp>
              <p:nvSpPr>
                <p:cNvPr id="101" name="Textfeld 100">
                  <a:extLst>
                    <a:ext uri="{FF2B5EF4-FFF2-40B4-BE49-F238E27FC236}">
                      <a16:creationId xmlns:a16="http://schemas.microsoft.com/office/drawing/2014/main" id="{3E520617-732F-40CF-5704-7895E29D9997}"/>
                    </a:ext>
                  </a:extLst>
                </p:cNvPr>
                <p:cNvSpPr txBox="1"/>
                <p:nvPr/>
              </p:nvSpPr>
              <p:spPr>
                <a:xfrm>
                  <a:off x="3273389" y="1994624"/>
                  <a:ext cx="2951752" cy="347461"/>
                </a:xfrm>
                <a:prstGeom prst="rect">
                  <a:avLst/>
                </a:prstGeom>
                <a:noFill/>
              </p:spPr>
              <p:txBody>
                <a:bodyPr wrap="square" rtlCol="0">
                  <a:spAutoFit/>
                </a:bodyPr>
                <a:lstStyle/>
                <a:p>
                  <a:r>
                    <a:rPr lang="de-DE" sz="800" b="1">
                      <a:solidFill>
                        <a:srgbClr val="3C3C3C"/>
                      </a:solidFill>
                      <a:latin typeface="Titillium Web  "/>
                    </a:rPr>
                    <a:t>= 21,2 Ct</a:t>
                  </a:r>
                </a:p>
              </p:txBody>
            </p:sp>
          </p:grpSp>
          <p:sp>
            <p:nvSpPr>
              <p:cNvPr id="65" name="Freihandform: Form 157">
                <a:extLst>
                  <a:ext uri="{FF2B5EF4-FFF2-40B4-BE49-F238E27FC236}">
                    <a16:creationId xmlns:a16="http://schemas.microsoft.com/office/drawing/2014/main" id="{12B63070-6F09-C71B-36BC-9E920D27E52C}"/>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66" name="Textfeld 65">
                <a:extLst>
                  <a:ext uri="{FF2B5EF4-FFF2-40B4-BE49-F238E27FC236}">
                    <a16:creationId xmlns:a16="http://schemas.microsoft.com/office/drawing/2014/main" id="{2AC93C11-7A00-7432-DC21-AAC727A44A13}"/>
                  </a:ext>
                </a:extLst>
              </p:cNvPr>
              <p:cNvSpPr txBox="1"/>
              <p:nvPr/>
            </p:nvSpPr>
            <p:spPr>
              <a:xfrm>
                <a:off x="1926476" y="5930315"/>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67" name="Textfeld 66">
                <a:extLst>
                  <a:ext uri="{FF2B5EF4-FFF2-40B4-BE49-F238E27FC236}">
                    <a16:creationId xmlns:a16="http://schemas.microsoft.com/office/drawing/2014/main" id="{36782776-FDE5-8628-3263-6218EC46FA69}"/>
                  </a:ext>
                </a:extLst>
              </p:cNvPr>
              <p:cNvSpPr txBox="1"/>
              <p:nvPr/>
            </p:nvSpPr>
            <p:spPr>
              <a:xfrm>
                <a:off x="890914" y="6001755"/>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68" name="Textfeld 67">
                <a:extLst>
                  <a:ext uri="{FF2B5EF4-FFF2-40B4-BE49-F238E27FC236}">
                    <a16:creationId xmlns:a16="http://schemas.microsoft.com/office/drawing/2014/main" id="{422A6C79-43FB-FD41-14FF-2B21C37A3BF4}"/>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69" name="Textfeld 68">
                <a:extLst>
                  <a:ext uri="{FF2B5EF4-FFF2-40B4-BE49-F238E27FC236}">
                    <a16:creationId xmlns:a16="http://schemas.microsoft.com/office/drawing/2014/main" id="{9E2FFF60-30D3-23EA-FCBF-41BC72560AE1}"/>
                  </a:ext>
                </a:extLst>
              </p:cNvPr>
              <p:cNvSpPr txBox="1"/>
              <p:nvPr/>
            </p:nvSpPr>
            <p:spPr>
              <a:xfrm>
                <a:off x="2726489" y="6838476"/>
                <a:ext cx="1145896" cy="338554"/>
              </a:xfrm>
              <a:prstGeom prst="rect">
                <a:avLst/>
              </a:prstGeom>
              <a:noFill/>
            </p:spPr>
            <p:txBody>
              <a:bodyPr wrap="square" rtlCol="0">
                <a:spAutoFit/>
              </a:bodyPr>
              <a:lstStyle/>
              <a:p>
                <a:r>
                  <a:rPr lang="de-DE" sz="800" b="1">
                    <a:solidFill>
                      <a:srgbClr val="E94D32"/>
                    </a:solidFill>
                    <a:latin typeface="Titillium Web  "/>
                  </a:rPr>
                  <a:t>Energiegemeinschaft</a:t>
                </a:r>
              </a:p>
              <a:p>
                <a:r>
                  <a:rPr lang="de-DE" sz="800" b="1">
                    <a:solidFill>
                      <a:srgbClr val="E94D32"/>
                    </a:solidFill>
                    <a:latin typeface="Titillium Web  "/>
                  </a:rPr>
                  <a:t>13 Ct</a:t>
                </a:r>
                <a:endParaRPr lang="de-AT" sz="800" b="1">
                  <a:solidFill>
                    <a:srgbClr val="E94D32"/>
                  </a:solidFill>
                  <a:latin typeface="Titillium Web  "/>
                </a:endParaRPr>
              </a:p>
            </p:txBody>
          </p:sp>
          <p:pic>
            <p:nvPicPr>
              <p:cNvPr id="70" name="Grafik 69">
                <a:extLst>
                  <a:ext uri="{FF2B5EF4-FFF2-40B4-BE49-F238E27FC236}">
                    <a16:creationId xmlns:a16="http://schemas.microsoft.com/office/drawing/2014/main" id="{26394E7B-2974-5995-DB6A-F085998403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08380" y="6014838"/>
                <a:ext cx="133684" cy="187157"/>
              </a:xfrm>
              <a:prstGeom prst="rect">
                <a:avLst/>
              </a:prstGeom>
            </p:spPr>
          </p:pic>
          <p:pic>
            <p:nvPicPr>
              <p:cNvPr id="71" name="Grafik 70">
                <a:extLst>
                  <a:ext uri="{FF2B5EF4-FFF2-40B4-BE49-F238E27FC236}">
                    <a16:creationId xmlns:a16="http://schemas.microsoft.com/office/drawing/2014/main" id="{52A27F9E-9DDB-D32C-5A72-EB578C1ED3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5770" y="6391023"/>
                <a:ext cx="133684" cy="187157"/>
              </a:xfrm>
              <a:prstGeom prst="rect">
                <a:avLst/>
              </a:prstGeom>
            </p:spPr>
          </p:pic>
          <p:grpSp>
            <p:nvGrpSpPr>
              <p:cNvPr id="72" name="Grafik 36">
                <a:extLst>
                  <a:ext uri="{FF2B5EF4-FFF2-40B4-BE49-F238E27FC236}">
                    <a16:creationId xmlns:a16="http://schemas.microsoft.com/office/drawing/2014/main" id="{552E54F3-EE15-2BB4-FCCA-89C5FA868425}"/>
                  </a:ext>
                </a:extLst>
              </p:cNvPr>
              <p:cNvGrpSpPr/>
              <p:nvPr/>
            </p:nvGrpSpPr>
            <p:grpSpPr>
              <a:xfrm>
                <a:off x="2496556" y="6943806"/>
                <a:ext cx="194516" cy="145523"/>
                <a:chOff x="3571460" y="5191462"/>
                <a:chExt cx="415903" cy="311149"/>
              </a:xfrm>
              <a:solidFill>
                <a:schemeClr val="bg1"/>
              </a:solidFill>
            </p:grpSpPr>
            <p:sp>
              <p:nvSpPr>
                <p:cNvPr id="73" name="Freihandform 72">
                  <a:extLst>
                    <a:ext uri="{FF2B5EF4-FFF2-40B4-BE49-F238E27FC236}">
                      <a16:creationId xmlns:a16="http://schemas.microsoft.com/office/drawing/2014/main" id="{90E6C4A7-760D-0B5D-C565-2E18CF7D96F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74" name="Freihandform 73">
                  <a:extLst>
                    <a:ext uri="{FF2B5EF4-FFF2-40B4-BE49-F238E27FC236}">
                      <a16:creationId xmlns:a16="http://schemas.microsoft.com/office/drawing/2014/main" id="{3E414CEB-47AD-970C-3898-0C9089DA3216}"/>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sp>
          <p:nvSpPr>
            <p:cNvPr id="60" name="Freihandform: Form 20">
              <a:extLst>
                <a:ext uri="{FF2B5EF4-FFF2-40B4-BE49-F238E27FC236}">
                  <a16:creationId xmlns:a16="http://schemas.microsoft.com/office/drawing/2014/main" id="{3C184341-B2D9-B74D-81E4-EE7DFC586BF8}"/>
                </a:ext>
              </a:extLst>
            </p:cNvPr>
            <p:cNvSpPr/>
            <p:nvPr/>
          </p:nvSpPr>
          <p:spPr>
            <a:xfrm>
              <a:off x="5639185" y="6538233"/>
              <a:ext cx="1253029" cy="664135"/>
            </a:xfrm>
            <a:custGeom>
              <a:avLst/>
              <a:gdLst>
                <a:gd name="connsiteX0" fmla="*/ 0 w 1658092"/>
                <a:gd name="connsiteY0" fmla="*/ 0 h 677054"/>
                <a:gd name="connsiteX1" fmla="*/ 1658093 w 1658092"/>
                <a:gd name="connsiteY1" fmla="*/ 0 h 677054"/>
                <a:gd name="connsiteX2" fmla="*/ 1658093 w 1658092"/>
                <a:gd name="connsiteY2" fmla="*/ 677055 h 677054"/>
                <a:gd name="connsiteX3" fmla="*/ 0 w 1658092"/>
                <a:gd name="connsiteY3" fmla="*/ 677055 h 677054"/>
              </a:gdLst>
              <a:ahLst/>
              <a:cxnLst>
                <a:cxn ang="0">
                  <a:pos x="connsiteX0" y="connsiteY0"/>
                </a:cxn>
                <a:cxn ang="0">
                  <a:pos x="connsiteX1" y="connsiteY1"/>
                </a:cxn>
                <a:cxn ang="0">
                  <a:pos x="connsiteX2" y="connsiteY2"/>
                </a:cxn>
                <a:cxn ang="0">
                  <a:pos x="connsiteX3" y="connsiteY3"/>
                </a:cxn>
              </a:cxnLst>
              <a:rect l="l" t="t" r="r" b="b"/>
              <a:pathLst>
                <a:path w="1658092" h="677054">
                  <a:moveTo>
                    <a:pt x="0" y="0"/>
                  </a:moveTo>
                  <a:lnTo>
                    <a:pt x="1658093" y="0"/>
                  </a:lnTo>
                  <a:lnTo>
                    <a:pt x="1658093" y="677055"/>
                  </a:lnTo>
                  <a:lnTo>
                    <a:pt x="0" y="677055"/>
                  </a:lnTo>
                  <a:close/>
                </a:path>
              </a:pathLst>
            </a:custGeom>
            <a:gradFill>
              <a:gsLst>
                <a:gs pos="0">
                  <a:srgbClr val="BAD683"/>
                </a:gs>
                <a:gs pos="100000">
                  <a:schemeClr val="bg1"/>
                </a:gs>
              </a:gsLst>
              <a:lin ang="0" scaled="1"/>
            </a:gradFill>
            <a:ln w="13815" cap="flat">
              <a:noFill/>
              <a:prstDash val="solid"/>
              <a:miter/>
            </a:ln>
          </p:spPr>
          <p:txBody>
            <a:bodyPr rtlCol="0" anchor="ctr"/>
            <a:lstStyle/>
            <a:p>
              <a:endParaRPr lang="de-AT">
                <a:solidFill>
                  <a:srgbClr val="96C446"/>
                </a:solidFill>
              </a:endParaRPr>
            </a:p>
          </p:txBody>
        </p:sp>
        <p:sp>
          <p:nvSpPr>
            <p:cNvPr id="61" name="Textfeld 60">
              <a:extLst>
                <a:ext uri="{FF2B5EF4-FFF2-40B4-BE49-F238E27FC236}">
                  <a16:creationId xmlns:a16="http://schemas.microsoft.com/office/drawing/2014/main" id="{D45D55F9-DEB5-0A50-5DA6-52FF3C1A25B4}"/>
                </a:ext>
              </a:extLst>
            </p:cNvPr>
            <p:cNvSpPr txBox="1"/>
            <p:nvPr/>
          </p:nvSpPr>
          <p:spPr>
            <a:xfrm>
              <a:off x="5936044" y="6794432"/>
              <a:ext cx="921945" cy="215444"/>
            </a:xfrm>
            <a:prstGeom prst="rect">
              <a:avLst/>
            </a:prstGeom>
            <a:noFill/>
          </p:spPr>
          <p:txBody>
            <a:bodyPr wrap="square" rtlCol="0">
              <a:spAutoFit/>
            </a:bodyPr>
            <a:lstStyle/>
            <a:p>
              <a:pPr algn="l"/>
              <a:r>
                <a:rPr lang="de-DE" sz="800" b="1">
                  <a:solidFill>
                    <a:srgbClr val="00B240"/>
                  </a:solidFill>
                  <a:latin typeface="Titillium Web" pitchFamily="2" charset="77"/>
                </a:rPr>
                <a:t>6,5 Ct Ersparnis</a:t>
              </a:r>
              <a:endParaRPr lang="de-AT" sz="800" b="1">
                <a:solidFill>
                  <a:srgbClr val="00B240"/>
                </a:solidFill>
                <a:latin typeface="Titillium Web" pitchFamily="2" charset="77"/>
              </a:endParaRPr>
            </a:p>
          </p:txBody>
        </p:sp>
      </p:grpSp>
      <p:pic>
        <p:nvPicPr>
          <p:cNvPr id="102" name="Grafik 101">
            <a:extLst>
              <a:ext uri="{FF2B5EF4-FFF2-40B4-BE49-F238E27FC236}">
                <a16:creationId xmlns:a16="http://schemas.microsoft.com/office/drawing/2014/main" id="{8669B184-C248-A79D-8D9F-2F8B1A7890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8642" y="9213074"/>
            <a:ext cx="854803" cy="854803"/>
          </a:xfrm>
          <a:prstGeom prst="rect">
            <a:avLst/>
          </a:prstGeom>
        </p:spPr>
      </p:pic>
      <p:pic>
        <p:nvPicPr>
          <p:cNvPr id="103" name="Picture 2">
            <a:extLst>
              <a:ext uri="{FF2B5EF4-FFF2-40B4-BE49-F238E27FC236}">
                <a16:creationId xmlns:a16="http://schemas.microsoft.com/office/drawing/2014/main" id="{5BCBD28B-4682-362B-20D6-2C8BFD85219B}"/>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a:off x="4512412" y="2198315"/>
            <a:ext cx="2033949" cy="833424"/>
          </a:xfrm>
          <a:prstGeom prst="rect">
            <a:avLst/>
          </a:prstGeom>
          <a:noFill/>
        </p:spPr>
      </p:pic>
    </p:spTree>
    <p:extLst>
      <p:ext uri="{BB962C8B-B14F-4D97-AF65-F5344CB8AC3E}">
        <p14:creationId xmlns:p14="http://schemas.microsoft.com/office/powerpoint/2010/main" val="421883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88E7-7CEF-9446-9E94-DD257A26347B}"/>
            </a:ext>
          </a:extLst>
        </p:cNvPr>
        <p:cNvGrpSpPr/>
        <p:nvPr/>
      </p:nvGrpSpPr>
      <p:grpSpPr>
        <a:xfrm>
          <a:off x="0" y="0"/>
          <a:ext cx="0" cy="0"/>
          <a:chOff x="0" y="0"/>
          <a:chExt cx="0" cy="0"/>
        </a:xfrm>
      </p:grpSpPr>
      <p:pic>
        <p:nvPicPr>
          <p:cNvPr id="1066" name="Grafik 1065">
            <a:extLst>
              <a:ext uri="{FF2B5EF4-FFF2-40B4-BE49-F238E27FC236}">
                <a16:creationId xmlns:a16="http://schemas.microsoft.com/office/drawing/2014/main" id="{74066751-CAF9-9022-6694-741299BC19E9}"/>
              </a:ext>
            </a:extLst>
          </p:cNvPr>
          <p:cNvPicPr>
            <a:picLocks noChangeAspect="1"/>
          </p:cNvPicPr>
          <p:nvPr/>
        </p:nvPicPr>
        <p:blipFill>
          <a:blip r:embed="rId3"/>
          <a:stretch>
            <a:fillRect/>
          </a:stretch>
        </p:blipFill>
        <p:spPr>
          <a:xfrm>
            <a:off x="4115128" y="4314310"/>
            <a:ext cx="2997200" cy="2857500"/>
          </a:xfrm>
          <a:prstGeom prst="rect">
            <a:avLst/>
          </a:prstGeom>
        </p:spPr>
      </p:pic>
      <p:pic>
        <p:nvPicPr>
          <p:cNvPr id="3" name="Picture 2" descr="Pressbaum will langsamer wachsen - noe.ORF.at">
            <a:extLst>
              <a:ext uri="{FF2B5EF4-FFF2-40B4-BE49-F238E27FC236}">
                <a16:creationId xmlns:a16="http://schemas.microsoft.com/office/drawing/2014/main" id="{6EBEA814-A648-227E-E4E2-43D261E01E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5" b="18802"/>
          <a:stretch/>
        </p:blipFill>
        <p:spPr bwMode="auto">
          <a:xfrm>
            <a:off x="-20894" y="-33390"/>
            <a:ext cx="7580569" cy="20631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46769F0D-01E0-6145-B9BA-D34595F56820}"/>
              </a:ext>
            </a:extLst>
          </p:cNvPr>
          <p:cNvSpPr txBox="1"/>
          <p:nvPr/>
        </p:nvSpPr>
        <p:spPr>
          <a:xfrm>
            <a:off x="322204" y="2484877"/>
            <a:ext cx="6882159" cy="638636"/>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sz="1700">
                <a:solidFill>
                  <a:schemeClr val="bg1">
                    <a:lumMod val="50000"/>
                  </a:schemeClr>
                </a:solidFill>
                <a:latin typeface="Titillium Web"/>
              </a:rPr>
              <a:t>Werde Teil der </a:t>
            </a:r>
            <a:r>
              <a:rPr lang="de-DE" sz="1700" err="1">
                <a:solidFill>
                  <a:schemeClr val="bg1">
                    <a:lumMod val="50000"/>
                  </a:schemeClr>
                </a:solidFill>
                <a:latin typeface="Titillium Web"/>
              </a:rPr>
              <a:t>neoom</a:t>
            </a:r>
            <a:r>
              <a:rPr lang="de-DE" sz="1700">
                <a:solidFill>
                  <a:schemeClr val="bg1">
                    <a:lumMod val="50000"/>
                  </a:schemeClr>
                </a:solidFill>
                <a:latin typeface="Titillium Web"/>
              </a:rPr>
              <a:t> Energiegemeinschaft in Pressbaum und Umgebung</a:t>
            </a:r>
          </a:p>
        </p:txBody>
      </p:sp>
      <p:sp>
        <p:nvSpPr>
          <p:cNvPr id="12" name="Textfeld 11">
            <a:extLst>
              <a:ext uri="{FF2B5EF4-FFF2-40B4-BE49-F238E27FC236}">
                <a16:creationId xmlns:a16="http://schemas.microsoft.com/office/drawing/2014/main" id="{409A2A24-2AA9-333F-5A63-A4441FD1D088}"/>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5" name="Textfeld 14">
            <a:extLst>
              <a:ext uri="{FF2B5EF4-FFF2-40B4-BE49-F238E27FC236}">
                <a16:creationId xmlns:a16="http://schemas.microsoft.com/office/drawing/2014/main" id="{4C01DA39-BDC0-DB02-57C5-FC125F43C181}"/>
              </a:ext>
            </a:extLst>
          </p:cNvPr>
          <p:cNvSpPr txBox="1"/>
          <p:nvPr/>
        </p:nvSpPr>
        <p:spPr>
          <a:xfrm>
            <a:off x="320947" y="7213893"/>
            <a:ext cx="3420921" cy="1031051"/>
          </a:xfrm>
          <a:prstGeom prst="rect">
            <a:avLst/>
          </a:prstGeom>
          <a:noFill/>
        </p:spPr>
        <p:txBody>
          <a:bodyPr wrap="square">
            <a:spAutoFit/>
          </a:bodyPr>
          <a:lstStyle/>
          <a:p>
            <a:pPr marR="0" defTabSz="1080000">
              <a:spcBef>
                <a:spcPts val="300"/>
              </a:spcBef>
              <a:tabLst>
                <a:tab pos="0" algn="l"/>
              </a:tabLst>
              <a:defRPr/>
            </a:pPr>
            <a:r>
              <a:rPr lang="de-DE" sz="1150" b="1">
                <a:solidFill>
                  <a:srgbClr val="3C3C3C"/>
                </a:solidFill>
                <a:latin typeface="Titillium Web" panose="00000500000000000000" pitchFamily="2" charset="0"/>
              </a:rPr>
              <a:t>Vorteile für Dich als Strombezieher in der EG:</a:t>
            </a:r>
            <a:endParaRPr lang="de-DE" sz="1150">
              <a:solidFill>
                <a:srgbClr val="3C3C3C"/>
              </a:solidFill>
              <a:latin typeface="Titillium Web" panose="00000500000000000000" pitchFamily="2" charset="0"/>
            </a:endParaRP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Beziehe Strom direkt von deiner Familie, Freunden und Nachbarn aus der Region</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Niedriger und stabiler Strompreis </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Kurze Bindung von 3 Monaten</a:t>
            </a:r>
          </a:p>
        </p:txBody>
      </p:sp>
      <p:sp>
        <p:nvSpPr>
          <p:cNvPr id="17" name="Textfeld 16">
            <a:extLst>
              <a:ext uri="{FF2B5EF4-FFF2-40B4-BE49-F238E27FC236}">
                <a16:creationId xmlns:a16="http://schemas.microsoft.com/office/drawing/2014/main" id="{0EF13425-A013-DE7C-2E86-E3D160625779}"/>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der EG-Pressbaum = 14 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err="1">
                <a:solidFill>
                  <a:srgbClr val="E94D32"/>
                </a:solidFill>
                <a:latin typeface="Titillium Web" panose="00000400000000000000" pitchFamily="2" charset="0"/>
              </a:rPr>
              <a:t>www.neoom.com</a:t>
            </a:r>
            <a:r>
              <a:rPr lang="de-DE" sz="1000" kern="0">
                <a:solidFill>
                  <a:srgbClr val="E94D32"/>
                </a:solidFill>
                <a:latin typeface="Titillium Web" panose="00000400000000000000" pitchFamily="2" charset="0"/>
              </a:rPr>
              <a:t>/</a:t>
            </a:r>
            <a:r>
              <a:rPr lang="de-DE" sz="1000" kern="0" err="1">
                <a:solidFill>
                  <a:srgbClr val="E94D32"/>
                </a:solidFill>
                <a:latin typeface="Titillium Web" panose="00000400000000000000" pitchFamily="2" charset="0"/>
              </a:rPr>
              <a:t>loesungen-eeg</a:t>
            </a:r>
            <a:endParaRPr lang="de-AT" sz="1000" kern="0">
              <a:solidFill>
                <a:srgbClr val="E94D32"/>
              </a:solidFill>
              <a:latin typeface="Titillium Web" panose="00000400000000000000" pitchFamily="2" charset="0"/>
            </a:endParaRPr>
          </a:p>
        </p:txBody>
      </p:sp>
      <p:sp>
        <p:nvSpPr>
          <p:cNvPr id="14" name="Rechteck: abgerundete Ecken 13">
            <a:extLst>
              <a:ext uri="{FF2B5EF4-FFF2-40B4-BE49-F238E27FC236}">
                <a16:creationId xmlns:a16="http://schemas.microsoft.com/office/drawing/2014/main" id="{F42D735C-53A1-E201-A816-5A34341C72ED}"/>
              </a:ext>
            </a:extLst>
          </p:cNvPr>
          <p:cNvSpPr/>
          <p:nvPr/>
        </p:nvSpPr>
        <p:spPr>
          <a:xfrm>
            <a:off x="4181475" y="164084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a:extLst>
              <a:ext uri="{FF2B5EF4-FFF2-40B4-BE49-F238E27FC236}">
                <a16:creationId xmlns:a16="http://schemas.microsoft.com/office/drawing/2014/main" id="{EA375D1D-3120-E5ED-22A0-8D1881A185DE}"/>
              </a:ext>
            </a:extLst>
          </p:cNvPr>
          <p:cNvSpPr txBox="1"/>
          <p:nvPr/>
        </p:nvSpPr>
        <p:spPr>
          <a:xfrm>
            <a:off x="4273489" y="4474364"/>
            <a:ext cx="2801671" cy="2500685"/>
          </a:xfrm>
          <a:prstGeom prst="rect">
            <a:avLst/>
          </a:prstGeom>
          <a:noFill/>
          <a:ln>
            <a:noFill/>
          </a:ln>
        </p:spPr>
        <p:txBody>
          <a:bodyPr wrap="square" lIns="91440" tIns="45720" rIns="91440" bIns="45720" anchor="t">
            <a:spAutoFit/>
          </a:bodyPr>
          <a:lstStyle/>
          <a:p>
            <a:pPr marR="0" algn="ctr" defTabSz="1080000">
              <a:tabLst>
                <a:tab pos="0" algn="l"/>
              </a:tabLst>
              <a:defRPr/>
            </a:pPr>
            <a:r>
              <a:rPr lang="de-DE" sz="1100" b="1">
                <a:solidFill>
                  <a:srgbClr val="3C3C3C"/>
                </a:solidFill>
                <a:latin typeface="Titillium Web"/>
              </a:rPr>
              <a:t>BEISPIELRECHNUNG Privathaushalt</a:t>
            </a:r>
          </a:p>
          <a:p>
            <a:pPr marL="171450" marR="0" indent="-171450" defTabSz="1080000">
              <a:buSzPct val="120000"/>
              <a:buBlip>
                <a:blip r:embed="rId5"/>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5"/>
              </a:buBlip>
              <a:tabLst>
                <a:tab pos="0" algn="l"/>
              </a:tabLst>
              <a:defRPr/>
            </a:pPr>
            <a:r>
              <a:rPr lang="de-DE" sz="1050">
                <a:solidFill>
                  <a:srgbClr val="3C3C3C"/>
                </a:solidFill>
                <a:latin typeface="Titillium Web"/>
              </a:rPr>
              <a:t>3 Personenhaushalt</a:t>
            </a:r>
          </a:p>
          <a:p>
            <a:pPr marL="171450" marR="0" indent="-171450" defTabSz="1080000">
              <a:buSzPct val="120000"/>
              <a:buBlip>
                <a:blip r:embed="rId5"/>
              </a:buBlip>
              <a:tabLst>
                <a:tab pos="0" algn="l"/>
              </a:tabLst>
              <a:defRPr/>
            </a:pPr>
            <a:r>
              <a:rPr lang="de-DE" sz="1050">
                <a:solidFill>
                  <a:srgbClr val="3C3C3C"/>
                </a:solidFill>
                <a:latin typeface="Titillium Web"/>
              </a:rPr>
              <a:t>Kein E-Auto</a:t>
            </a:r>
          </a:p>
          <a:p>
            <a:pPr marL="171450" marR="0" indent="-171450" defTabSz="1080000">
              <a:buSzPct val="120000"/>
              <a:buBlip>
                <a:blip r:embed="rId5"/>
              </a:buBlip>
              <a:tabLst>
                <a:tab pos="0" algn="l"/>
              </a:tabLst>
              <a:defRPr/>
            </a:pPr>
            <a:r>
              <a:rPr lang="de-DE" sz="1050">
                <a:solidFill>
                  <a:srgbClr val="3C3C3C"/>
                </a:solidFill>
                <a:latin typeface="Titillium Web"/>
              </a:rPr>
              <a:t>Fernwärme/Gas</a:t>
            </a:r>
          </a:p>
          <a:p>
            <a:pPr marL="171450" marR="0" indent="-171450" defTabSz="1080000">
              <a:buSzPct val="120000"/>
              <a:buBlip>
                <a:blip r:embed="rId5"/>
              </a:buBlip>
              <a:tabLst>
                <a:tab pos="0" algn="l"/>
              </a:tabLst>
              <a:defRPr/>
            </a:pPr>
            <a:r>
              <a:rPr lang="de-DE" sz="1050">
                <a:solidFill>
                  <a:srgbClr val="3C3C3C"/>
                </a:solidFill>
                <a:latin typeface="Titillium Web"/>
              </a:rPr>
              <a:t>Keine PV-Anlage</a:t>
            </a:r>
            <a:endParaRPr lang="de-DE" sz="1050">
              <a:solidFill>
                <a:srgbClr val="3C3C3C"/>
              </a:solidFill>
              <a:latin typeface="Titillium Web" panose="00000500000000000000" pitchFamily="2" charset="0"/>
            </a:endParaRPr>
          </a:p>
          <a:p>
            <a:pPr marL="171450" marR="0" indent="-171450" defTabSz="1080000">
              <a:buSzPct val="120000"/>
              <a:buBlip>
                <a:blip r:embed="rId5"/>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4.000 kWh im Jahr</a:t>
            </a:r>
          </a:p>
          <a:p>
            <a:pPr marR="0" defTabSz="1080000">
              <a:buSzPct val="120000"/>
              <a:tabLst>
                <a:tab pos="0" algn="l"/>
              </a:tabLst>
              <a:defRPr/>
            </a:pPr>
            <a:r>
              <a:rPr lang="de-DE" sz="1050">
                <a:solidFill>
                  <a:srgbClr val="3C3C3C"/>
                </a:solidFill>
                <a:latin typeface="Titillium Web"/>
              </a:rPr>
              <a:t>EG-Bezug 70% = </a:t>
            </a:r>
            <a:r>
              <a:rPr lang="de-DE" sz="1050" b="1">
                <a:solidFill>
                  <a:srgbClr val="3C3C3C"/>
                </a:solidFill>
                <a:latin typeface="Titillium Web"/>
              </a:rPr>
              <a:t>2.800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12,7 ct/kWh</a:t>
            </a:r>
          </a:p>
          <a:p>
            <a:pPr marR="0" defTabSz="1080000">
              <a:buSzPct val="120000"/>
              <a:tabLst>
                <a:tab pos="0" algn="l"/>
              </a:tabLst>
              <a:defRPr/>
            </a:pPr>
            <a:endParaRPr lang="de-DE" sz="1050" b="1">
              <a:solidFill>
                <a:srgbClr val="3C3C3C"/>
              </a:solidFill>
              <a:latin typeface="Titillium Web"/>
            </a:endParaRPr>
          </a:p>
          <a:p>
            <a:pPr marR="0" defTabSz="1080000">
              <a:buSzPct val="120000"/>
              <a:tabLst>
                <a:tab pos="0" algn="l"/>
              </a:tabLst>
              <a:defRPr/>
            </a:pPr>
            <a:r>
              <a:rPr lang="de-DE" sz="1050">
                <a:solidFill>
                  <a:srgbClr val="3C3C3C"/>
                </a:solidFill>
                <a:latin typeface="Titillium Web"/>
              </a:rPr>
              <a:t>KLUUB Beitrag: 60€/Jahr</a:t>
            </a:r>
          </a:p>
          <a:p>
            <a:pPr marR="0" defTabSz="1080000">
              <a:buSzPct val="120000"/>
              <a:tabLst>
                <a:tab pos="0" algn="l"/>
              </a:tabLst>
              <a:defRPr/>
            </a:pPr>
            <a:endParaRPr lang="de-DE" sz="50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295 €/JAHR</a:t>
            </a:r>
          </a:p>
          <a:p>
            <a:pPr marR="0" algn="ctr" defTabSz="1080000">
              <a:buSzPct val="120000"/>
              <a:tabLst>
                <a:tab pos="0" algn="l"/>
              </a:tabLst>
              <a:defRPr/>
            </a:pPr>
            <a:r>
              <a:rPr lang="de-DE" sz="800">
                <a:solidFill>
                  <a:schemeClr val="tx1">
                    <a:lumMod val="50000"/>
                    <a:lumOff val="50000"/>
                  </a:schemeClr>
                </a:solidFill>
                <a:latin typeface="Titillium Web"/>
              </a:rPr>
              <a:t>(exkl. Strompreisbremse)</a:t>
            </a:r>
          </a:p>
        </p:txBody>
      </p:sp>
      <p:sp>
        <p:nvSpPr>
          <p:cNvPr id="90" name="Textfeld 89">
            <a:extLst>
              <a:ext uri="{FF2B5EF4-FFF2-40B4-BE49-F238E27FC236}">
                <a16:creationId xmlns:a16="http://schemas.microsoft.com/office/drawing/2014/main" id="{D1BD5A0D-0AE4-2AF9-E96D-0BC9C0A46301}"/>
              </a:ext>
            </a:extLst>
          </p:cNvPr>
          <p:cNvSpPr txBox="1"/>
          <p:nvPr/>
        </p:nvSpPr>
        <p:spPr>
          <a:xfrm>
            <a:off x="3414266" y="7413487"/>
            <a:ext cx="3926373" cy="815608"/>
          </a:xfrm>
          <a:prstGeom prst="rect">
            <a:avLst/>
          </a:prstGeom>
          <a:noFill/>
        </p:spPr>
        <p:txBody>
          <a:bodyPr wrap="square">
            <a:spAutoFit/>
          </a:bodyPr>
          <a:lstStyle/>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Keine eigene PV-Anlage notwendig</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Registrierung einfach mit deinem Smart-Meter</a:t>
            </a:r>
            <a:endParaRPr lang="de-AT" sz="1050">
              <a:solidFill>
                <a:srgbClr val="3C3C3C"/>
              </a:solidFill>
              <a:latin typeface="Titillium Web" panose="00000500000000000000" pitchFamily="2" charset="0"/>
            </a:endParaRPr>
          </a:p>
        </p:txBody>
      </p:sp>
      <p:sp>
        <p:nvSpPr>
          <p:cNvPr id="32" name="Bogen 31">
            <a:extLst>
              <a:ext uri="{FF2B5EF4-FFF2-40B4-BE49-F238E27FC236}">
                <a16:creationId xmlns:a16="http://schemas.microsoft.com/office/drawing/2014/main" id="{7EF1ED82-9A29-226D-19E2-EF6FB48FA1CE}"/>
              </a:ext>
            </a:extLst>
          </p:cNvPr>
          <p:cNvSpPr/>
          <p:nvPr/>
        </p:nvSpPr>
        <p:spPr>
          <a:xfrm rot="18801229">
            <a:off x="13088751" y="6558164"/>
            <a:ext cx="899261" cy="960919"/>
          </a:xfrm>
          <a:prstGeom prst="arc">
            <a:avLst/>
          </a:prstGeom>
          <a:ln w="34925" cmpd="sng">
            <a:solidFill>
              <a:schemeClr val="tx2"/>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5" name="Textfeld 1084">
            <a:extLst>
              <a:ext uri="{FF2B5EF4-FFF2-40B4-BE49-F238E27FC236}">
                <a16:creationId xmlns:a16="http://schemas.microsoft.com/office/drawing/2014/main" id="{FAEAC723-1E14-4121-7AE6-60D9F81B5787}"/>
              </a:ext>
            </a:extLst>
          </p:cNvPr>
          <p:cNvSpPr txBox="1"/>
          <p:nvPr/>
        </p:nvSpPr>
        <p:spPr>
          <a:xfrm>
            <a:off x="322205" y="3249749"/>
            <a:ext cx="6803650" cy="977191"/>
          </a:xfrm>
          <a:prstGeom prst="rect">
            <a:avLst/>
          </a:prstGeom>
          <a:solidFill>
            <a:schemeClr val="bg1"/>
          </a:solidFill>
        </p:spPr>
        <p:txBody>
          <a:bodyPr wrap="square">
            <a:spAutoFit/>
          </a:bodyPr>
          <a:lstStyle/>
          <a:p>
            <a:pPr marR="0" algn="just" defTabSz="1080000">
              <a:tabLst>
                <a:tab pos="0" algn="l"/>
              </a:tabLst>
              <a:defRPr/>
            </a:pPr>
            <a:r>
              <a:rPr lang="de-DE" sz="1150">
                <a:solidFill>
                  <a:srgbClr val="3C3C3C"/>
                </a:solidFill>
                <a:latin typeface="Titillium Web" panose="00000500000000000000" pitchFamily="2" charset="0"/>
              </a:rPr>
              <a:t>Du hast genug von Stromkostenerhöhungen und massiven Gewinnen der Energiekonzerne? Zahlreiche </a:t>
            </a:r>
            <a:r>
              <a:rPr lang="de-DE" sz="1150" b="1">
                <a:solidFill>
                  <a:srgbClr val="3C3C3C"/>
                </a:solidFill>
                <a:latin typeface="Titillium Web" panose="00000500000000000000" pitchFamily="2" charset="0"/>
              </a:rPr>
              <a:t>Landwirte, Unternehmen und auch Einfamilienhäuser </a:t>
            </a:r>
            <a:r>
              <a:rPr lang="de-DE" sz="1150">
                <a:solidFill>
                  <a:srgbClr val="3C3C3C"/>
                </a:solidFill>
                <a:latin typeface="Titillium Web" panose="00000500000000000000" pitchFamily="2" charset="0"/>
              </a:rPr>
              <a:t>in </a:t>
            </a:r>
            <a:r>
              <a:rPr lang="de-DE" sz="1150" b="1">
                <a:solidFill>
                  <a:srgbClr val="3C3C3C"/>
                </a:solidFill>
                <a:latin typeface="Titillium Web" panose="00000500000000000000" pitchFamily="2" charset="0"/>
              </a:rPr>
              <a:t>Pressbaum und Umgebung </a:t>
            </a:r>
            <a:r>
              <a:rPr lang="de-DE" sz="1150">
                <a:solidFill>
                  <a:srgbClr val="3C3C3C"/>
                </a:solidFill>
                <a:latin typeface="Titillium Web" panose="00000500000000000000" pitchFamily="2" charset="0"/>
              </a:rPr>
              <a:t>sind mit ihren PV-Anlagen bereits Teil der </a:t>
            </a:r>
            <a:r>
              <a:rPr lang="de-DE" sz="1150" err="1">
                <a:solidFill>
                  <a:srgbClr val="3C3C3C"/>
                </a:solidFill>
                <a:latin typeface="Titillium Web" panose="00000500000000000000" pitchFamily="2" charset="0"/>
              </a:rPr>
              <a:t>neoom</a:t>
            </a:r>
            <a:r>
              <a:rPr lang="de-DE" sz="1150">
                <a:solidFill>
                  <a:srgbClr val="3C3C3C"/>
                </a:solidFill>
                <a:latin typeface="Titillium Web" panose="00000500000000000000" pitchFamily="2" charset="0"/>
              </a:rPr>
              <a:t> Energiegemeinschaft (EG) und </a:t>
            </a:r>
            <a:r>
              <a:rPr lang="de-DE" sz="1150" b="1">
                <a:solidFill>
                  <a:srgbClr val="3C3C3C"/>
                </a:solidFill>
                <a:latin typeface="Titillium Web" panose="00000500000000000000" pitchFamily="2" charset="0"/>
              </a:rPr>
              <a:t>versorgen uns bereits zum Großteil</a:t>
            </a:r>
            <a:r>
              <a:rPr lang="de-DE" sz="1150">
                <a:solidFill>
                  <a:srgbClr val="3C3C3C"/>
                </a:solidFill>
                <a:latin typeface="Titillium Web" panose="00000500000000000000" pitchFamily="2" charset="0"/>
              </a:rPr>
              <a:t> </a:t>
            </a:r>
            <a:r>
              <a:rPr lang="de-DE" sz="1150" b="1">
                <a:solidFill>
                  <a:srgbClr val="3C3C3C"/>
                </a:solidFill>
                <a:latin typeface="Titillium Web" panose="00000500000000000000" pitchFamily="2" charset="0"/>
              </a:rPr>
              <a:t>selbst mit sauberen, sicheren und günstigen Strom. </a:t>
            </a:r>
            <a:r>
              <a:rPr lang="de-DE" sz="1150">
                <a:solidFill>
                  <a:srgbClr val="3C3C3C"/>
                </a:solidFill>
                <a:latin typeface="Titillium Web" panose="00000500000000000000" pitchFamily="2" charset="0"/>
              </a:rPr>
              <a:t>Als Teil der EG machst auch du dich unabhängig von Strompreisschwankungen und behältst die Gewinne der Energiekonzerne bei dir!</a:t>
            </a:r>
          </a:p>
        </p:txBody>
      </p:sp>
      <p:sp>
        <p:nvSpPr>
          <p:cNvPr id="1087" name="Textfeld 1086">
            <a:extLst>
              <a:ext uri="{FF2B5EF4-FFF2-40B4-BE49-F238E27FC236}">
                <a16:creationId xmlns:a16="http://schemas.microsoft.com/office/drawing/2014/main" id="{A0BA3967-5BEC-9D4D-41A2-10E5BA75767A}"/>
              </a:ext>
            </a:extLst>
          </p:cNvPr>
          <p:cNvSpPr txBox="1"/>
          <p:nvPr/>
        </p:nvSpPr>
        <p:spPr>
          <a:xfrm>
            <a:off x="3821627" y="9894208"/>
            <a:ext cx="3644713"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die EG-Pressbaum und Umgebung:</a:t>
            </a:r>
          </a:p>
          <a:p>
            <a:pPr marL="12700" marR="5080">
              <a:lnSpc>
                <a:spcPct val="100699"/>
              </a:lnSpc>
              <a:spcBef>
                <a:spcPts val="50"/>
              </a:spcBef>
            </a:pPr>
            <a:r>
              <a:rPr lang="de-DE" sz="1000" b="1" kern="0">
                <a:solidFill>
                  <a:srgbClr val="E94D32"/>
                </a:solidFill>
                <a:latin typeface="Titillium Web" panose="00000400000000000000" pitchFamily="2" charset="0"/>
              </a:rPr>
              <a:t>Martin Riegler         </a:t>
            </a:r>
            <a:r>
              <a:rPr lang="de-DE" sz="1000" kern="0">
                <a:solidFill>
                  <a:srgbClr val="3C3C3C"/>
                </a:solidFill>
                <a:latin typeface="Titillium Web" panose="00000400000000000000" pitchFamily="2" charset="0"/>
              </a:rPr>
              <a:t>+ 43 7942 20 970</a:t>
            </a:r>
            <a:endParaRPr lang="de-AT" sz="1000" kern="0">
              <a:solidFill>
                <a:srgbClr val="3C3C3C"/>
              </a:solidFill>
              <a:latin typeface="Titillium Web" panose="00000400000000000000" pitchFamily="2" charset="0"/>
            </a:endParaRPr>
          </a:p>
        </p:txBody>
      </p:sp>
      <p:pic>
        <p:nvPicPr>
          <p:cNvPr id="16" name="Grafik 15" descr="Receiver mit einfarbiger Füllung">
            <a:extLst>
              <a:ext uri="{FF2B5EF4-FFF2-40B4-BE49-F238E27FC236}">
                <a16:creationId xmlns:a16="http://schemas.microsoft.com/office/drawing/2014/main" id="{161A64A0-BB4F-F491-23E2-CEFE604EC6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5288" y="10101439"/>
            <a:ext cx="148947" cy="148947"/>
          </a:xfrm>
          <a:prstGeom prst="rect">
            <a:avLst/>
          </a:prstGeom>
        </p:spPr>
      </p:pic>
      <p:pic>
        <p:nvPicPr>
          <p:cNvPr id="1067" name="Grafik 1066">
            <a:extLst>
              <a:ext uri="{FF2B5EF4-FFF2-40B4-BE49-F238E27FC236}">
                <a16:creationId xmlns:a16="http://schemas.microsoft.com/office/drawing/2014/main" id="{B038A75F-93DF-E494-A6B0-F2DE1873257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443248" y="8650277"/>
            <a:ext cx="350130" cy="453110"/>
          </a:xfrm>
          <a:prstGeom prst="rect">
            <a:avLst/>
          </a:prstGeom>
        </p:spPr>
      </p:pic>
      <p:sp>
        <p:nvSpPr>
          <p:cNvPr id="1068" name="Rechteck 1067">
            <a:extLst>
              <a:ext uri="{FF2B5EF4-FFF2-40B4-BE49-F238E27FC236}">
                <a16:creationId xmlns:a16="http://schemas.microsoft.com/office/drawing/2014/main" id="{6A551A5B-DBC0-2A68-B80D-A112EE1855AC}"/>
              </a:ext>
            </a:extLst>
          </p:cNvPr>
          <p:cNvSpPr/>
          <p:nvPr/>
        </p:nvSpPr>
        <p:spPr>
          <a:xfrm>
            <a:off x="3474720" y="8760400"/>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70" name="Grafik 1069">
            <a:extLst>
              <a:ext uri="{FF2B5EF4-FFF2-40B4-BE49-F238E27FC236}">
                <a16:creationId xmlns:a16="http://schemas.microsoft.com/office/drawing/2014/main" id="{16B45773-2535-3C16-1A16-824106FF0B9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030742" y="8830708"/>
            <a:ext cx="419100" cy="419100"/>
          </a:xfrm>
          <a:prstGeom prst="rect">
            <a:avLst/>
          </a:prstGeom>
        </p:spPr>
      </p:pic>
      <p:sp>
        <p:nvSpPr>
          <p:cNvPr id="1071" name="Textfeld 1070">
            <a:extLst>
              <a:ext uri="{FF2B5EF4-FFF2-40B4-BE49-F238E27FC236}">
                <a16:creationId xmlns:a16="http://schemas.microsoft.com/office/drawing/2014/main" id="{F374A899-7165-D3F7-14F7-505350730601}"/>
              </a:ext>
            </a:extLst>
          </p:cNvPr>
          <p:cNvSpPr txBox="1"/>
          <p:nvPr/>
        </p:nvSpPr>
        <p:spPr>
          <a:xfrm>
            <a:off x="479370" y="8737688"/>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1072" name="Textfeld 1071">
            <a:extLst>
              <a:ext uri="{FF2B5EF4-FFF2-40B4-BE49-F238E27FC236}">
                <a16:creationId xmlns:a16="http://schemas.microsoft.com/office/drawing/2014/main" id="{D0FBC999-4941-C600-8FF5-32451EA74A6C}"/>
              </a:ext>
            </a:extLst>
          </p:cNvPr>
          <p:cNvSpPr txBox="1"/>
          <p:nvPr/>
        </p:nvSpPr>
        <p:spPr>
          <a:xfrm>
            <a:off x="1698868" y="9252592"/>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1073" name="Textfeld 1072">
            <a:extLst>
              <a:ext uri="{FF2B5EF4-FFF2-40B4-BE49-F238E27FC236}">
                <a16:creationId xmlns:a16="http://schemas.microsoft.com/office/drawing/2014/main" id="{7F0AE77E-A100-BADA-F25A-5552DD4760FB}"/>
              </a:ext>
            </a:extLst>
          </p:cNvPr>
          <p:cNvSpPr txBox="1"/>
          <p:nvPr/>
        </p:nvSpPr>
        <p:spPr>
          <a:xfrm>
            <a:off x="2844197" y="9135147"/>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1074" name="Textfeld 1073">
            <a:extLst>
              <a:ext uri="{FF2B5EF4-FFF2-40B4-BE49-F238E27FC236}">
                <a16:creationId xmlns:a16="http://schemas.microsoft.com/office/drawing/2014/main" id="{1E974B06-E853-969F-8E3E-518AF4DF82EE}"/>
              </a:ext>
            </a:extLst>
          </p:cNvPr>
          <p:cNvSpPr txBox="1"/>
          <p:nvPr/>
        </p:nvSpPr>
        <p:spPr>
          <a:xfrm>
            <a:off x="4418678" y="8747004"/>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1075" name="Textfeld 1074">
            <a:extLst>
              <a:ext uri="{FF2B5EF4-FFF2-40B4-BE49-F238E27FC236}">
                <a16:creationId xmlns:a16="http://schemas.microsoft.com/office/drawing/2014/main" id="{9080AD00-409B-5B12-CC3D-9604E64E85E5}"/>
              </a:ext>
            </a:extLst>
          </p:cNvPr>
          <p:cNvSpPr txBox="1"/>
          <p:nvPr/>
        </p:nvSpPr>
        <p:spPr>
          <a:xfrm>
            <a:off x="5952468" y="9364749"/>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1076" name="Rechteck 1075">
            <a:extLst>
              <a:ext uri="{FF2B5EF4-FFF2-40B4-BE49-F238E27FC236}">
                <a16:creationId xmlns:a16="http://schemas.microsoft.com/office/drawing/2014/main" id="{4963CA04-3175-CF22-E3CD-3BF15E8E781D}"/>
              </a:ext>
            </a:extLst>
          </p:cNvPr>
          <p:cNvSpPr/>
          <p:nvPr/>
        </p:nvSpPr>
        <p:spPr>
          <a:xfrm>
            <a:off x="-233680" y="8372146"/>
            <a:ext cx="8148320" cy="14455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2" name="Grafik 1081">
            <a:extLst>
              <a:ext uri="{FF2B5EF4-FFF2-40B4-BE49-F238E27FC236}">
                <a16:creationId xmlns:a16="http://schemas.microsoft.com/office/drawing/2014/main" id="{A827909F-94F2-9264-73E3-94561A7CE8F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170057" y="8760400"/>
            <a:ext cx="604505" cy="604505"/>
          </a:xfrm>
          <a:prstGeom prst="rect">
            <a:avLst/>
          </a:prstGeom>
        </p:spPr>
      </p:pic>
      <p:sp>
        <p:nvSpPr>
          <p:cNvPr id="1084" name="Bogen 1083">
            <a:extLst>
              <a:ext uri="{FF2B5EF4-FFF2-40B4-BE49-F238E27FC236}">
                <a16:creationId xmlns:a16="http://schemas.microsoft.com/office/drawing/2014/main" id="{C2F662DC-AD82-DC85-5DC1-86EC7FF3A922}"/>
              </a:ext>
            </a:extLst>
          </p:cNvPr>
          <p:cNvSpPr/>
          <p:nvPr/>
        </p:nvSpPr>
        <p:spPr>
          <a:xfrm rot="18801229">
            <a:off x="2506592" y="9052924"/>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86" name="Bogen 1085">
            <a:extLst>
              <a:ext uri="{FF2B5EF4-FFF2-40B4-BE49-F238E27FC236}">
                <a16:creationId xmlns:a16="http://schemas.microsoft.com/office/drawing/2014/main" id="{879E01DA-882F-5682-72AA-EFB1F8565CA5}"/>
              </a:ext>
            </a:extLst>
          </p:cNvPr>
          <p:cNvSpPr/>
          <p:nvPr/>
        </p:nvSpPr>
        <p:spPr>
          <a:xfrm rot="2798771" flipV="1">
            <a:off x="1392542" y="8854345"/>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090" name="Grafik 1089">
            <a:extLst>
              <a:ext uri="{FF2B5EF4-FFF2-40B4-BE49-F238E27FC236}">
                <a16:creationId xmlns:a16="http://schemas.microsoft.com/office/drawing/2014/main" id="{D3747B4A-11CE-2A47-A2E8-9C19C7013083}"/>
              </a:ext>
            </a:extLst>
          </p:cNvPr>
          <p:cNvPicPr>
            <a:picLocks noChangeAspect="1"/>
          </p:cNvPicPr>
          <p:nvPr/>
        </p:nvPicPr>
        <p:blipFill>
          <a:blip r:embed="rId14"/>
          <a:stretch>
            <a:fillRect/>
          </a:stretch>
        </p:blipFill>
        <p:spPr>
          <a:xfrm>
            <a:off x="4735691" y="9096318"/>
            <a:ext cx="743382" cy="743382"/>
          </a:xfrm>
          <a:prstGeom prst="rect">
            <a:avLst/>
          </a:prstGeom>
        </p:spPr>
      </p:pic>
      <p:sp>
        <p:nvSpPr>
          <p:cNvPr id="1091" name="Textfeld 1090">
            <a:extLst>
              <a:ext uri="{FF2B5EF4-FFF2-40B4-BE49-F238E27FC236}">
                <a16:creationId xmlns:a16="http://schemas.microsoft.com/office/drawing/2014/main" id="{F1777501-1196-C5C0-F5DC-C05387EBF809}"/>
              </a:ext>
            </a:extLst>
          </p:cNvPr>
          <p:cNvSpPr txBox="1"/>
          <p:nvPr/>
        </p:nvSpPr>
        <p:spPr>
          <a:xfrm>
            <a:off x="4604886" y="9234031"/>
            <a:ext cx="1076960" cy="338554"/>
          </a:xfrm>
          <a:prstGeom prst="rect">
            <a:avLst/>
          </a:prstGeom>
          <a:noFill/>
        </p:spPr>
        <p:txBody>
          <a:bodyPr wrap="square">
            <a:spAutoFit/>
          </a:bodyPr>
          <a:lstStyle/>
          <a:p>
            <a:pPr algn="ctr"/>
            <a:r>
              <a:rPr lang="de-DE" sz="800" b="1">
                <a:solidFill>
                  <a:srgbClr val="3C3C3C"/>
                </a:solidFill>
                <a:latin typeface="Titillium Web" panose="00000500000000000000" pitchFamily="2" charset="0"/>
              </a:rPr>
              <a:t>Netz </a:t>
            </a:r>
          </a:p>
          <a:p>
            <a:pPr algn="ctr"/>
            <a:r>
              <a:rPr lang="de-DE" sz="800" b="1">
                <a:solidFill>
                  <a:srgbClr val="3C3C3C"/>
                </a:solidFill>
                <a:latin typeface="Titillium Web" panose="00000500000000000000" pitchFamily="2" charset="0"/>
              </a:rPr>
              <a:t>NÖ</a:t>
            </a:r>
            <a:endParaRPr lang="de-DE" sz="800">
              <a:solidFill>
                <a:srgbClr val="3C3C3C"/>
              </a:solidFill>
            </a:endParaRPr>
          </a:p>
        </p:txBody>
      </p:sp>
      <p:sp>
        <p:nvSpPr>
          <p:cNvPr id="1092" name="Textfeld 1091">
            <a:extLst>
              <a:ext uri="{FF2B5EF4-FFF2-40B4-BE49-F238E27FC236}">
                <a16:creationId xmlns:a16="http://schemas.microsoft.com/office/drawing/2014/main" id="{53DB549D-9723-1CD2-D924-8415B3230B47}"/>
              </a:ext>
            </a:extLst>
          </p:cNvPr>
          <p:cNvSpPr txBox="1"/>
          <p:nvPr/>
        </p:nvSpPr>
        <p:spPr>
          <a:xfrm>
            <a:off x="3396146" y="8729427"/>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093" name="Textfeld 1092">
            <a:extLst>
              <a:ext uri="{FF2B5EF4-FFF2-40B4-BE49-F238E27FC236}">
                <a16:creationId xmlns:a16="http://schemas.microsoft.com/office/drawing/2014/main" id="{5CC8BA6D-5515-D659-EF1C-05D07E3C0A8D}"/>
              </a:ext>
            </a:extLst>
          </p:cNvPr>
          <p:cNvSpPr txBox="1"/>
          <p:nvPr/>
        </p:nvSpPr>
        <p:spPr>
          <a:xfrm>
            <a:off x="3398402" y="8877169"/>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094" name="Bogen 1093">
            <a:extLst>
              <a:ext uri="{FF2B5EF4-FFF2-40B4-BE49-F238E27FC236}">
                <a16:creationId xmlns:a16="http://schemas.microsoft.com/office/drawing/2014/main" id="{42AEA7DB-DB8A-E0B0-E12E-361228D8F6C2}"/>
              </a:ext>
            </a:extLst>
          </p:cNvPr>
          <p:cNvSpPr/>
          <p:nvPr/>
        </p:nvSpPr>
        <p:spPr>
          <a:xfrm rot="2798771" flipV="1">
            <a:off x="4268700" y="8833166"/>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5" name="Bogen 1094">
            <a:extLst>
              <a:ext uri="{FF2B5EF4-FFF2-40B4-BE49-F238E27FC236}">
                <a16:creationId xmlns:a16="http://schemas.microsoft.com/office/drawing/2014/main" id="{C5527250-95C6-3900-89F0-4DD2D9FD6D21}"/>
              </a:ext>
            </a:extLst>
          </p:cNvPr>
          <p:cNvSpPr/>
          <p:nvPr/>
        </p:nvSpPr>
        <p:spPr>
          <a:xfrm rot="18801229">
            <a:off x="5562661" y="907137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96" name="Rechteck: abgerundete Ecken 13">
            <a:extLst>
              <a:ext uri="{FF2B5EF4-FFF2-40B4-BE49-F238E27FC236}">
                <a16:creationId xmlns:a16="http://schemas.microsoft.com/office/drawing/2014/main" id="{4E8F05D7-8ED2-73B0-CC83-F188EC94A202}"/>
              </a:ext>
            </a:extLst>
          </p:cNvPr>
          <p:cNvSpPr/>
          <p:nvPr/>
        </p:nvSpPr>
        <p:spPr>
          <a:xfrm>
            <a:off x="-106903" y="8366786"/>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97" name="Textfeld 1096">
            <a:extLst>
              <a:ext uri="{FF2B5EF4-FFF2-40B4-BE49-F238E27FC236}">
                <a16:creationId xmlns:a16="http://schemas.microsoft.com/office/drawing/2014/main" id="{67EAD5EF-C098-1F0B-03EC-9897073C13B0}"/>
              </a:ext>
            </a:extLst>
          </p:cNvPr>
          <p:cNvSpPr txBox="1"/>
          <p:nvPr/>
        </p:nvSpPr>
        <p:spPr>
          <a:xfrm>
            <a:off x="-213280" y="8366786"/>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sp>
        <p:nvSpPr>
          <p:cNvPr id="1098" name="Textfeld 1097">
            <a:extLst>
              <a:ext uri="{FF2B5EF4-FFF2-40B4-BE49-F238E27FC236}">
                <a16:creationId xmlns:a16="http://schemas.microsoft.com/office/drawing/2014/main" id="{54810D38-9AD5-0E77-FD99-DFF48FE5B0FB}"/>
              </a:ext>
            </a:extLst>
          </p:cNvPr>
          <p:cNvSpPr txBox="1"/>
          <p:nvPr/>
        </p:nvSpPr>
        <p:spPr>
          <a:xfrm>
            <a:off x="3605873"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104" name="Rechteck 1103">
            <a:extLst>
              <a:ext uri="{FF2B5EF4-FFF2-40B4-BE49-F238E27FC236}">
                <a16:creationId xmlns:a16="http://schemas.microsoft.com/office/drawing/2014/main" id="{22B26B02-BCAD-48A8-13D0-0FFDF0EA9A45}"/>
              </a:ext>
            </a:extLst>
          </p:cNvPr>
          <p:cNvSpPr/>
          <p:nvPr/>
        </p:nvSpPr>
        <p:spPr>
          <a:xfrm>
            <a:off x="997868" y="4321549"/>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105" name="Rechteck 1104">
            <a:extLst>
              <a:ext uri="{FF2B5EF4-FFF2-40B4-BE49-F238E27FC236}">
                <a16:creationId xmlns:a16="http://schemas.microsoft.com/office/drawing/2014/main" id="{8E9BE398-E523-4656-B4C0-D59DCC769DCD}"/>
              </a:ext>
            </a:extLst>
          </p:cNvPr>
          <p:cNvSpPr/>
          <p:nvPr/>
        </p:nvSpPr>
        <p:spPr>
          <a:xfrm>
            <a:off x="1958309" y="4325197"/>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1106" name="Gruppieren 1105">
            <a:extLst>
              <a:ext uri="{FF2B5EF4-FFF2-40B4-BE49-F238E27FC236}">
                <a16:creationId xmlns:a16="http://schemas.microsoft.com/office/drawing/2014/main" id="{87203603-AA6A-199C-6E7D-6ADCDA8D9026}"/>
              </a:ext>
            </a:extLst>
          </p:cNvPr>
          <p:cNvGrpSpPr/>
          <p:nvPr/>
        </p:nvGrpSpPr>
        <p:grpSpPr>
          <a:xfrm>
            <a:off x="479370" y="4660159"/>
            <a:ext cx="3681861" cy="2225122"/>
            <a:chOff x="477932" y="1994624"/>
            <a:chExt cx="5937987" cy="3588604"/>
          </a:xfrm>
        </p:grpSpPr>
        <p:sp>
          <p:nvSpPr>
            <p:cNvPr id="1107" name="Freihandform: Form 96">
              <a:extLst>
                <a:ext uri="{FF2B5EF4-FFF2-40B4-BE49-F238E27FC236}">
                  <a16:creationId xmlns:a16="http://schemas.microsoft.com/office/drawing/2014/main" id="{D0B91AFC-4F26-C5F4-5037-25DF7177A047}"/>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108" name="Freihandform: Form 103">
              <a:extLst>
                <a:ext uri="{FF2B5EF4-FFF2-40B4-BE49-F238E27FC236}">
                  <a16:creationId xmlns:a16="http://schemas.microsoft.com/office/drawing/2014/main" id="{1543D4FC-A455-83E4-7C1D-13295EEBE2A8}"/>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109" name="Freihandform: Form 116">
              <a:extLst>
                <a:ext uri="{FF2B5EF4-FFF2-40B4-BE49-F238E27FC236}">
                  <a16:creationId xmlns:a16="http://schemas.microsoft.com/office/drawing/2014/main" id="{2DB22FD0-FB48-12DB-92B9-600A33E6C16F}"/>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1110" name="Freihandform: Form 133">
              <a:extLst>
                <a:ext uri="{FF2B5EF4-FFF2-40B4-BE49-F238E27FC236}">
                  <a16:creationId xmlns:a16="http://schemas.microsoft.com/office/drawing/2014/main" id="{5D76ABF9-6CB4-F5CE-BE8B-139711255BEE}"/>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1111" name="Freihandform: Form 134">
              <a:extLst>
                <a:ext uri="{FF2B5EF4-FFF2-40B4-BE49-F238E27FC236}">
                  <a16:creationId xmlns:a16="http://schemas.microsoft.com/office/drawing/2014/main" id="{C7317A17-16AA-BCAC-78CB-528AC39FB004}"/>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1112" name="Freihandform: Form 135">
              <a:extLst>
                <a:ext uri="{FF2B5EF4-FFF2-40B4-BE49-F238E27FC236}">
                  <a16:creationId xmlns:a16="http://schemas.microsoft.com/office/drawing/2014/main" id="{948D6E9C-0D47-FCEF-30EE-40C2A019A149}"/>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1113" name="Freihandform: Form 136">
              <a:extLst>
                <a:ext uri="{FF2B5EF4-FFF2-40B4-BE49-F238E27FC236}">
                  <a16:creationId xmlns:a16="http://schemas.microsoft.com/office/drawing/2014/main" id="{7BE84656-E74D-A0C2-2DB2-FA1436ADC6E5}"/>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1114" name="Freihandform: Form 137">
              <a:extLst>
                <a:ext uri="{FF2B5EF4-FFF2-40B4-BE49-F238E27FC236}">
                  <a16:creationId xmlns:a16="http://schemas.microsoft.com/office/drawing/2014/main" id="{9D6712BA-861F-61BC-9C9D-11FA6EBFAE60}"/>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115" name="Freihandform: Form 138">
              <a:extLst>
                <a:ext uri="{FF2B5EF4-FFF2-40B4-BE49-F238E27FC236}">
                  <a16:creationId xmlns:a16="http://schemas.microsoft.com/office/drawing/2014/main" id="{25B39E31-ACEA-A870-F71A-0813AC3538A5}"/>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116" name="Freihandform: Form 139">
              <a:extLst>
                <a:ext uri="{FF2B5EF4-FFF2-40B4-BE49-F238E27FC236}">
                  <a16:creationId xmlns:a16="http://schemas.microsoft.com/office/drawing/2014/main" id="{6AD7FA9B-B1CE-8BFA-C68D-88B54326EB94}"/>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1117" name="Freihandform: Form 140">
              <a:extLst>
                <a:ext uri="{FF2B5EF4-FFF2-40B4-BE49-F238E27FC236}">
                  <a16:creationId xmlns:a16="http://schemas.microsoft.com/office/drawing/2014/main" id="{78E0A3CB-36EF-DCF5-B897-2F2F11522BBF}"/>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1118" name="Freihandform: Form 157">
              <a:extLst>
                <a:ext uri="{FF2B5EF4-FFF2-40B4-BE49-F238E27FC236}">
                  <a16:creationId xmlns:a16="http://schemas.microsoft.com/office/drawing/2014/main" id="{7EE10FA6-CE85-B910-52C3-D77F9B8DA8BE}"/>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1119" name="Textfeld 1118">
              <a:extLst>
                <a:ext uri="{FF2B5EF4-FFF2-40B4-BE49-F238E27FC236}">
                  <a16:creationId xmlns:a16="http://schemas.microsoft.com/office/drawing/2014/main" id="{36697212-948B-CC29-7487-6730BB53DF64}"/>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1120" name="Textfeld 1119">
              <a:extLst>
                <a:ext uri="{FF2B5EF4-FFF2-40B4-BE49-F238E27FC236}">
                  <a16:creationId xmlns:a16="http://schemas.microsoft.com/office/drawing/2014/main" id="{A53349FD-6803-C536-EB17-7C6CA67034C7}"/>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1121" name="Textfeld 1120">
              <a:extLst>
                <a:ext uri="{FF2B5EF4-FFF2-40B4-BE49-F238E27FC236}">
                  <a16:creationId xmlns:a16="http://schemas.microsoft.com/office/drawing/2014/main" id="{7557CD03-F552-3D52-93CD-99F6A4E799D5}"/>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122" name="Freihandform: Form 8">
              <a:extLst>
                <a:ext uri="{FF2B5EF4-FFF2-40B4-BE49-F238E27FC236}">
                  <a16:creationId xmlns:a16="http://schemas.microsoft.com/office/drawing/2014/main" id="{AD908733-02B3-B7EE-D980-F2B0F84D3C09}"/>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1123" name="Freihandform: Form 154">
              <a:extLst>
                <a:ext uri="{FF2B5EF4-FFF2-40B4-BE49-F238E27FC236}">
                  <a16:creationId xmlns:a16="http://schemas.microsoft.com/office/drawing/2014/main" id="{7166A27A-821D-D20E-DF7A-D8EFDD4968BF}"/>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1124" name="Textfeld 1123">
              <a:extLst>
                <a:ext uri="{FF2B5EF4-FFF2-40B4-BE49-F238E27FC236}">
                  <a16:creationId xmlns:a16="http://schemas.microsoft.com/office/drawing/2014/main" id="{A56BF483-4A79-C17B-10EF-428E1DE82E68}"/>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1125" name="Textfeld 1124">
              <a:extLst>
                <a:ext uri="{FF2B5EF4-FFF2-40B4-BE49-F238E27FC236}">
                  <a16:creationId xmlns:a16="http://schemas.microsoft.com/office/drawing/2014/main" id="{E99BF7F4-AEA0-9B99-D957-6F6B3B916C5C}"/>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126" name="Textfeld 1125">
              <a:extLst>
                <a:ext uri="{FF2B5EF4-FFF2-40B4-BE49-F238E27FC236}">
                  <a16:creationId xmlns:a16="http://schemas.microsoft.com/office/drawing/2014/main" id="{88C5AB25-2B8B-5654-41C4-ED349EF510A4}"/>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1127" name="Textfeld 1126">
              <a:extLst>
                <a:ext uri="{FF2B5EF4-FFF2-40B4-BE49-F238E27FC236}">
                  <a16:creationId xmlns:a16="http://schemas.microsoft.com/office/drawing/2014/main" id="{92293F02-70D4-A89E-A383-F40B98CD0D4A}"/>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128" name="Freihandform: Form 23">
              <a:extLst>
                <a:ext uri="{FF2B5EF4-FFF2-40B4-BE49-F238E27FC236}">
                  <a16:creationId xmlns:a16="http://schemas.microsoft.com/office/drawing/2014/main" id="{C9AE1F4C-7D62-79FA-173B-93B67D478DE7}"/>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1129" name="Textfeld 1128">
              <a:extLst>
                <a:ext uri="{FF2B5EF4-FFF2-40B4-BE49-F238E27FC236}">
                  <a16:creationId xmlns:a16="http://schemas.microsoft.com/office/drawing/2014/main" id="{F0EC26CA-8D1F-FCB0-3955-60BFEBC4B16B}"/>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130" name="Textfeld 1129">
              <a:extLst>
                <a:ext uri="{FF2B5EF4-FFF2-40B4-BE49-F238E27FC236}">
                  <a16:creationId xmlns:a16="http://schemas.microsoft.com/office/drawing/2014/main" id="{B8016023-8DB0-EC62-B65C-FDC75656CB98}"/>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1131" name="Textfeld 1130">
              <a:extLst>
                <a:ext uri="{FF2B5EF4-FFF2-40B4-BE49-F238E27FC236}">
                  <a16:creationId xmlns:a16="http://schemas.microsoft.com/office/drawing/2014/main" id="{311435A2-68B0-89E1-42BA-AC6EF1CD0CC7}"/>
                </a:ext>
              </a:extLst>
            </p:cNvPr>
            <p:cNvSpPr txBox="1"/>
            <p:nvPr/>
          </p:nvSpPr>
          <p:spPr>
            <a:xfrm>
              <a:off x="3267182" y="1994624"/>
              <a:ext cx="3115142" cy="546009"/>
            </a:xfrm>
            <a:prstGeom prst="rect">
              <a:avLst/>
            </a:prstGeom>
            <a:noFill/>
          </p:spPr>
          <p:txBody>
            <a:bodyPr wrap="square" lIns="91440" tIns="45720" rIns="91440" bIns="45720" rtlCol="0" anchor="t">
              <a:spAutoFit/>
            </a:bodyPr>
            <a:lstStyle/>
            <a:p>
              <a:r>
                <a:rPr lang="de-DE" sz="800" b="1">
                  <a:solidFill>
                    <a:srgbClr val="3C3C3C"/>
                  </a:solidFill>
                  <a:latin typeface="Titillium Web  "/>
                </a:rPr>
                <a:t>= 22,2 Ct / kWh</a:t>
              </a:r>
            </a:p>
            <a:p>
              <a:r>
                <a:rPr lang="de-DE" sz="800">
                  <a:solidFill>
                    <a:srgbClr val="96C446"/>
                  </a:solidFill>
                  <a:latin typeface="Titillium Web  "/>
                </a:rPr>
                <a:t>Deine Ersparnis </a:t>
              </a:r>
              <a:r>
                <a:rPr lang="de-DE" sz="800" b="1">
                  <a:solidFill>
                    <a:srgbClr val="96C446"/>
                  </a:solidFill>
                  <a:latin typeface="Titillium Web  "/>
                </a:rPr>
                <a:t>= 12,7 Ct/kWh = -36%</a:t>
              </a:r>
              <a:endParaRPr lang="de-AT" sz="800" b="1">
                <a:solidFill>
                  <a:srgbClr val="96C446"/>
                </a:solidFill>
                <a:latin typeface="Titillium Web  "/>
              </a:endParaRPr>
            </a:p>
          </p:txBody>
        </p:sp>
      </p:grpSp>
      <p:sp>
        <p:nvSpPr>
          <p:cNvPr id="1132" name="Textfeld 1131">
            <a:extLst>
              <a:ext uri="{FF2B5EF4-FFF2-40B4-BE49-F238E27FC236}">
                <a16:creationId xmlns:a16="http://schemas.microsoft.com/office/drawing/2014/main" id="{DEC3AE5D-1808-F40F-0638-F68A3AD37F8C}"/>
              </a:ext>
            </a:extLst>
          </p:cNvPr>
          <p:cNvSpPr txBox="1"/>
          <p:nvPr/>
        </p:nvSpPr>
        <p:spPr>
          <a:xfrm>
            <a:off x="901503" y="6891306"/>
            <a:ext cx="2062608"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pic>
        <p:nvPicPr>
          <p:cNvPr id="1133" name="Grafik 1132">
            <a:extLst>
              <a:ext uri="{FF2B5EF4-FFF2-40B4-BE49-F238E27FC236}">
                <a16:creationId xmlns:a16="http://schemas.microsoft.com/office/drawing/2014/main" id="{4219FFFC-382A-C5C4-32E3-F6013BEF72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46856" y="5578915"/>
            <a:ext cx="133684" cy="187157"/>
          </a:xfrm>
          <a:prstGeom prst="rect">
            <a:avLst/>
          </a:prstGeom>
        </p:spPr>
      </p:pic>
      <p:pic>
        <p:nvPicPr>
          <p:cNvPr id="1134" name="Grafik 1133">
            <a:extLst>
              <a:ext uri="{FF2B5EF4-FFF2-40B4-BE49-F238E27FC236}">
                <a16:creationId xmlns:a16="http://schemas.microsoft.com/office/drawing/2014/main" id="{3C2C240E-6911-36C3-6739-265E87673E3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64246" y="5955100"/>
            <a:ext cx="133684" cy="187157"/>
          </a:xfrm>
          <a:prstGeom prst="rect">
            <a:avLst/>
          </a:prstGeom>
        </p:spPr>
      </p:pic>
      <p:grpSp>
        <p:nvGrpSpPr>
          <p:cNvPr id="1135" name="Grafik 36">
            <a:extLst>
              <a:ext uri="{FF2B5EF4-FFF2-40B4-BE49-F238E27FC236}">
                <a16:creationId xmlns:a16="http://schemas.microsoft.com/office/drawing/2014/main" id="{9AE32262-ECE0-D727-A352-3689CD91C22D}"/>
              </a:ext>
            </a:extLst>
          </p:cNvPr>
          <p:cNvGrpSpPr/>
          <p:nvPr/>
        </p:nvGrpSpPr>
        <p:grpSpPr>
          <a:xfrm>
            <a:off x="2335032" y="6507883"/>
            <a:ext cx="194516" cy="145523"/>
            <a:chOff x="3571460" y="5191462"/>
            <a:chExt cx="415903" cy="311149"/>
          </a:xfrm>
          <a:solidFill>
            <a:schemeClr val="bg1"/>
          </a:solidFill>
        </p:grpSpPr>
        <p:sp>
          <p:nvSpPr>
            <p:cNvPr id="1136" name="Freihandform 1135">
              <a:extLst>
                <a:ext uri="{FF2B5EF4-FFF2-40B4-BE49-F238E27FC236}">
                  <a16:creationId xmlns:a16="http://schemas.microsoft.com/office/drawing/2014/main" id="{C469B63E-64E7-756A-8B1F-8F2D5A621B3F}"/>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137" name="Freihandform 1136">
              <a:extLst>
                <a:ext uri="{FF2B5EF4-FFF2-40B4-BE49-F238E27FC236}">
                  <a16:creationId xmlns:a16="http://schemas.microsoft.com/office/drawing/2014/main" id="{47F4E0A2-EF52-10E8-619E-286E94F950BF}"/>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sp>
        <p:nvSpPr>
          <p:cNvPr id="1138" name="Textfeld 1137">
            <a:extLst>
              <a:ext uri="{FF2B5EF4-FFF2-40B4-BE49-F238E27FC236}">
                <a16:creationId xmlns:a16="http://schemas.microsoft.com/office/drawing/2014/main" id="{5FB7BAAD-F673-C610-CDF7-AC24DF5C9DD7}"/>
              </a:ext>
            </a:extLst>
          </p:cNvPr>
          <p:cNvSpPr txBox="1"/>
          <p:nvPr/>
        </p:nvSpPr>
        <p:spPr>
          <a:xfrm>
            <a:off x="1764952" y="5494392"/>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1139" name="Textfeld 1138">
            <a:extLst>
              <a:ext uri="{FF2B5EF4-FFF2-40B4-BE49-F238E27FC236}">
                <a16:creationId xmlns:a16="http://schemas.microsoft.com/office/drawing/2014/main" id="{34523F04-E3F0-B02B-9D1F-526186E4548B}"/>
              </a:ext>
            </a:extLst>
          </p:cNvPr>
          <p:cNvSpPr txBox="1"/>
          <p:nvPr/>
        </p:nvSpPr>
        <p:spPr>
          <a:xfrm>
            <a:off x="729390" y="5565832"/>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1140" name="Textfeld 1139">
            <a:extLst>
              <a:ext uri="{FF2B5EF4-FFF2-40B4-BE49-F238E27FC236}">
                <a16:creationId xmlns:a16="http://schemas.microsoft.com/office/drawing/2014/main" id="{F65EC52F-9137-6B94-2D22-A3325116818D}"/>
              </a:ext>
            </a:extLst>
          </p:cNvPr>
          <p:cNvSpPr txBox="1"/>
          <p:nvPr/>
        </p:nvSpPr>
        <p:spPr>
          <a:xfrm>
            <a:off x="2570523" y="5957985"/>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1141" name="Textfeld 1140">
            <a:extLst>
              <a:ext uri="{FF2B5EF4-FFF2-40B4-BE49-F238E27FC236}">
                <a16:creationId xmlns:a16="http://schemas.microsoft.com/office/drawing/2014/main" id="{583EC82B-8627-77FC-05E6-334B19118286}"/>
              </a:ext>
            </a:extLst>
          </p:cNvPr>
          <p:cNvSpPr txBox="1"/>
          <p:nvPr/>
        </p:nvSpPr>
        <p:spPr>
          <a:xfrm>
            <a:off x="2564965" y="6402553"/>
            <a:ext cx="497451" cy="215444"/>
          </a:xfrm>
          <a:prstGeom prst="rect">
            <a:avLst/>
          </a:prstGeom>
          <a:noFill/>
        </p:spPr>
        <p:txBody>
          <a:bodyPr wrap="square" rtlCol="0">
            <a:spAutoFit/>
          </a:bodyPr>
          <a:lstStyle/>
          <a:p>
            <a:r>
              <a:rPr lang="de-DE" sz="800" b="1">
                <a:solidFill>
                  <a:srgbClr val="E94D32"/>
                </a:solidFill>
                <a:latin typeface="Titillium Web  "/>
              </a:rPr>
              <a:t>14 Ct</a:t>
            </a:r>
            <a:endParaRPr lang="de-AT" sz="800" b="1">
              <a:solidFill>
                <a:srgbClr val="E94D32"/>
              </a:solidFill>
              <a:latin typeface="Titillium Web  "/>
            </a:endParaRPr>
          </a:p>
        </p:txBody>
      </p:sp>
      <p:pic>
        <p:nvPicPr>
          <p:cNvPr id="2" name="Grafik 1">
            <a:extLst>
              <a:ext uri="{FF2B5EF4-FFF2-40B4-BE49-F238E27FC236}">
                <a16:creationId xmlns:a16="http://schemas.microsoft.com/office/drawing/2014/main" id="{D35D63F3-14C6-3EA1-06CC-A18F4D80765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1580" y="9144159"/>
            <a:ext cx="554165" cy="554165"/>
          </a:xfrm>
          <a:prstGeom prst="rect">
            <a:avLst/>
          </a:prstGeom>
        </p:spPr>
      </p:pic>
      <p:pic>
        <p:nvPicPr>
          <p:cNvPr id="6" name="Picture 2">
            <a:extLst>
              <a:ext uri="{FF2B5EF4-FFF2-40B4-BE49-F238E27FC236}">
                <a16:creationId xmlns:a16="http://schemas.microsoft.com/office/drawing/2014/main" id="{6779A40E-D126-9F42-30CB-38B5CFE79A88}"/>
              </a:ext>
            </a:extLst>
          </p:cNvPr>
          <p:cNvPicPr>
            <a:picLocks noChangeAspect="1" noChangeArrowheads="1"/>
          </p:cNvPicPr>
          <p:nvPr/>
        </p:nvPicPr>
        <p:blipFill>
          <a:blip r:embed="rId19">
            <a:extLst>
              <a:ext uri="{96DAC541-7B7A-43D3-8B79-37D633B846F1}">
                <asvg:svgBlip xmlns:asvg="http://schemas.microsoft.com/office/drawing/2016/SVG/main" r:embed="rId20"/>
              </a:ext>
            </a:extLst>
          </a:blip>
          <a:srcRect/>
          <a:stretch/>
        </p:blipFill>
        <p:spPr bwMode="auto">
          <a:xfrm>
            <a:off x="4512414" y="1584092"/>
            <a:ext cx="2033949" cy="833424"/>
          </a:xfrm>
          <a:prstGeom prst="rect">
            <a:avLst/>
          </a:prstGeom>
          <a:noFill/>
        </p:spPr>
      </p:pic>
    </p:spTree>
    <p:extLst>
      <p:ext uri="{BB962C8B-B14F-4D97-AF65-F5344CB8AC3E}">
        <p14:creationId xmlns:p14="http://schemas.microsoft.com/office/powerpoint/2010/main" val="390945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88E7-7CEF-9446-9E94-DD257A26347B}"/>
            </a:ext>
          </a:extLst>
        </p:cNvPr>
        <p:cNvGrpSpPr/>
        <p:nvPr/>
      </p:nvGrpSpPr>
      <p:grpSpPr>
        <a:xfrm>
          <a:off x="0" y="0"/>
          <a:ext cx="0" cy="0"/>
          <a:chOff x="0" y="0"/>
          <a:chExt cx="0" cy="0"/>
        </a:xfrm>
      </p:grpSpPr>
      <p:pic>
        <p:nvPicPr>
          <p:cNvPr id="1084" name="Grafik 1083" descr="Ein Bild, das draußen, Himmel, Gras, Baum enthält.&#10;&#10;Automatisch generierte Beschreibung">
            <a:extLst>
              <a:ext uri="{FF2B5EF4-FFF2-40B4-BE49-F238E27FC236}">
                <a16:creationId xmlns:a16="http://schemas.microsoft.com/office/drawing/2014/main" id="{E27E59B6-278B-DC8F-9D31-23F7471F9ADF}"/>
              </a:ext>
            </a:extLst>
          </p:cNvPr>
          <p:cNvPicPr>
            <a:picLocks noChangeAspect="1"/>
          </p:cNvPicPr>
          <p:nvPr/>
        </p:nvPicPr>
        <p:blipFill rotWithShape="1">
          <a:blip r:embed="rId3">
            <a:extLst>
              <a:ext uri="{28A0092B-C50C-407E-A947-70E740481C1C}">
                <a14:useLocalDpi xmlns:a14="http://schemas.microsoft.com/office/drawing/2010/main" val="0"/>
              </a:ext>
            </a:extLst>
          </a:blip>
          <a:srcRect l="-359" t="41346" r="-36" b="21455"/>
          <a:stretch/>
        </p:blipFill>
        <p:spPr>
          <a:xfrm>
            <a:off x="-64009" y="-11754"/>
            <a:ext cx="7686705" cy="2136197"/>
          </a:xfrm>
          <a:prstGeom prst="rect">
            <a:avLst/>
          </a:prstGeom>
          <a:noFill/>
        </p:spPr>
      </p:pic>
      <p:sp>
        <p:nvSpPr>
          <p:cNvPr id="10" name="Textfeld 9">
            <a:extLst>
              <a:ext uri="{FF2B5EF4-FFF2-40B4-BE49-F238E27FC236}">
                <a16:creationId xmlns:a16="http://schemas.microsoft.com/office/drawing/2014/main" id="{46769F0D-01E0-6145-B9BA-D34595F56820}"/>
              </a:ext>
            </a:extLst>
          </p:cNvPr>
          <p:cNvSpPr txBox="1"/>
          <p:nvPr/>
        </p:nvSpPr>
        <p:spPr>
          <a:xfrm>
            <a:off x="322204" y="2484877"/>
            <a:ext cx="6882159" cy="654025"/>
          </a:xfrm>
          <a:prstGeom prst="rect">
            <a:avLst/>
          </a:prstGeom>
          <a:noFill/>
        </p:spPr>
        <p:txBody>
          <a:bodyPr wrap="square" lIns="91440" tIns="45720" rIns="91440" bIns="45720" rtlCol="0" anchor="t">
            <a:spAutoFit/>
          </a:bodyPr>
          <a:lstStyle/>
          <a:p>
            <a:r>
              <a:rPr lang="de-DE" sz="1850" b="1">
                <a:solidFill>
                  <a:srgbClr val="E94D32"/>
                </a:solidFill>
                <a:latin typeface="Titillium Web"/>
              </a:rPr>
              <a:t>Strom direkt aus deiner Nachbarschaft beziehen und Geld sparen!</a:t>
            </a:r>
          </a:p>
          <a:p>
            <a:r>
              <a:rPr lang="de-DE">
                <a:solidFill>
                  <a:schemeClr val="bg1">
                    <a:lumMod val="50000"/>
                  </a:schemeClr>
                </a:solidFill>
                <a:latin typeface="Titillium Web"/>
              </a:rPr>
              <a:t>Werde Teil der </a:t>
            </a:r>
            <a:r>
              <a:rPr lang="de-DE" err="1">
                <a:solidFill>
                  <a:schemeClr val="bg1">
                    <a:lumMod val="50000"/>
                  </a:schemeClr>
                </a:solidFill>
                <a:latin typeface="Titillium Web"/>
              </a:rPr>
              <a:t>neoom</a:t>
            </a:r>
            <a:r>
              <a:rPr lang="de-DE">
                <a:solidFill>
                  <a:schemeClr val="bg1">
                    <a:lumMod val="50000"/>
                  </a:schemeClr>
                </a:solidFill>
                <a:latin typeface="Titillium Web"/>
              </a:rPr>
              <a:t> Energiegemeinschaft in Tulln und Umgebung</a:t>
            </a:r>
          </a:p>
        </p:txBody>
      </p:sp>
      <p:sp>
        <p:nvSpPr>
          <p:cNvPr id="14" name="Rechteck: abgerundete Ecken 13">
            <a:extLst>
              <a:ext uri="{FF2B5EF4-FFF2-40B4-BE49-F238E27FC236}">
                <a16:creationId xmlns:a16="http://schemas.microsoft.com/office/drawing/2014/main" id="{F42D735C-53A1-E201-A816-5A34341C72ED}"/>
              </a:ext>
            </a:extLst>
          </p:cNvPr>
          <p:cNvSpPr/>
          <p:nvPr/>
        </p:nvSpPr>
        <p:spPr>
          <a:xfrm>
            <a:off x="4181475" y="1640845"/>
            <a:ext cx="2695829" cy="87805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85" name="Textfeld 1084">
            <a:extLst>
              <a:ext uri="{FF2B5EF4-FFF2-40B4-BE49-F238E27FC236}">
                <a16:creationId xmlns:a16="http://schemas.microsoft.com/office/drawing/2014/main" id="{FAEAC723-1E14-4121-7AE6-60D9F81B5787}"/>
              </a:ext>
            </a:extLst>
          </p:cNvPr>
          <p:cNvSpPr txBox="1"/>
          <p:nvPr/>
        </p:nvSpPr>
        <p:spPr>
          <a:xfrm>
            <a:off x="322205" y="3249749"/>
            <a:ext cx="6803650" cy="977191"/>
          </a:xfrm>
          <a:prstGeom prst="rect">
            <a:avLst/>
          </a:prstGeom>
          <a:solidFill>
            <a:schemeClr val="bg1"/>
          </a:solidFill>
        </p:spPr>
        <p:txBody>
          <a:bodyPr wrap="square">
            <a:spAutoFit/>
          </a:bodyPr>
          <a:lstStyle/>
          <a:p>
            <a:pPr marR="0" algn="just" defTabSz="1080000">
              <a:tabLst>
                <a:tab pos="0" algn="l"/>
              </a:tabLst>
              <a:defRPr/>
            </a:pPr>
            <a:r>
              <a:rPr lang="de-DE" sz="1150">
                <a:solidFill>
                  <a:srgbClr val="3C3C3C"/>
                </a:solidFill>
                <a:latin typeface="Titillium Web" panose="00000500000000000000" pitchFamily="2" charset="0"/>
              </a:rPr>
              <a:t>Du hast genug von Stromkostenerhöhungen und massiven Gewinnen der Energiekonzerne? Zahlreiche </a:t>
            </a:r>
            <a:r>
              <a:rPr lang="de-DE" sz="1150" b="1">
                <a:solidFill>
                  <a:srgbClr val="3C3C3C"/>
                </a:solidFill>
                <a:latin typeface="Titillium Web" panose="00000500000000000000" pitchFamily="2" charset="0"/>
              </a:rPr>
              <a:t>Landwirte, Unternehmen und auch Einfamilienhäuser </a:t>
            </a:r>
            <a:r>
              <a:rPr lang="de-DE" sz="1150">
                <a:solidFill>
                  <a:srgbClr val="3C3C3C"/>
                </a:solidFill>
                <a:latin typeface="Titillium Web" panose="00000500000000000000" pitchFamily="2" charset="0"/>
              </a:rPr>
              <a:t>in </a:t>
            </a:r>
            <a:r>
              <a:rPr lang="de-DE" sz="1150" b="1">
                <a:solidFill>
                  <a:srgbClr val="3C3C3C"/>
                </a:solidFill>
                <a:latin typeface="Titillium Web" panose="00000500000000000000" pitchFamily="2" charset="0"/>
              </a:rPr>
              <a:t>Tulln und Umgebung </a:t>
            </a:r>
            <a:r>
              <a:rPr lang="de-DE" sz="1150">
                <a:solidFill>
                  <a:srgbClr val="3C3C3C"/>
                </a:solidFill>
                <a:latin typeface="Titillium Web" panose="00000500000000000000" pitchFamily="2" charset="0"/>
              </a:rPr>
              <a:t>sind mit ihren PV-Anlagen bereits Teil der </a:t>
            </a:r>
            <a:r>
              <a:rPr lang="de-DE" sz="1150" err="1">
                <a:solidFill>
                  <a:srgbClr val="3C3C3C"/>
                </a:solidFill>
                <a:latin typeface="Titillium Web" panose="00000500000000000000" pitchFamily="2" charset="0"/>
              </a:rPr>
              <a:t>neoom</a:t>
            </a:r>
            <a:r>
              <a:rPr lang="de-DE" sz="1150">
                <a:solidFill>
                  <a:srgbClr val="3C3C3C"/>
                </a:solidFill>
                <a:latin typeface="Titillium Web" panose="00000500000000000000" pitchFamily="2" charset="0"/>
              </a:rPr>
              <a:t> Energiegemeinschaft (EG) und </a:t>
            </a:r>
            <a:r>
              <a:rPr lang="de-DE" sz="1150" b="1">
                <a:solidFill>
                  <a:srgbClr val="3C3C3C"/>
                </a:solidFill>
                <a:latin typeface="Titillium Web" panose="00000500000000000000" pitchFamily="2" charset="0"/>
              </a:rPr>
              <a:t>versorgen uns bereits zum Großteil</a:t>
            </a:r>
            <a:r>
              <a:rPr lang="de-DE" sz="1150">
                <a:solidFill>
                  <a:srgbClr val="3C3C3C"/>
                </a:solidFill>
                <a:latin typeface="Titillium Web" panose="00000500000000000000" pitchFamily="2" charset="0"/>
              </a:rPr>
              <a:t> </a:t>
            </a:r>
            <a:r>
              <a:rPr lang="de-DE" sz="1150" b="1">
                <a:solidFill>
                  <a:srgbClr val="3C3C3C"/>
                </a:solidFill>
                <a:latin typeface="Titillium Web" panose="00000500000000000000" pitchFamily="2" charset="0"/>
              </a:rPr>
              <a:t>selbst mit sauberen, sicheren und günstigen Strom. </a:t>
            </a:r>
            <a:r>
              <a:rPr lang="de-DE" sz="1150">
                <a:solidFill>
                  <a:srgbClr val="3C3C3C"/>
                </a:solidFill>
                <a:latin typeface="Titillium Web" panose="00000500000000000000" pitchFamily="2" charset="0"/>
              </a:rPr>
              <a:t>Als Teil der EG machst auch du dich unabhängig von Strompreisschwankungen und behältst die Gewinne der Energiekonzerne bei dir!</a:t>
            </a:r>
          </a:p>
        </p:txBody>
      </p:sp>
      <p:sp>
        <p:nvSpPr>
          <p:cNvPr id="1090" name="Textfeld 1089">
            <a:extLst>
              <a:ext uri="{FF2B5EF4-FFF2-40B4-BE49-F238E27FC236}">
                <a16:creationId xmlns:a16="http://schemas.microsoft.com/office/drawing/2014/main" id="{BAE449BD-7CE2-64B3-C4BF-A3C67C3277BA}"/>
              </a:ext>
            </a:extLst>
          </p:cNvPr>
          <p:cNvSpPr txBox="1"/>
          <p:nvPr/>
        </p:nvSpPr>
        <p:spPr>
          <a:xfrm>
            <a:off x="3821627" y="10381397"/>
            <a:ext cx="3510403" cy="215444"/>
          </a:xfrm>
          <a:prstGeom prst="rect">
            <a:avLst/>
          </a:prstGeom>
          <a:noFill/>
        </p:spPr>
        <p:txBody>
          <a:bodyPr wrap="square">
            <a:spAutoFit/>
          </a:bodyPr>
          <a:lstStyle/>
          <a:p>
            <a:r>
              <a:rPr lang="de-AT" sz="800" b="1" i="0" u="none" strike="noStrike" baseline="0" err="1">
                <a:solidFill>
                  <a:srgbClr val="3C3C3C"/>
                </a:solidFill>
                <a:latin typeface="Titillium Web" panose="00000500000000000000" pitchFamily="2" charset="0"/>
              </a:rPr>
              <a:t>neoom</a:t>
            </a:r>
            <a:r>
              <a:rPr lang="de-AT" sz="800" b="1" i="0" u="none" strike="noStrike" baseline="0">
                <a:solidFill>
                  <a:srgbClr val="3C3C3C"/>
                </a:solidFill>
                <a:latin typeface="Titillium Web" panose="00000500000000000000" pitchFamily="2" charset="0"/>
              </a:rPr>
              <a:t> </a:t>
            </a:r>
            <a:r>
              <a:rPr lang="de-AT" sz="800" b="0" i="0" u="none" strike="noStrike" baseline="0">
                <a:solidFill>
                  <a:srgbClr val="3C3C3C"/>
                </a:solidFill>
                <a:latin typeface="Titillium Web" panose="00000500000000000000" pitchFamily="2" charset="0"/>
              </a:rPr>
              <a:t>| </a:t>
            </a:r>
            <a:r>
              <a:rPr lang="de-AT" sz="800" b="0" i="0" u="none" strike="noStrike" baseline="0" err="1">
                <a:solidFill>
                  <a:srgbClr val="3C3C3C"/>
                </a:solidFill>
                <a:latin typeface="Titillium Web" panose="00000500000000000000" pitchFamily="2" charset="0"/>
              </a:rPr>
              <a:t>Galgenau</a:t>
            </a:r>
            <a:r>
              <a:rPr lang="de-AT" sz="800" b="0" i="0" u="none" strike="noStrike" baseline="0">
                <a:solidFill>
                  <a:srgbClr val="3C3C3C"/>
                </a:solidFill>
                <a:latin typeface="Titillium Web" panose="00000500000000000000" pitchFamily="2" charset="0"/>
              </a:rPr>
              <a:t> 51 | 4240 Freistadt | +43 7942 20 970 | </a:t>
            </a:r>
            <a:r>
              <a:rPr lang="de-AT" sz="800" b="0" i="0" u="none" strike="noStrike" baseline="0" err="1">
                <a:solidFill>
                  <a:srgbClr val="3C3C3C"/>
                </a:solidFill>
                <a:latin typeface="Titillium Web" panose="00000500000000000000" pitchFamily="2" charset="0"/>
              </a:rPr>
              <a:t>info@neoom.com</a:t>
            </a:r>
            <a:r>
              <a:rPr lang="de-AT" sz="800" b="0" i="0" u="none" strike="noStrike" baseline="0">
                <a:solidFill>
                  <a:srgbClr val="3C3C3C"/>
                </a:solidFill>
                <a:latin typeface="Titillium Web" panose="00000500000000000000" pitchFamily="2" charset="0"/>
              </a:rPr>
              <a:t> </a:t>
            </a:r>
            <a:endParaRPr lang="de-AT" sz="800">
              <a:solidFill>
                <a:srgbClr val="3C3C3C"/>
              </a:solidFill>
            </a:endParaRPr>
          </a:p>
        </p:txBody>
      </p:sp>
      <p:sp>
        <p:nvSpPr>
          <p:cNvPr id="1091" name="Textfeld 1090">
            <a:extLst>
              <a:ext uri="{FF2B5EF4-FFF2-40B4-BE49-F238E27FC236}">
                <a16:creationId xmlns:a16="http://schemas.microsoft.com/office/drawing/2014/main" id="{6E7190AF-B110-320E-CD14-F6E27F87D3AD}"/>
              </a:ext>
            </a:extLst>
          </p:cNvPr>
          <p:cNvSpPr txBox="1"/>
          <p:nvPr/>
        </p:nvSpPr>
        <p:spPr>
          <a:xfrm>
            <a:off x="306253" y="10381397"/>
            <a:ext cx="965677" cy="215444"/>
          </a:xfrm>
          <a:prstGeom prst="rect">
            <a:avLst/>
          </a:prstGeom>
          <a:noFill/>
        </p:spPr>
        <p:txBody>
          <a:bodyPr wrap="square">
            <a:spAutoFit/>
          </a:bodyPr>
          <a:lstStyle/>
          <a:p>
            <a:r>
              <a:rPr lang="de-AT" sz="800" b="1" u="none" strike="noStrike" baseline="0" err="1">
                <a:solidFill>
                  <a:srgbClr val="E94D32"/>
                </a:solidFill>
                <a:latin typeface="Titillium Web SemiBold" pitchFamily="2" charset="77"/>
              </a:rPr>
              <a:t>www.neoom.com</a:t>
            </a:r>
            <a:r>
              <a:rPr lang="de-AT" sz="800" b="1" u="none" strike="noStrike" baseline="0">
                <a:solidFill>
                  <a:srgbClr val="E94D32"/>
                </a:solidFill>
                <a:latin typeface="Titillium Web SemiBold" pitchFamily="2" charset="77"/>
              </a:rPr>
              <a:t> </a:t>
            </a:r>
            <a:endParaRPr lang="de-AT" sz="800" b="1">
              <a:solidFill>
                <a:srgbClr val="E94D32"/>
              </a:solidFill>
              <a:latin typeface="Titillium Web SemiBold" pitchFamily="2" charset="77"/>
            </a:endParaRPr>
          </a:p>
        </p:txBody>
      </p:sp>
      <p:sp>
        <p:nvSpPr>
          <p:cNvPr id="1092" name="Textfeld 1091">
            <a:extLst>
              <a:ext uri="{FF2B5EF4-FFF2-40B4-BE49-F238E27FC236}">
                <a16:creationId xmlns:a16="http://schemas.microsoft.com/office/drawing/2014/main" id="{83879277-D993-F894-65E5-17C847308897}"/>
              </a:ext>
            </a:extLst>
          </p:cNvPr>
          <p:cNvSpPr txBox="1"/>
          <p:nvPr/>
        </p:nvSpPr>
        <p:spPr>
          <a:xfrm>
            <a:off x="306252" y="9901369"/>
            <a:ext cx="3209115" cy="571438"/>
          </a:xfrm>
          <a:prstGeom prst="rect">
            <a:avLst/>
          </a:prstGeom>
          <a:noFill/>
        </p:spPr>
        <p:txBody>
          <a:bodyPr wrap="square" rtlCol="0">
            <a:spAutoFit/>
          </a:bodyPr>
          <a:lstStyle/>
          <a:p>
            <a:pPr marL="12700" marR="5080">
              <a:lnSpc>
                <a:spcPct val="100699"/>
              </a:lnSpc>
              <a:spcBef>
                <a:spcPts val="50"/>
              </a:spcBef>
            </a:pPr>
            <a:r>
              <a:rPr lang="de-DE" sz="1000" kern="0">
                <a:solidFill>
                  <a:srgbClr val="3C3C3C"/>
                </a:solidFill>
                <a:latin typeface="Titillium Web" panose="00000400000000000000" pitchFamily="2" charset="0"/>
              </a:rPr>
              <a:t>Du kennst jemanden mit einer PV-Anlage? Der Einspeisetarif in der EG-Tulln = 13 Cent / kWh</a:t>
            </a:r>
          </a:p>
          <a:p>
            <a:pPr marL="12700" marR="5080">
              <a:lnSpc>
                <a:spcPct val="100699"/>
              </a:lnSpc>
              <a:spcBef>
                <a:spcPts val="50"/>
              </a:spcBef>
            </a:pPr>
            <a:r>
              <a:rPr lang="de-DE" sz="1000" kern="0">
                <a:solidFill>
                  <a:srgbClr val="3C3C3C"/>
                </a:solidFill>
                <a:latin typeface="Titillium Web" panose="00000400000000000000" pitchFamily="2" charset="0"/>
              </a:rPr>
              <a:t>Weitere Infos unter </a:t>
            </a:r>
            <a:r>
              <a:rPr lang="de-DE" sz="1000" kern="0" err="1">
                <a:solidFill>
                  <a:srgbClr val="E94D32"/>
                </a:solidFill>
                <a:latin typeface="Titillium Web" panose="00000400000000000000" pitchFamily="2" charset="0"/>
              </a:rPr>
              <a:t>www.neoom.com</a:t>
            </a:r>
            <a:r>
              <a:rPr lang="de-DE" sz="1000" kern="0">
                <a:solidFill>
                  <a:srgbClr val="E94D32"/>
                </a:solidFill>
                <a:latin typeface="Titillium Web" panose="00000400000000000000" pitchFamily="2" charset="0"/>
              </a:rPr>
              <a:t>/</a:t>
            </a:r>
            <a:r>
              <a:rPr lang="de-DE" sz="1000" kern="0" err="1">
                <a:solidFill>
                  <a:srgbClr val="E94D32"/>
                </a:solidFill>
                <a:latin typeface="Titillium Web" panose="00000400000000000000" pitchFamily="2" charset="0"/>
              </a:rPr>
              <a:t>loesungen-eeg</a:t>
            </a:r>
            <a:endParaRPr lang="de-AT" sz="1000" kern="0">
              <a:solidFill>
                <a:srgbClr val="E94D32"/>
              </a:solidFill>
              <a:latin typeface="Titillium Web" panose="00000400000000000000" pitchFamily="2" charset="0"/>
            </a:endParaRPr>
          </a:p>
        </p:txBody>
      </p:sp>
      <p:sp>
        <p:nvSpPr>
          <p:cNvPr id="1093" name="Textfeld 1092">
            <a:extLst>
              <a:ext uri="{FF2B5EF4-FFF2-40B4-BE49-F238E27FC236}">
                <a16:creationId xmlns:a16="http://schemas.microsoft.com/office/drawing/2014/main" id="{8F4CBF16-A18B-608A-3422-102423CF8FD1}"/>
              </a:ext>
            </a:extLst>
          </p:cNvPr>
          <p:cNvSpPr txBox="1"/>
          <p:nvPr/>
        </p:nvSpPr>
        <p:spPr>
          <a:xfrm>
            <a:off x="3821627" y="9894208"/>
            <a:ext cx="3644713" cy="416011"/>
          </a:xfrm>
          <a:prstGeom prst="rect">
            <a:avLst/>
          </a:prstGeom>
          <a:noFill/>
        </p:spPr>
        <p:txBody>
          <a:bodyPr wrap="square" rtlCol="0">
            <a:spAutoFit/>
          </a:bodyPr>
          <a:lstStyle/>
          <a:p>
            <a:pPr marL="12700" marR="5080">
              <a:lnSpc>
                <a:spcPct val="100699"/>
              </a:lnSpc>
              <a:spcBef>
                <a:spcPts val="50"/>
              </a:spcBef>
            </a:pPr>
            <a:r>
              <a:rPr lang="de-DE" sz="1000" b="1" kern="0">
                <a:solidFill>
                  <a:srgbClr val="3C3C3C"/>
                </a:solidFill>
                <a:latin typeface="Titillium Web" panose="00000400000000000000" pitchFamily="2" charset="0"/>
              </a:rPr>
              <a:t>Deine Ansprechperson für die EG-Tulln und Umgebung:</a:t>
            </a:r>
          </a:p>
          <a:p>
            <a:pPr marL="12700" marR="5080">
              <a:lnSpc>
                <a:spcPct val="100699"/>
              </a:lnSpc>
              <a:spcBef>
                <a:spcPts val="50"/>
              </a:spcBef>
            </a:pPr>
            <a:r>
              <a:rPr lang="de-DE" sz="1000" b="1" kern="0">
                <a:solidFill>
                  <a:srgbClr val="E94D32"/>
                </a:solidFill>
                <a:latin typeface="Titillium Web" panose="00000400000000000000" pitchFamily="2" charset="0"/>
              </a:rPr>
              <a:t>Martin Riegler         </a:t>
            </a:r>
            <a:r>
              <a:rPr lang="de-DE" sz="1000" kern="0">
                <a:solidFill>
                  <a:srgbClr val="3C3C3C"/>
                </a:solidFill>
                <a:latin typeface="Titillium Web" panose="00000400000000000000" pitchFamily="2" charset="0"/>
              </a:rPr>
              <a:t>+43 7942 20 970</a:t>
            </a:r>
            <a:endParaRPr lang="de-AT" sz="1000" kern="0">
              <a:solidFill>
                <a:srgbClr val="3C3C3C"/>
              </a:solidFill>
              <a:latin typeface="Titillium Web" panose="00000400000000000000" pitchFamily="2" charset="0"/>
            </a:endParaRPr>
          </a:p>
        </p:txBody>
      </p:sp>
      <p:pic>
        <p:nvPicPr>
          <p:cNvPr id="8" name="Grafik 7">
            <a:extLst>
              <a:ext uri="{FF2B5EF4-FFF2-40B4-BE49-F238E27FC236}">
                <a16:creationId xmlns:a16="http://schemas.microsoft.com/office/drawing/2014/main" id="{6B3C41B7-D547-E7E3-507A-41049E37DAD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43248" y="8650277"/>
            <a:ext cx="350130" cy="453110"/>
          </a:xfrm>
          <a:prstGeom prst="rect">
            <a:avLst/>
          </a:prstGeom>
        </p:spPr>
      </p:pic>
      <p:sp>
        <p:nvSpPr>
          <p:cNvPr id="11" name="Rechteck 10">
            <a:extLst>
              <a:ext uri="{FF2B5EF4-FFF2-40B4-BE49-F238E27FC236}">
                <a16:creationId xmlns:a16="http://schemas.microsoft.com/office/drawing/2014/main" id="{2DAD31E3-C37D-E9EB-C387-A12E4DA13E8C}"/>
              </a:ext>
            </a:extLst>
          </p:cNvPr>
          <p:cNvSpPr/>
          <p:nvPr/>
        </p:nvSpPr>
        <p:spPr>
          <a:xfrm>
            <a:off x="3474720" y="8760400"/>
            <a:ext cx="288563" cy="251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D879EECD-8869-E9FA-0A42-7500DD1C0317}"/>
              </a:ext>
            </a:extLst>
          </p:cNvPr>
          <p:cNvPicPr>
            <a:picLocks noChangeAspect="1"/>
          </p:cNvPicPr>
          <p:nvPr/>
        </p:nvPicPr>
        <p:blipFill>
          <a:blip r:embed="rId6"/>
          <a:stretch>
            <a:fillRect/>
          </a:stretch>
        </p:blipFill>
        <p:spPr>
          <a:xfrm>
            <a:off x="4115128" y="4320177"/>
            <a:ext cx="2997200" cy="2857500"/>
          </a:xfrm>
          <a:prstGeom prst="rect">
            <a:avLst/>
          </a:prstGeom>
        </p:spPr>
      </p:pic>
      <p:sp>
        <p:nvSpPr>
          <p:cNvPr id="13" name="Textfeld 12">
            <a:extLst>
              <a:ext uri="{FF2B5EF4-FFF2-40B4-BE49-F238E27FC236}">
                <a16:creationId xmlns:a16="http://schemas.microsoft.com/office/drawing/2014/main" id="{F5AAB15B-69FA-B362-1783-BF63546FF6D7}"/>
              </a:ext>
            </a:extLst>
          </p:cNvPr>
          <p:cNvSpPr txBox="1"/>
          <p:nvPr/>
        </p:nvSpPr>
        <p:spPr>
          <a:xfrm>
            <a:off x="320947" y="7213893"/>
            <a:ext cx="3420921" cy="1031051"/>
          </a:xfrm>
          <a:prstGeom prst="rect">
            <a:avLst/>
          </a:prstGeom>
          <a:noFill/>
        </p:spPr>
        <p:txBody>
          <a:bodyPr wrap="square">
            <a:spAutoFit/>
          </a:bodyPr>
          <a:lstStyle/>
          <a:p>
            <a:pPr marR="0" defTabSz="1080000">
              <a:spcBef>
                <a:spcPts val="300"/>
              </a:spcBef>
              <a:tabLst>
                <a:tab pos="0" algn="l"/>
              </a:tabLst>
              <a:defRPr/>
            </a:pPr>
            <a:r>
              <a:rPr lang="de-DE" sz="1150" b="1">
                <a:solidFill>
                  <a:srgbClr val="3C3C3C"/>
                </a:solidFill>
                <a:latin typeface="Titillium Web" panose="00000500000000000000" pitchFamily="2" charset="0"/>
              </a:rPr>
              <a:t>Vorteile für Dich als Strombezieher in der EG:</a:t>
            </a:r>
            <a:endParaRPr lang="de-DE" sz="1150">
              <a:solidFill>
                <a:srgbClr val="3C3C3C"/>
              </a:solidFill>
              <a:latin typeface="Titillium Web" panose="00000500000000000000" pitchFamily="2" charset="0"/>
            </a:endParaRP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Beziehe Strom direkt von deiner Familie, Freunden und Nachbarn aus der Region</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Niedriger und stabiler Strompreis </a:t>
            </a:r>
          </a:p>
          <a:p>
            <a:pPr marL="457200" lvl="2" indent="-180000" defTabSz="1080000">
              <a:spcBef>
                <a:spcPts val="300"/>
              </a:spcBef>
              <a:buFont typeface="Arial" panose="020B0604020202020204" pitchFamily="34" charset="0"/>
              <a:buChar char="•"/>
              <a:tabLst>
                <a:tab pos="0" algn="l"/>
              </a:tabLst>
              <a:defRPr/>
            </a:pPr>
            <a:r>
              <a:rPr lang="de-AT" sz="1050">
                <a:solidFill>
                  <a:srgbClr val="3C3C3C"/>
                </a:solidFill>
                <a:latin typeface="Titillium Web" panose="00000500000000000000" pitchFamily="2" charset="0"/>
              </a:rPr>
              <a:t>Kurze Bindung von 3 Monaten</a:t>
            </a:r>
          </a:p>
        </p:txBody>
      </p:sp>
      <p:sp>
        <p:nvSpPr>
          <p:cNvPr id="16" name="Textfeld 15">
            <a:extLst>
              <a:ext uri="{FF2B5EF4-FFF2-40B4-BE49-F238E27FC236}">
                <a16:creationId xmlns:a16="http://schemas.microsoft.com/office/drawing/2014/main" id="{4771C32B-33C0-04CC-1451-6EF249685EED}"/>
              </a:ext>
            </a:extLst>
          </p:cNvPr>
          <p:cNvSpPr txBox="1"/>
          <p:nvPr/>
        </p:nvSpPr>
        <p:spPr>
          <a:xfrm>
            <a:off x="4232238" y="4470494"/>
            <a:ext cx="2801905" cy="2500685"/>
          </a:xfrm>
          <a:prstGeom prst="rect">
            <a:avLst/>
          </a:prstGeom>
          <a:noFill/>
          <a:ln>
            <a:noFill/>
          </a:ln>
        </p:spPr>
        <p:txBody>
          <a:bodyPr wrap="square" lIns="91440" tIns="45720" rIns="91440" bIns="45720" anchor="t">
            <a:spAutoFit/>
          </a:bodyPr>
          <a:lstStyle/>
          <a:p>
            <a:pPr marR="0" algn="ctr" defTabSz="1080000">
              <a:tabLst>
                <a:tab pos="0" algn="l"/>
              </a:tabLst>
              <a:defRPr/>
            </a:pPr>
            <a:r>
              <a:rPr lang="de-DE" sz="1100" b="1">
                <a:solidFill>
                  <a:srgbClr val="3C3C3C"/>
                </a:solidFill>
                <a:latin typeface="Titillium Web"/>
              </a:rPr>
              <a:t>BEISPIELRECHNUNG Privathaushalt</a:t>
            </a: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r>
              <a:rPr lang="de-DE" sz="1050">
                <a:solidFill>
                  <a:srgbClr val="3C3C3C"/>
                </a:solidFill>
                <a:latin typeface="Titillium Web"/>
              </a:rPr>
              <a:t>3 Personenhaushalt</a:t>
            </a:r>
          </a:p>
          <a:p>
            <a:pPr marL="171450" marR="0" indent="-171450" defTabSz="1080000">
              <a:buSzPct val="120000"/>
              <a:buBlip>
                <a:blip r:embed="rId7"/>
              </a:buBlip>
              <a:tabLst>
                <a:tab pos="0" algn="l"/>
              </a:tabLst>
              <a:defRPr/>
            </a:pPr>
            <a:r>
              <a:rPr lang="de-DE" sz="1050">
                <a:solidFill>
                  <a:srgbClr val="3C3C3C"/>
                </a:solidFill>
                <a:latin typeface="Titillium Web"/>
              </a:rPr>
              <a:t>Kein E-Auto</a:t>
            </a:r>
          </a:p>
          <a:p>
            <a:pPr marL="171450" marR="0" indent="-171450" defTabSz="1080000">
              <a:buSzPct val="120000"/>
              <a:buBlip>
                <a:blip r:embed="rId7"/>
              </a:buBlip>
              <a:tabLst>
                <a:tab pos="0" algn="l"/>
              </a:tabLst>
              <a:defRPr/>
            </a:pPr>
            <a:r>
              <a:rPr lang="de-DE" sz="1050">
                <a:solidFill>
                  <a:srgbClr val="3C3C3C"/>
                </a:solidFill>
                <a:latin typeface="Titillium Web"/>
              </a:rPr>
              <a:t>Fernwärme/Gas</a:t>
            </a:r>
          </a:p>
          <a:p>
            <a:pPr marL="171450" marR="0" indent="-171450" defTabSz="1080000">
              <a:buSzPct val="120000"/>
              <a:buBlip>
                <a:blip r:embed="rId7"/>
              </a:buBlip>
              <a:tabLst>
                <a:tab pos="0" algn="l"/>
              </a:tabLst>
              <a:defRPr/>
            </a:pPr>
            <a:r>
              <a:rPr lang="de-DE" sz="1050">
                <a:solidFill>
                  <a:srgbClr val="3C3C3C"/>
                </a:solidFill>
                <a:latin typeface="Titillium Web"/>
              </a:rPr>
              <a:t>Keine PV-Anlage</a:t>
            </a:r>
            <a:endParaRPr lang="de-DE" sz="1050">
              <a:solidFill>
                <a:srgbClr val="3C3C3C"/>
              </a:solidFill>
              <a:latin typeface="Titillium Web" panose="00000500000000000000" pitchFamily="2" charset="0"/>
            </a:endParaRPr>
          </a:p>
          <a:p>
            <a:pPr marL="171450" marR="0" indent="-171450" defTabSz="1080000">
              <a:buSzPct val="120000"/>
              <a:buBlip>
                <a:blip r:embed="rId7"/>
              </a:buBlip>
              <a:tabLst>
                <a:tab pos="0" algn="l"/>
              </a:tabLst>
              <a:defRPr/>
            </a:pPr>
            <a:endParaRPr lang="de-DE" sz="1050">
              <a:solidFill>
                <a:srgbClr val="3C3C3C"/>
              </a:solidFill>
              <a:latin typeface="Titillium Web" panose="00000500000000000000" pitchFamily="2" charset="0"/>
            </a:endParaRPr>
          </a:p>
          <a:p>
            <a:pPr marR="0" defTabSz="1080000">
              <a:buSzPct val="120000"/>
              <a:tabLst>
                <a:tab pos="0" algn="l"/>
              </a:tabLst>
              <a:defRPr/>
            </a:pPr>
            <a:r>
              <a:rPr lang="de-DE" sz="1050">
                <a:solidFill>
                  <a:srgbClr val="3C3C3C"/>
                </a:solidFill>
                <a:latin typeface="Titillium Web"/>
              </a:rPr>
              <a:t>Verbrauch: </a:t>
            </a:r>
            <a:r>
              <a:rPr lang="de-DE" sz="1050" b="1">
                <a:solidFill>
                  <a:srgbClr val="3C3C3C"/>
                </a:solidFill>
                <a:latin typeface="Titillium Web"/>
              </a:rPr>
              <a:t>ca. 4.000 kWh im Jahr</a:t>
            </a:r>
          </a:p>
          <a:p>
            <a:pPr marR="0" defTabSz="1080000">
              <a:buSzPct val="120000"/>
              <a:tabLst>
                <a:tab pos="0" algn="l"/>
              </a:tabLst>
              <a:defRPr/>
            </a:pPr>
            <a:r>
              <a:rPr lang="de-DE" sz="1050">
                <a:solidFill>
                  <a:srgbClr val="3C3C3C"/>
                </a:solidFill>
                <a:latin typeface="Titillium Web"/>
              </a:rPr>
              <a:t>EG-Bezug 70% = </a:t>
            </a:r>
            <a:r>
              <a:rPr lang="de-DE" sz="1050" b="1">
                <a:solidFill>
                  <a:srgbClr val="3C3C3C"/>
                </a:solidFill>
                <a:latin typeface="Titillium Web"/>
              </a:rPr>
              <a:t>2.800 kWh</a:t>
            </a:r>
          </a:p>
          <a:p>
            <a:pPr marR="0" defTabSz="1080000">
              <a:buSzPct val="120000"/>
              <a:tabLst>
                <a:tab pos="0" algn="l"/>
              </a:tabLst>
              <a:defRPr/>
            </a:pPr>
            <a:r>
              <a:rPr lang="de-DE" sz="1050">
                <a:solidFill>
                  <a:srgbClr val="3C3C3C"/>
                </a:solidFill>
                <a:latin typeface="Titillium Web"/>
              </a:rPr>
              <a:t>Preisdifferenz: </a:t>
            </a:r>
            <a:r>
              <a:rPr lang="de-DE" sz="1050" b="1">
                <a:solidFill>
                  <a:srgbClr val="3C3C3C"/>
                </a:solidFill>
                <a:latin typeface="Titillium Web"/>
              </a:rPr>
              <a:t>13,7 ct/kWh</a:t>
            </a:r>
          </a:p>
          <a:p>
            <a:pPr marR="0" defTabSz="1080000">
              <a:buSzPct val="120000"/>
              <a:tabLst>
                <a:tab pos="0" algn="l"/>
              </a:tabLst>
              <a:defRPr/>
            </a:pPr>
            <a:endParaRPr lang="de-DE" sz="1050" b="1">
              <a:solidFill>
                <a:srgbClr val="3C3C3C"/>
              </a:solidFill>
              <a:latin typeface="Titillium Web"/>
            </a:endParaRPr>
          </a:p>
          <a:p>
            <a:pPr marR="0" defTabSz="1080000">
              <a:buSzPct val="120000"/>
              <a:tabLst>
                <a:tab pos="0" algn="l"/>
              </a:tabLst>
              <a:defRPr/>
            </a:pPr>
            <a:r>
              <a:rPr lang="de-DE" sz="1050">
                <a:solidFill>
                  <a:srgbClr val="3C3C3C"/>
                </a:solidFill>
                <a:latin typeface="Titillium Web"/>
              </a:rPr>
              <a:t>KLUUB Beitrag: 60€/Jahr</a:t>
            </a:r>
          </a:p>
          <a:p>
            <a:pPr marR="0" defTabSz="1080000">
              <a:buSzPct val="120000"/>
              <a:tabLst>
                <a:tab pos="0" algn="l"/>
              </a:tabLst>
              <a:defRPr/>
            </a:pPr>
            <a:endParaRPr lang="de-DE" sz="500">
              <a:latin typeface="Titillium Web" panose="00000500000000000000" pitchFamily="2" charset="0"/>
            </a:endParaRPr>
          </a:p>
          <a:p>
            <a:pPr marR="0" defTabSz="1080000">
              <a:buSzPct val="120000"/>
              <a:tabLst>
                <a:tab pos="0" algn="l"/>
              </a:tabLst>
              <a:defRPr/>
            </a:pPr>
            <a:endParaRPr lang="de-DE" sz="500">
              <a:latin typeface="Titillium Web" panose="00000500000000000000" pitchFamily="2" charset="0"/>
            </a:endParaRPr>
          </a:p>
          <a:p>
            <a:pPr marR="0" algn="ctr" defTabSz="1080000">
              <a:buSzPct val="120000"/>
              <a:tabLst>
                <a:tab pos="0" algn="l"/>
              </a:tabLst>
              <a:defRPr/>
            </a:pPr>
            <a:r>
              <a:rPr lang="de-DE" sz="1200" b="1">
                <a:solidFill>
                  <a:srgbClr val="96C446"/>
                </a:solidFill>
                <a:latin typeface="Titillium Web"/>
              </a:rPr>
              <a:t>ERSPARNIS: 323 €/JAHR</a:t>
            </a:r>
          </a:p>
          <a:p>
            <a:pPr marR="0" algn="ctr" defTabSz="1080000">
              <a:buSzPct val="120000"/>
              <a:tabLst>
                <a:tab pos="0" algn="l"/>
              </a:tabLst>
              <a:defRPr/>
            </a:pPr>
            <a:r>
              <a:rPr lang="de-DE" sz="800">
                <a:solidFill>
                  <a:schemeClr val="tx1">
                    <a:lumMod val="50000"/>
                    <a:lumOff val="50000"/>
                  </a:schemeClr>
                </a:solidFill>
                <a:latin typeface="Titillium Web"/>
              </a:rPr>
              <a:t>(exkl. Strompreisbremse)</a:t>
            </a:r>
          </a:p>
        </p:txBody>
      </p:sp>
      <p:sp>
        <p:nvSpPr>
          <p:cNvPr id="17" name="Textfeld 16">
            <a:extLst>
              <a:ext uri="{FF2B5EF4-FFF2-40B4-BE49-F238E27FC236}">
                <a16:creationId xmlns:a16="http://schemas.microsoft.com/office/drawing/2014/main" id="{6EC44985-63F7-0343-D589-D9FB956ED8D1}"/>
              </a:ext>
            </a:extLst>
          </p:cNvPr>
          <p:cNvSpPr txBox="1"/>
          <p:nvPr/>
        </p:nvSpPr>
        <p:spPr>
          <a:xfrm>
            <a:off x="3414266" y="7413487"/>
            <a:ext cx="3926373" cy="815608"/>
          </a:xfrm>
          <a:prstGeom prst="rect">
            <a:avLst/>
          </a:prstGeom>
          <a:noFill/>
        </p:spPr>
        <p:txBody>
          <a:bodyPr wrap="square">
            <a:spAutoFit/>
          </a:bodyPr>
          <a:lstStyle/>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 Energieversorgerwechsel nötig, du wirst zusätzlich von der Energiegemeinschaft versorgt</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Keine eigene PV-Anlage notwendig</a:t>
            </a:r>
          </a:p>
          <a:p>
            <a:pPr marL="457200" lvl="2" indent="-180000" defTabSz="1080000">
              <a:spcBef>
                <a:spcPts val="300"/>
              </a:spcBef>
              <a:buFont typeface="Arial" panose="020B0604020202020204" pitchFamily="34" charset="0"/>
              <a:buChar char="•"/>
              <a:tabLst>
                <a:tab pos="0" algn="l"/>
              </a:tabLst>
              <a:defRPr/>
            </a:pPr>
            <a:r>
              <a:rPr lang="de-DE" sz="1050">
                <a:solidFill>
                  <a:srgbClr val="3C3C3C"/>
                </a:solidFill>
                <a:latin typeface="Titillium Web" panose="00000500000000000000" pitchFamily="2" charset="0"/>
              </a:rPr>
              <a:t>Registrierung einfach mit deinem Smart-Meter</a:t>
            </a:r>
            <a:endParaRPr lang="de-AT" sz="1050">
              <a:solidFill>
                <a:srgbClr val="3C3C3C"/>
              </a:solidFill>
              <a:latin typeface="Titillium Web" panose="00000500000000000000" pitchFamily="2" charset="0"/>
            </a:endParaRPr>
          </a:p>
        </p:txBody>
      </p:sp>
      <p:sp>
        <p:nvSpPr>
          <p:cNvPr id="22" name="Rechteck 21">
            <a:extLst>
              <a:ext uri="{FF2B5EF4-FFF2-40B4-BE49-F238E27FC236}">
                <a16:creationId xmlns:a16="http://schemas.microsoft.com/office/drawing/2014/main" id="{A0B0A56D-9C58-7AB7-4EFC-EF423D745625}"/>
              </a:ext>
            </a:extLst>
          </p:cNvPr>
          <p:cNvSpPr/>
          <p:nvPr/>
        </p:nvSpPr>
        <p:spPr>
          <a:xfrm>
            <a:off x="997868" y="4321549"/>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pic>
        <p:nvPicPr>
          <p:cNvPr id="25" name="Grafik 24">
            <a:extLst>
              <a:ext uri="{FF2B5EF4-FFF2-40B4-BE49-F238E27FC236}">
                <a16:creationId xmlns:a16="http://schemas.microsoft.com/office/drawing/2014/main" id="{C3195F80-38EF-0502-DC3A-7FF61681515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30742" y="8830708"/>
            <a:ext cx="419100" cy="419100"/>
          </a:xfrm>
          <a:prstGeom prst="rect">
            <a:avLst/>
          </a:prstGeom>
        </p:spPr>
      </p:pic>
      <p:sp>
        <p:nvSpPr>
          <p:cNvPr id="27" name="Textfeld 26">
            <a:extLst>
              <a:ext uri="{FF2B5EF4-FFF2-40B4-BE49-F238E27FC236}">
                <a16:creationId xmlns:a16="http://schemas.microsoft.com/office/drawing/2014/main" id="{649A06C5-5E0C-26F5-F9B0-D25D00300272}"/>
              </a:ext>
            </a:extLst>
          </p:cNvPr>
          <p:cNvSpPr txBox="1"/>
          <p:nvPr/>
        </p:nvSpPr>
        <p:spPr>
          <a:xfrm>
            <a:off x="479370" y="8737688"/>
            <a:ext cx="1173964" cy="369332"/>
          </a:xfrm>
          <a:prstGeom prst="rect">
            <a:avLst/>
          </a:prstGeom>
          <a:noFill/>
        </p:spPr>
        <p:txBody>
          <a:bodyPr wrap="square">
            <a:spAutoFit/>
          </a:bodyPr>
          <a:lstStyle/>
          <a:p>
            <a:pPr algn="ctr"/>
            <a:r>
              <a:rPr lang="de-DE" sz="900" b="1">
                <a:solidFill>
                  <a:srgbClr val="3C3C3C"/>
                </a:solidFill>
                <a:latin typeface="Titillium Web SemiBold" pitchFamily="2" charset="77"/>
              </a:rPr>
              <a:t>Registrieren unter</a:t>
            </a:r>
          </a:p>
          <a:p>
            <a:pPr algn="ctr"/>
            <a:r>
              <a:rPr lang="de-DE" sz="900" b="1" err="1">
                <a:solidFill>
                  <a:srgbClr val="3C3C3C"/>
                </a:solidFill>
                <a:latin typeface="Titillium Web SemiBold" pitchFamily="2" charset="77"/>
              </a:rPr>
              <a:t>app.neoom.com</a:t>
            </a:r>
            <a:endParaRPr lang="de-DE" sz="900" b="1">
              <a:solidFill>
                <a:srgbClr val="3C3C3C"/>
              </a:solidFill>
              <a:latin typeface="Titillium Web SemiBold" pitchFamily="2" charset="77"/>
            </a:endParaRPr>
          </a:p>
        </p:txBody>
      </p:sp>
      <p:sp>
        <p:nvSpPr>
          <p:cNvPr id="28" name="Textfeld 27">
            <a:extLst>
              <a:ext uri="{FF2B5EF4-FFF2-40B4-BE49-F238E27FC236}">
                <a16:creationId xmlns:a16="http://schemas.microsoft.com/office/drawing/2014/main" id="{44977EB6-D04D-693C-7AAE-84339A2E7EB0}"/>
              </a:ext>
            </a:extLst>
          </p:cNvPr>
          <p:cNvSpPr txBox="1"/>
          <p:nvPr/>
        </p:nvSpPr>
        <p:spPr>
          <a:xfrm>
            <a:off x="1698868" y="9252592"/>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Im KLUUB Anmelden</a:t>
            </a:r>
          </a:p>
        </p:txBody>
      </p:sp>
      <p:sp>
        <p:nvSpPr>
          <p:cNvPr id="34" name="Textfeld 33">
            <a:extLst>
              <a:ext uri="{FF2B5EF4-FFF2-40B4-BE49-F238E27FC236}">
                <a16:creationId xmlns:a16="http://schemas.microsoft.com/office/drawing/2014/main" id="{7384DFF3-B297-42FA-3017-A36981E5E8DF}"/>
              </a:ext>
            </a:extLst>
          </p:cNvPr>
          <p:cNvSpPr txBox="1"/>
          <p:nvPr/>
        </p:nvSpPr>
        <p:spPr>
          <a:xfrm>
            <a:off x="2844197" y="9135147"/>
            <a:ext cx="1597886" cy="507831"/>
          </a:xfrm>
          <a:prstGeom prst="rect">
            <a:avLst/>
          </a:prstGeom>
          <a:noFill/>
        </p:spPr>
        <p:txBody>
          <a:bodyPr wrap="square">
            <a:spAutoFit/>
          </a:bodyPr>
          <a:lstStyle/>
          <a:p>
            <a:pPr algn="ctr"/>
            <a:r>
              <a:rPr lang="de-DE" sz="900" b="1">
                <a:solidFill>
                  <a:srgbClr val="3C3C3C"/>
                </a:solidFill>
                <a:latin typeface="Titillium Web SemiBold" pitchFamily="2" charset="77"/>
              </a:rPr>
              <a:t>Zählpunktnummer &amp; Zahlungsinformationen eingeben</a:t>
            </a:r>
          </a:p>
        </p:txBody>
      </p:sp>
      <p:sp>
        <p:nvSpPr>
          <p:cNvPr id="37" name="Textfeld 36">
            <a:extLst>
              <a:ext uri="{FF2B5EF4-FFF2-40B4-BE49-F238E27FC236}">
                <a16:creationId xmlns:a16="http://schemas.microsoft.com/office/drawing/2014/main" id="{A9091602-0205-B05F-8229-189C9FD6E3B0}"/>
              </a:ext>
            </a:extLst>
          </p:cNvPr>
          <p:cNvSpPr txBox="1"/>
          <p:nvPr/>
        </p:nvSpPr>
        <p:spPr>
          <a:xfrm>
            <a:off x="4418678" y="8747004"/>
            <a:ext cx="1418910" cy="507831"/>
          </a:xfrm>
          <a:prstGeom prst="rect">
            <a:avLst/>
          </a:prstGeom>
          <a:noFill/>
        </p:spPr>
        <p:txBody>
          <a:bodyPr wrap="square">
            <a:spAutoFit/>
          </a:bodyPr>
          <a:lstStyle/>
          <a:p>
            <a:pPr algn="ctr"/>
            <a:r>
              <a:rPr lang="de-DE" sz="900" b="1">
                <a:solidFill>
                  <a:srgbClr val="3C3C3C"/>
                </a:solidFill>
                <a:latin typeface="Titillium Web SemiBold" pitchFamily="2" charset="77"/>
              </a:rPr>
              <a:t>Datenfreigabe im Netzbetreiberportal erteilen</a:t>
            </a:r>
          </a:p>
        </p:txBody>
      </p:sp>
      <p:sp>
        <p:nvSpPr>
          <p:cNvPr id="43" name="Textfeld 42">
            <a:extLst>
              <a:ext uri="{FF2B5EF4-FFF2-40B4-BE49-F238E27FC236}">
                <a16:creationId xmlns:a16="http://schemas.microsoft.com/office/drawing/2014/main" id="{E4EA8385-0EFE-1F7E-DC3C-B997E7A4D133}"/>
              </a:ext>
            </a:extLst>
          </p:cNvPr>
          <p:cNvSpPr txBox="1"/>
          <p:nvPr/>
        </p:nvSpPr>
        <p:spPr>
          <a:xfrm>
            <a:off x="5952468" y="9364749"/>
            <a:ext cx="1087432" cy="369332"/>
          </a:xfrm>
          <a:prstGeom prst="rect">
            <a:avLst/>
          </a:prstGeom>
          <a:noFill/>
        </p:spPr>
        <p:txBody>
          <a:bodyPr wrap="square">
            <a:spAutoFit/>
          </a:bodyPr>
          <a:lstStyle/>
          <a:p>
            <a:pPr algn="ctr"/>
            <a:r>
              <a:rPr lang="de-DE" sz="900" b="1">
                <a:solidFill>
                  <a:srgbClr val="3C3C3C"/>
                </a:solidFill>
                <a:latin typeface="Titillium Web SemiBold" pitchFamily="2" charset="77"/>
              </a:rPr>
              <a:t>Strom beziehen</a:t>
            </a:r>
          </a:p>
          <a:p>
            <a:pPr algn="ctr"/>
            <a:r>
              <a:rPr lang="de-DE" sz="900" b="1">
                <a:solidFill>
                  <a:srgbClr val="3C3C3C"/>
                </a:solidFill>
                <a:latin typeface="Titillium Web SemiBold" pitchFamily="2" charset="77"/>
              </a:rPr>
              <a:t>&amp; Geld sparen</a:t>
            </a:r>
          </a:p>
        </p:txBody>
      </p:sp>
      <p:sp>
        <p:nvSpPr>
          <p:cNvPr id="44" name="Rechteck 43">
            <a:extLst>
              <a:ext uri="{FF2B5EF4-FFF2-40B4-BE49-F238E27FC236}">
                <a16:creationId xmlns:a16="http://schemas.microsoft.com/office/drawing/2014/main" id="{FF2FF4AB-B271-39C9-DF9F-0075CCFB5E83}"/>
              </a:ext>
            </a:extLst>
          </p:cNvPr>
          <p:cNvSpPr/>
          <p:nvPr/>
        </p:nvSpPr>
        <p:spPr>
          <a:xfrm>
            <a:off x="1958309" y="4325197"/>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sp>
        <p:nvSpPr>
          <p:cNvPr id="48" name="Rechteck 47">
            <a:extLst>
              <a:ext uri="{FF2B5EF4-FFF2-40B4-BE49-F238E27FC236}">
                <a16:creationId xmlns:a16="http://schemas.microsoft.com/office/drawing/2014/main" id="{A4F95B14-1E0B-A5A2-B981-960C1B937967}"/>
              </a:ext>
            </a:extLst>
          </p:cNvPr>
          <p:cNvSpPr/>
          <p:nvPr/>
        </p:nvSpPr>
        <p:spPr>
          <a:xfrm>
            <a:off x="-233680" y="8372146"/>
            <a:ext cx="8148320" cy="1445541"/>
          </a:xfrm>
          <a:prstGeom prst="rect">
            <a:avLst/>
          </a:prstGeom>
          <a:noFill/>
          <a:ln>
            <a:solidFill>
              <a:srgbClr val="E94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 name="Grafik 67">
            <a:extLst>
              <a:ext uri="{FF2B5EF4-FFF2-40B4-BE49-F238E27FC236}">
                <a16:creationId xmlns:a16="http://schemas.microsoft.com/office/drawing/2014/main" id="{2BC0FBBE-6023-CA55-D8DD-4A0128B1264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70057" y="8760400"/>
            <a:ext cx="604505" cy="604505"/>
          </a:xfrm>
          <a:prstGeom prst="rect">
            <a:avLst/>
          </a:prstGeom>
        </p:spPr>
      </p:pic>
      <p:sp>
        <p:nvSpPr>
          <p:cNvPr id="69" name="Bogen 68">
            <a:extLst>
              <a:ext uri="{FF2B5EF4-FFF2-40B4-BE49-F238E27FC236}">
                <a16:creationId xmlns:a16="http://schemas.microsoft.com/office/drawing/2014/main" id="{D2AD6F70-0B25-2E4D-2336-306EBD48C6CF}"/>
              </a:ext>
            </a:extLst>
          </p:cNvPr>
          <p:cNvSpPr/>
          <p:nvPr/>
        </p:nvSpPr>
        <p:spPr>
          <a:xfrm rot="18801229">
            <a:off x="2506592" y="9052924"/>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0" name="Bogen 69">
            <a:extLst>
              <a:ext uri="{FF2B5EF4-FFF2-40B4-BE49-F238E27FC236}">
                <a16:creationId xmlns:a16="http://schemas.microsoft.com/office/drawing/2014/main" id="{DDAAD4A0-2770-AC48-14EA-E90393E96B0A}"/>
              </a:ext>
            </a:extLst>
          </p:cNvPr>
          <p:cNvSpPr/>
          <p:nvPr/>
        </p:nvSpPr>
        <p:spPr>
          <a:xfrm rot="2798771" flipV="1">
            <a:off x="1392542" y="8854345"/>
            <a:ext cx="557138" cy="571955"/>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71" name="Grafik 70">
            <a:extLst>
              <a:ext uri="{FF2B5EF4-FFF2-40B4-BE49-F238E27FC236}">
                <a16:creationId xmlns:a16="http://schemas.microsoft.com/office/drawing/2014/main" id="{4282F246-43E7-5CF1-4877-7A6FEE8B661C}"/>
              </a:ext>
            </a:extLst>
          </p:cNvPr>
          <p:cNvPicPr>
            <a:picLocks noChangeAspect="1"/>
          </p:cNvPicPr>
          <p:nvPr/>
        </p:nvPicPr>
        <p:blipFill>
          <a:blip r:embed="rId12"/>
          <a:stretch>
            <a:fillRect/>
          </a:stretch>
        </p:blipFill>
        <p:spPr>
          <a:xfrm>
            <a:off x="4735691" y="9096318"/>
            <a:ext cx="743382" cy="743382"/>
          </a:xfrm>
          <a:prstGeom prst="rect">
            <a:avLst/>
          </a:prstGeom>
        </p:spPr>
      </p:pic>
      <p:sp>
        <p:nvSpPr>
          <p:cNvPr id="72" name="Textfeld 71">
            <a:extLst>
              <a:ext uri="{FF2B5EF4-FFF2-40B4-BE49-F238E27FC236}">
                <a16:creationId xmlns:a16="http://schemas.microsoft.com/office/drawing/2014/main" id="{906D3709-9743-662C-8D6C-2DCF9B0E6D16}"/>
              </a:ext>
            </a:extLst>
          </p:cNvPr>
          <p:cNvSpPr txBox="1"/>
          <p:nvPr/>
        </p:nvSpPr>
        <p:spPr>
          <a:xfrm>
            <a:off x="4604886" y="9234031"/>
            <a:ext cx="1076960" cy="338554"/>
          </a:xfrm>
          <a:prstGeom prst="rect">
            <a:avLst/>
          </a:prstGeom>
          <a:noFill/>
        </p:spPr>
        <p:txBody>
          <a:bodyPr wrap="square">
            <a:spAutoFit/>
          </a:bodyPr>
          <a:lstStyle/>
          <a:p>
            <a:pPr algn="ctr"/>
            <a:r>
              <a:rPr lang="de-DE" sz="800" b="1">
                <a:solidFill>
                  <a:srgbClr val="3C3C3C"/>
                </a:solidFill>
                <a:latin typeface="Titillium Web" panose="00000500000000000000" pitchFamily="2" charset="0"/>
              </a:rPr>
              <a:t>Netz </a:t>
            </a:r>
          </a:p>
          <a:p>
            <a:pPr algn="ctr"/>
            <a:r>
              <a:rPr lang="de-DE" sz="800" b="1">
                <a:solidFill>
                  <a:srgbClr val="3C3C3C"/>
                </a:solidFill>
                <a:latin typeface="Titillium Web" panose="00000500000000000000" pitchFamily="2" charset="0"/>
              </a:rPr>
              <a:t>NÖ</a:t>
            </a:r>
            <a:endParaRPr lang="de-DE" sz="800">
              <a:solidFill>
                <a:srgbClr val="3C3C3C"/>
              </a:solidFill>
            </a:endParaRPr>
          </a:p>
        </p:txBody>
      </p:sp>
      <p:sp>
        <p:nvSpPr>
          <p:cNvPr id="88" name="Textfeld 87">
            <a:extLst>
              <a:ext uri="{FF2B5EF4-FFF2-40B4-BE49-F238E27FC236}">
                <a16:creationId xmlns:a16="http://schemas.microsoft.com/office/drawing/2014/main" id="{B516BF53-729F-3079-3A77-351F0DF99C56}"/>
              </a:ext>
            </a:extLst>
          </p:cNvPr>
          <p:cNvSpPr txBox="1"/>
          <p:nvPr/>
        </p:nvSpPr>
        <p:spPr>
          <a:xfrm>
            <a:off x="3396146" y="8729427"/>
            <a:ext cx="444334" cy="230832"/>
          </a:xfrm>
          <a:prstGeom prst="rect">
            <a:avLst/>
          </a:prstGeom>
          <a:noFill/>
        </p:spPr>
        <p:txBody>
          <a:bodyPr wrap="square">
            <a:spAutoFit/>
          </a:bodyPr>
          <a:lstStyle/>
          <a:p>
            <a:r>
              <a:rPr lang="de-DE" sz="450" b="1">
                <a:solidFill>
                  <a:srgbClr val="3C3C3C"/>
                </a:solidFill>
                <a:latin typeface="Titillium Web" panose="00000500000000000000" pitchFamily="2" charset="0"/>
              </a:rPr>
              <a:t>Strom-rechnung</a:t>
            </a:r>
          </a:p>
        </p:txBody>
      </p:sp>
      <p:sp>
        <p:nvSpPr>
          <p:cNvPr id="103" name="Textfeld 102">
            <a:extLst>
              <a:ext uri="{FF2B5EF4-FFF2-40B4-BE49-F238E27FC236}">
                <a16:creationId xmlns:a16="http://schemas.microsoft.com/office/drawing/2014/main" id="{99A7294D-E62A-6DB6-8B0C-AC1FC583E835}"/>
              </a:ext>
            </a:extLst>
          </p:cNvPr>
          <p:cNvSpPr txBox="1"/>
          <p:nvPr/>
        </p:nvSpPr>
        <p:spPr>
          <a:xfrm>
            <a:off x="3398402" y="8877169"/>
            <a:ext cx="444334" cy="169277"/>
          </a:xfrm>
          <a:prstGeom prst="rect">
            <a:avLst/>
          </a:prstGeom>
          <a:noFill/>
        </p:spPr>
        <p:txBody>
          <a:bodyPr wrap="square">
            <a:spAutoFit/>
          </a:bodyPr>
          <a:lstStyle/>
          <a:p>
            <a:r>
              <a:rPr lang="de-DE" sz="500" b="1">
                <a:solidFill>
                  <a:srgbClr val="E94D32"/>
                </a:solidFill>
                <a:latin typeface="Titillium Web" panose="00000500000000000000" pitchFamily="2" charset="0"/>
              </a:rPr>
              <a:t>AT00..</a:t>
            </a:r>
          </a:p>
        </p:txBody>
      </p:sp>
      <p:sp>
        <p:nvSpPr>
          <p:cNvPr id="110" name="Bogen 109">
            <a:extLst>
              <a:ext uri="{FF2B5EF4-FFF2-40B4-BE49-F238E27FC236}">
                <a16:creationId xmlns:a16="http://schemas.microsoft.com/office/drawing/2014/main" id="{696CAF6B-50B2-F46E-FF7D-D82286765E74}"/>
              </a:ext>
            </a:extLst>
          </p:cNvPr>
          <p:cNvSpPr/>
          <p:nvPr/>
        </p:nvSpPr>
        <p:spPr>
          <a:xfrm rot="2798771" flipV="1">
            <a:off x="4268700" y="8833166"/>
            <a:ext cx="582328" cy="603961"/>
          </a:xfrm>
          <a:prstGeom prst="arc">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1" name="Bogen 110">
            <a:extLst>
              <a:ext uri="{FF2B5EF4-FFF2-40B4-BE49-F238E27FC236}">
                <a16:creationId xmlns:a16="http://schemas.microsoft.com/office/drawing/2014/main" id="{BA4C608F-BFAF-491E-8087-6DB4A8B7CAEC}"/>
              </a:ext>
            </a:extLst>
          </p:cNvPr>
          <p:cNvSpPr/>
          <p:nvPr/>
        </p:nvSpPr>
        <p:spPr>
          <a:xfrm rot="18801229">
            <a:off x="5562661" y="9071370"/>
            <a:ext cx="625314" cy="647269"/>
          </a:xfrm>
          <a:prstGeom prst="arc">
            <a:avLst>
              <a:gd name="adj1" fmla="val 16200000"/>
              <a:gd name="adj2" fmla="val 155716"/>
            </a:avLst>
          </a:prstGeom>
          <a:ln w="34925" cmpd="sng">
            <a:solidFill>
              <a:srgbClr val="3C3C3C"/>
            </a:solidFill>
            <a:headEnd w="lg" len="lg"/>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2" name="Rechteck: abgerundete Ecken 13">
            <a:extLst>
              <a:ext uri="{FF2B5EF4-FFF2-40B4-BE49-F238E27FC236}">
                <a16:creationId xmlns:a16="http://schemas.microsoft.com/office/drawing/2014/main" id="{30BCEA0E-819D-284E-B8EC-F5B546FCB57C}"/>
              </a:ext>
            </a:extLst>
          </p:cNvPr>
          <p:cNvSpPr/>
          <p:nvPr/>
        </p:nvSpPr>
        <p:spPr>
          <a:xfrm>
            <a:off x="-106903" y="8366786"/>
            <a:ext cx="2181111" cy="337786"/>
          </a:xfrm>
          <a:prstGeom prst="roundRect">
            <a:avLst/>
          </a:prstGeom>
          <a:solidFill>
            <a:srgbClr val="E94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3" name="Textfeld 112">
            <a:extLst>
              <a:ext uri="{FF2B5EF4-FFF2-40B4-BE49-F238E27FC236}">
                <a16:creationId xmlns:a16="http://schemas.microsoft.com/office/drawing/2014/main" id="{0F241681-1F90-FD22-DA44-0C66634E517F}"/>
              </a:ext>
            </a:extLst>
          </p:cNvPr>
          <p:cNvSpPr txBox="1"/>
          <p:nvPr/>
        </p:nvSpPr>
        <p:spPr>
          <a:xfrm>
            <a:off x="-213280" y="8366786"/>
            <a:ext cx="2407526" cy="369332"/>
          </a:xfrm>
          <a:prstGeom prst="rect">
            <a:avLst/>
          </a:prstGeom>
          <a:noFill/>
        </p:spPr>
        <p:txBody>
          <a:bodyPr wrap="square">
            <a:spAutoFit/>
          </a:bodyPr>
          <a:lstStyle/>
          <a:p>
            <a:pPr algn="ctr"/>
            <a:r>
              <a:rPr lang="de-DE" sz="1800" b="1">
                <a:solidFill>
                  <a:schemeClr val="bg1"/>
                </a:solidFill>
                <a:latin typeface="Titillium Web" panose="00000500000000000000" pitchFamily="2" charset="0"/>
              </a:rPr>
              <a:t>Jetzt mitmachen!</a:t>
            </a:r>
            <a:endParaRPr lang="de-AT" sz="1800" b="1">
              <a:solidFill>
                <a:schemeClr val="bg1"/>
              </a:solidFill>
              <a:latin typeface="Titillium Web" panose="00000500000000000000" pitchFamily="2" charset="0"/>
            </a:endParaRPr>
          </a:p>
        </p:txBody>
      </p:sp>
      <p:grpSp>
        <p:nvGrpSpPr>
          <p:cNvPr id="114" name="Gruppieren 113">
            <a:extLst>
              <a:ext uri="{FF2B5EF4-FFF2-40B4-BE49-F238E27FC236}">
                <a16:creationId xmlns:a16="http://schemas.microsoft.com/office/drawing/2014/main" id="{E92859DD-51D8-4E3D-AB40-BD513E8E1FEE}"/>
              </a:ext>
            </a:extLst>
          </p:cNvPr>
          <p:cNvGrpSpPr/>
          <p:nvPr/>
        </p:nvGrpSpPr>
        <p:grpSpPr>
          <a:xfrm>
            <a:off x="479370" y="4660159"/>
            <a:ext cx="3681861" cy="2225122"/>
            <a:chOff x="477932" y="1994624"/>
            <a:chExt cx="5937987" cy="3588604"/>
          </a:xfrm>
        </p:grpSpPr>
        <p:sp>
          <p:nvSpPr>
            <p:cNvPr id="115" name="Freihandform: Form 96">
              <a:extLst>
                <a:ext uri="{FF2B5EF4-FFF2-40B4-BE49-F238E27FC236}">
                  <a16:creationId xmlns:a16="http://schemas.microsoft.com/office/drawing/2014/main" id="{62F1EF7C-8833-E5AC-F576-783EF703DC05}"/>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16" name="Freihandform: Form 103">
              <a:extLst>
                <a:ext uri="{FF2B5EF4-FFF2-40B4-BE49-F238E27FC236}">
                  <a16:creationId xmlns:a16="http://schemas.microsoft.com/office/drawing/2014/main" id="{2ECE42A9-1977-A3AA-CB56-7221E8DC9A35}"/>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17" name="Freihandform: Form 116">
              <a:extLst>
                <a:ext uri="{FF2B5EF4-FFF2-40B4-BE49-F238E27FC236}">
                  <a16:creationId xmlns:a16="http://schemas.microsoft.com/office/drawing/2014/main" id="{4E2E538B-7E79-80AA-463B-5B2E1D38F7FE}"/>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118" name="Freihandform: Form 133">
              <a:extLst>
                <a:ext uri="{FF2B5EF4-FFF2-40B4-BE49-F238E27FC236}">
                  <a16:creationId xmlns:a16="http://schemas.microsoft.com/office/drawing/2014/main" id="{7D6F3F16-D8AC-57A1-7EB3-D510F9DCC42F}"/>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119" name="Freihandform: Form 134">
              <a:extLst>
                <a:ext uri="{FF2B5EF4-FFF2-40B4-BE49-F238E27FC236}">
                  <a16:creationId xmlns:a16="http://schemas.microsoft.com/office/drawing/2014/main" id="{77E7DAD8-0769-D2E3-2578-F91E86823AC3}"/>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120" name="Freihandform: Form 135">
              <a:extLst>
                <a:ext uri="{FF2B5EF4-FFF2-40B4-BE49-F238E27FC236}">
                  <a16:creationId xmlns:a16="http://schemas.microsoft.com/office/drawing/2014/main" id="{CB553128-3BAB-0C38-2199-9CB86394A1C8}"/>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121" name="Freihandform: Form 136">
              <a:extLst>
                <a:ext uri="{FF2B5EF4-FFF2-40B4-BE49-F238E27FC236}">
                  <a16:creationId xmlns:a16="http://schemas.microsoft.com/office/drawing/2014/main" id="{40E6FFAD-811C-676F-0BA0-47190E96EC65}"/>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122" name="Freihandform: Form 137">
              <a:extLst>
                <a:ext uri="{FF2B5EF4-FFF2-40B4-BE49-F238E27FC236}">
                  <a16:creationId xmlns:a16="http://schemas.microsoft.com/office/drawing/2014/main" id="{5A4D8EC8-E2E0-A0D3-4D7E-B2DC28C3FB71}"/>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23" name="Freihandform: Form 138">
              <a:extLst>
                <a:ext uri="{FF2B5EF4-FFF2-40B4-BE49-F238E27FC236}">
                  <a16:creationId xmlns:a16="http://schemas.microsoft.com/office/drawing/2014/main" id="{39AC7626-615E-E020-AEBD-F296D6E1D026}"/>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124" name="Freihandform: Form 139">
              <a:extLst>
                <a:ext uri="{FF2B5EF4-FFF2-40B4-BE49-F238E27FC236}">
                  <a16:creationId xmlns:a16="http://schemas.microsoft.com/office/drawing/2014/main" id="{016874C4-5C4E-A69F-D48F-52AC92B37014}"/>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125" name="Freihandform: Form 140">
              <a:extLst>
                <a:ext uri="{FF2B5EF4-FFF2-40B4-BE49-F238E27FC236}">
                  <a16:creationId xmlns:a16="http://schemas.microsoft.com/office/drawing/2014/main" id="{9EA171A0-1D1C-3A0A-266A-3F56D24F5EF4}"/>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126" name="Freihandform: Form 157">
              <a:extLst>
                <a:ext uri="{FF2B5EF4-FFF2-40B4-BE49-F238E27FC236}">
                  <a16:creationId xmlns:a16="http://schemas.microsoft.com/office/drawing/2014/main" id="{6AA6B147-81EF-FC6A-4252-AA15508BB927}"/>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127" name="Textfeld 126">
              <a:extLst>
                <a:ext uri="{FF2B5EF4-FFF2-40B4-BE49-F238E27FC236}">
                  <a16:creationId xmlns:a16="http://schemas.microsoft.com/office/drawing/2014/main" id="{3D5E49E0-5E5A-4105-68B0-7B61367A6432}"/>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1024" name="Textfeld 1023">
              <a:extLst>
                <a:ext uri="{FF2B5EF4-FFF2-40B4-BE49-F238E27FC236}">
                  <a16:creationId xmlns:a16="http://schemas.microsoft.com/office/drawing/2014/main" id="{087D5054-80DD-8868-5337-BCD105C0C007}"/>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1025" name="Textfeld 1024">
              <a:extLst>
                <a:ext uri="{FF2B5EF4-FFF2-40B4-BE49-F238E27FC236}">
                  <a16:creationId xmlns:a16="http://schemas.microsoft.com/office/drawing/2014/main" id="{B044F4A1-151E-413A-9623-2C2A0D1A9565}"/>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026" name="Freihandform: Form 8">
              <a:extLst>
                <a:ext uri="{FF2B5EF4-FFF2-40B4-BE49-F238E27FC236}">
                  <a16:creationId xmlns:a16="http://schemas.microsoft.com/office/drawing/2014/main" id="{C53967B3-CC06-D64A-61E5-964BC94E9E8E}"/>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1027" name="Freihandform: Form 154">
              <a:extLst>
                <a:ext uri="{FF2B5EF4-FFF2-40B4-BE49-F238E27FC236}">
                  <a16:creationId xmlns:a16="http://schemas.microsoft.com/office/drawing/2014/main" id="{5DF84D01-A9F9-2886-5060-E4DF7F70E3A8}"/>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1028" name="Textfeld 1027">
              <a:extLst>
                <a:ext uri="{FF2B5EF4-FFF2-40B4-BE49-F238E27FC236}">
                  <a16:creationId xmlns:a16="http://schemas.microsoft.com/office/drawing/2014/main" id="{14897B6C-CEC9-157B-125B-F32248DBC14C}"/>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1029" name="Textfeld 1028">
              <a:extLst>
                <a:ext uri="{FF2B5EF4-FFF2-40B4-BE49-F238E27FC236}">
                  <a16:creationId xmlns:a16="http://schemas.microsoft.com/office/drawing/2014/main" id="{D8034018-8339-3E7E-384D-EAE49926B981}"/>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030" name="Textfeld 1029">
              <a:extLst>
                <a:ext uri="{FF2B5EF4-FFF2-40B4-BE49-F238E27FC236}">
                  <a16:creationId xmlns:a16="http://schemas.microsoft.com/office/drawing/2014/main" id="{7CC6C43A-6667-6CE4-8B09-5BF08979534D}"/>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1031" name="Textfeld 1030">
              <a:extLst>
                <a:ext uri="{FF2B5EF4-FFF2-40B4-BE49-F238E27FC236}">
                  <a16:creationId xmlns:a16="http://schemas.microsoft.com/office/drawing/2014/main" id="{61D80562-CE34-CE0A-8965-2001FBBEF679}"/>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1032" name="Freihandform: Form 23">
              <a:extLst>
                <a:ext uri="{FF2B5EF4-FFF2-40B4-BE49-F238E27FC236}">
                  <a16:creationId xmlns:a16="http://schemas.microsoft.com/office/drawing/2014/main" id="{C67D0DAD-6D4D-AB6C-7503-6C283EB34451}"/>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1033" name="Textfeld 1032">
              <a:extLst>
                <a:ext uri="{FF2B5EF4-FFF2-40B4-BE49-F238E27FC236}">
                  <a16:creationId xmlns:a16="http://schemas.microsoft.com/office/drawing/2014/main" id="{55E76FE7-FEA8-0F1E-CE7F-A9E6A9CD2160}"/>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1034" name="Textfeld 1033">
              <a:extLst>
                <a:ext uri="{FF2B5EF4-FFF2-40B4-BE49-F238E27FC236}">
                  <a16:creationId xmlns:a16="http://schemas.microsoft.com/office/drawing/2014/main" id="{E818F8FF-F239-6EC2-DB67-6085DFFD30C6}"/>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1035" name="Textfeld 1034">
              <a:extLst>
                <a:ext uri="{FF2B5EF4-FFF2-40B4-BE49-F238E27FC236}">
                  <a16:creationId xmlns:a16="http://schemas.microsoft.com/office/drawing/2014/main" id="{2C3BBD93-4EFB-F68B-8A34-355CDD9E1975}"/>
                </a:ext>
              </a:extLst>
            </p:cNvPr>
            <p:cNvSpPr txBox="1"/>
            <p:nvPr/>
          </p:nvSpPr>
          <p:spPr>
            <a:xfrm>
              <a:off x="3267182" y="1994624"/>
              <a:ext cx="3074384" cy="546009"/>
            </a:xfrm>
            <a:prstGeom prst="rect">
              <a:avLst/>
            </a:prstGeom>
            <a:noFill/>
          </p:spPr>
          <p:txBody>
            <a:bodyPr wrap="square" rtlCol="0">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13,7 Ct/kWh = -39%</a:t>
              </a:r>
              <a:endParaRPr lang="de-AT" sz="800" b="1">
                <a:solidFill>
                  <a:srgbClr val="96C446"/>
                </a:solidFill>
                <a:latin typeface="Titillium Web  "/>
              </a:endParaRPr>
            </a:p>
          </p:txBody>
        </p:sp>
      </p:grpSp>
      <p:sp>
        <p:nvSpPr>
          <p:cNvPr id="1036" name="Freihandform: Form 157">
            <a:extLst>
              <a:ext uri="{FF2B5EF4-FFF2-40B4-BE49-F238E27FC236}">
                <a16:creationId xmlns:a16="http://schemas.microsoft.com/office/drawing/2014/main" id="{D57D0638-932F-0507-7271-2F0681540798}"/>
              </a:ext>
            </a:extLst>
          </p:cNvPr>
          <p:cNvSpPr/>
          <p:nvPr/>
        </p:nvSpPr>
        <p:spPr>
          <a:xfrm>
            <a:off x="1760000" y="5658148"/>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37" name="Freihandform: Form 157">
            <a:extLst>
              <a:ext uri="{FF2B5EF4-FFF2-40B4-BE49-F238E27FC236}">
                <a16:creationId xmlns:a16="http://schemas.microsoft.com/office/drawing/2014/main" id="{6B7A66D9-93EF-C19C-9E21-D76BB3996AC2}"/>
              </a:ext>
            </a:extLst>
          </p:cNvPr>
          <p:cNvSpPr/>
          <p:nvPr/>
        </p:nvSpPr>
        <p:spPr>
          <a:xfrm>
            <a:off x="982243" y="6887578"/>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038" name="Textfeld 1037">
            <a:extLst>
              <a:ext uri="{FF2B5EF4-FFF2-40B4-BE49-F238E27FC236}">
                <a16:creationId xmlns:a16="http://schemas.microsoft.com/office/drawing/2014/main" id="{D11FCC7D-6AF1-3317-B4AC-105DC5F16789}"/>
              </a:ext>
            </a:extLst>
          </p:cNvPr>
          <p:cNvSpPr txBox="1"/>
          <p:nvPr/>
        </p:nvSpPr>
        <p:spPr>
          <a:xfrm>
            <a:off x="1764952" y="5494392"/>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1039" name="Textfeld 1038">
            <a:extLst>
              <a:ext uri="{FF2B5EF4-FFF2-40B4-BE49-F238E27FC236}">
                <a16:creationId xmlns:a16="http://schemas.microsoft.com/office/drawing/2014/main" id="{F80505A7-0D32-80F7-66D3-11DC0E406BBB}"/>
              </a:ext>
            </a:extLst>
          </p:cNvPr>
          <p:cNvSpPr txBox="1"/>
          <p:nvPr/>
        </p:nvSpPr>
        <p:spPr>
          <a:xfrm>
            <a:off x="729390" y="5565832"/>
            <a:ext cx="736266"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1040" name="Textfeld 1039">
            <a:extLst>
              <a:ext uri="{FF2B5EF4-FFF2-40B4-BE49-F238E27FC236}">
                <a16:creationId xmlns:a16="http://schemas.microsoft.com/office/drawing/2014/main" id="{E6127EDE-5999-632B-4802-4FF23AC5A730}"/>
              </a:ext>
            </a:extLst>
          </p:cNvPr>
          <p:cNvSpPr txBox="1"/>
          <p:nvPr/>
        </p:nvSpPr>
        <p:spPr>
          <a:xfrm>
            <a:off x="1429058" y="652107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1041" name="Textfeld 1040">
            <a:extLst>
              <a:ext uri="{FF2B5EF4-FFF2-40B4-BE49-F238E27FC236}">
                <a16:creationId xmlns:a16="http://schemas.microsoft.com/office/drawing/2014/main" id="{2A6F8858-5BC4-CD6A-FF05-39E2EB3DA454}"/>
              </a:ext>
            </a:extLst>
          </p:cNvPr>
          <p:cNvSpPr txBox="1"/>
          <p:nvPr/>
        </p:nvSpPr>
        <p:spPr>
          <a:xfrm>
            <a:off x="901503" y="6891306"/>
            <a:ext cx="2062608"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sp>
        <p:nvSpPr>
          <p:cNvPr id="1042" name="Textfeld 1041">
            <a:extLst>
              <a:ext uri="{FF2B5EF4-FFF2-40B4-BE49-F238E27FC236}">
                <a16:creationId xmlns:a16="http://schemas.microsoft.com/office/drawing/2014/main" id="{8BAB60D1-11D7-8686-445C-919C4C779604}"/>
              </a:ext>
            </a:extLst>
          </p:cNvPr>
          <p:cNvSpPr txBox="1"/>
          <p:nvPr/>
        </p:nvSpPr>
        <p:spPr>
          <a:xfrm>
            <a:off x="2570523" y="5957985"/>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1043" name="Textfeld 1042">
            <a:extLst>
              <a:ext uri="{FF2B5EF4-FFF2-40B4-BE49-F238E27FC236}">
                <a16:creationId xmlns:a16="http://schemas.microsoft.com/office/drawing/2014/main" id="{71076B96-E9A2-8B09-A836-0A48A3BD6E67}"/>
              </a:ext>
            </a:extLst>
          </p:cNvPr>
          <p:cNvSpPr txBox="1"/>
          <p:nvPr/>
        </p:nvSpPr>
        <p:spPr>
          <a:xfrm>
            <a:off x="2564965" y="6402553"/>
            <a:ext cx="497451" cy="215444"/>
          </a:xfrm>
          <a:prstGeom prst="rect">
            <a:avLst/>
          </a:prstGeom>
          <a:noFill/>
        </p:spPr>
        <p:txBody>
          <a:bodyPr wrap="square" rtlCol="0">
            <a:spAutoFit/>
          </a:bodyPr>
          <a:lstStyle/>
          <a:p>
            <a:r>
              <a:rPr lang="de-DE" sz="800" b="1">
                <a:solidFill>
                  <a:srgbClr val="E94D32"/>
                </a:solidFill>
                <a:latin typeface="Titillium Web  "/>
              </a:rPr>
              <a:t>13 Ct</a:t>
            </a:r>
            <a:endParaRPr lang="de-AT" sz="800" b="1">
              <a:solidFill>
                <a:srgbClr val="E94D32"/>
              </a:solidFill>
              <a:latin typeface="Titillium Web  "/>
            </a:endParaRPr>
          </a:p>
        </p:txBody>
      </p:sp>
      <p:pic>
        <p:nvPicPr>
          <p:cNvPr id="1049" name="Grafik 1048">
            <a:extLst>
              <a:ext uri="{FF2B5EF4-FFF2-40B4-BE49-F238E27FC236}">
                <a16:creationId xmlns:a16="http://schemas.microsoft.com/office/drawing/2014/main" id="{B14AC7AD-88F7-1D0E-4136-6F0C08F989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46856" y="5578915"/>
            <a:ext cx="133684" cy="187157"/>
          </a:xfrm>
          <a:prstGeom prst="rect">
            <a:avLst/>
          </a:prstGeom>
        </p:spPr>
      </p:pic>
      <p:pic>
        <p:nvPicPr>
          <p:cNvPr id="1050" name="Grafik 1049">
            <a:extLst>
              <a:ext uri="{FF2B5EF4-FFF2-40B4-BE49-F238E27FC236}">
                <a16:creationId xmlns:a16="http://schemas.microsoft.com/office/drawing/2014/main" id="{D7DEF941-320E-1A90-92B3-DE6B22B6370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64246" y="5955100"/>
            <a:ext cx="133684" cy="187157"/>
          </a:xfrm>
          <a:prstGeom prst="rect">
            <a:avLst/>
          </a:prstGeom>
        </p:spPr>
      </p:pic>
      <p:grpSp>
        <p:nvGrpSpPr>
          <p:cNvPr id="1051" name="Grafik 36">
            <a:extLst>
              <a:ext uri="{FF2B5EF4-FFF2-40B4-BE49-F238E27FC236}">
                <a16:creationId xmlns:a16="http://schemas.microsoft.com/office/drawing/2014/main" id="{97244DE4-CDF8-EE9D-5613-CC44A48A3DBA}"/>
              </a:ext>
            </a:extLst>
          </p:cNvPr>
          <p:cNvGrpSpPr/>
          <p:nvPr/>
        </p:nvGrpSpPr>
        <p:grpSpPr>
          <a:xfrm>
            <a:off x="2335032" y="6507883"/>
            <a:ext cx="194516" cy="145523"/>
            <a:chOff x="3571460" y="5191462"/>
            <a:chExt cx="415903" cy="311149"/>
          </a:xfrm>
          <a:solidFill>
            <a:schemeClr val="bg1"/>
          </a:solidFill>
        </p:grpSpPr>
        <p:sp>
          <p:nvSpPr>
            <p:cNvPr id="1052" name="Freihandform 1051">
              <a:extLst>
                <a:ext uri="{FF2B5EF4-FFF2-40B4-BE49-F238E27FC236}">
                  <a16:creationId xmlns:a16="http://schemas.microsoft.com/office/drawing/2014/main" id="{D5FF89E0-C85F-F870-7756-CA312EE59309}"/>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1053" name="Freihandform 1052">
              <a:extLst>
                <a:ext uri="{FF2B5EF4-FFF2-40B4-BE49-F238E27FC236}">
                  <a16:creationId xmlns:a16="http://schemas.microsoft.com/office/drawing/2014/main" id="{ACD88155-079C-4761-DD53-EA90A0E3E067}"/>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pic>
        <p:nvPicPr>
          <p:cNvPr id="1054" name="Grafik 1053" descr="Receiver mit einfarbiger Füllung">
            <a:extLst>
              <a:ext uri="{FF2B5EF4-FFF2-40B4-BE49-F238E27FC236}">
                <a16:creationId xmlns:a16="http://schemas.microsoft.com/office/drawing/2014/main" id="{AFC49FE4-4CFD-F100-183E-2F6C31C688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75288" y="10101439"/>
            <a:ext cx="148947" cy="148947"/>
          </a:xfrm>
          <a:prstGeom prst="rect">
            <a:avLst/>
          </a:prstGeom>
        </p:spPr>
      </p:pic>
      <p:pic>
        <p:nvPicPr>
          <p:cNvPr id="2" name="Grafik 1">
            <a:extLst>
              <a:ext uri="{FF2B5EF4-FFF2-40B4-BE49-F238E27FC236}">
                <a16:creationId xmlns:a16="http://schemas.microsoft.com/office/drawing/2014/main" id="{DEFB0F00-1127-7C48-63BC-3176A15F6C2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1580" y="9144159"/>
            <a:ext cx="554165" cy="554165"/>
          </a:xfrm>
          <a:prstGeom prst="rect">
            <a:avLst/>
          </a:prstGeom>
        </p:spPr>
      </p:pic>
      <p:pic>
        <p:nvPicPr>
          <p:cNvPr id="3" name="Picture 2">
            <a:extLst>
              <a:ext uri="{FF2B5EF4-FFF2-40B4-BE49-F238E27FC236}">
                <a16:creationId xmlns:a16="http://schemas.microsoft.com/office/drawing/2014/main" id="{584DDA41-968B-08AF-7141-6372F593DD20}"/>
              </a:ext>
            </a:extLst>
          </p:cNvPr>
          <p:cNvPicPr>
            <a:picLocks noChangeAspect="1" noChangeArrowheads="1"/>
          </p:cNvPicPr>
          <p:nvPr/>
        </p:nvPicPr>
        <p:blipFill>
          <a:blip r:embed="rId19">
            <a:extLst>
              <a:ext uri="{96DAC541-7B7A-43D3-8B79-37D633B846F1}">
                <asvg:svgBlip xmlns:asvg="http://schemas.microsoft.com/office/drawing/2016/SVG/main" r:embed="rId20"/>
              </a:ext>
            </a:extLst>
          </a:blip>
          <a:srcRect/>
          <a:stretch/>
        </p:blipFill>
        <p:spPr bwMode="auto">
          <a:xfrm>
            <a:off x="4512414" y="1584092"/>
            <a:ext cx="2033949" cy="833424"/>
          </a:xfrm>
          <a:prstGeom prst="rect">
            <a:avLst/>
          </a:prstGeom>
          <a:noFill/>
        </p:spPr>
      </p:pic>
    </p:spTree>
    <p:extLst>
      <p:ext uri="{BB962C8B-B14F-4D97-AF65-F5344CB8AC3E}">
        <p14:creationId xmlns:p14="http://schemas.microsoft.com/office/powerpoint/2010/main" val="54193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6C2E5E83-4464-A9C3-27F9-AE84D47C7D2E}"/>
              </a:ext>
            </a:extLst>
          </p:cNvPr>
          <p:cNvSpPr txBox="1">
            <a:spLocks/>
          </p:cNvSpPr>
          <p:nvPr/>
        </p:nvSpPr>
        <p:spPr>
          <a:xfrm>
            <a:off x="376364" y="403932"/>
            <a:ext cx="5391321" cy="300446"/>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1488" kern="1200">
                <a:solidFill>
                  <a:schemeClr val="tx1"/>
                </a:solidFill>
                <a:latin typeface="+mj-lt"/>
                <a:ea typeface="+mj-ea"/>
                <a:cs typeface="+mj-cs"/>
              </a:defRPr>
            </a:lvl1pPr>
          </a:lstStyle>
          <a:p>
            <a:r>
              <a:rPr lang="de-DE">
                <a:solidFill>
                  <a:srgbClr val="3C3C3C"/>
                </a:solidFill>
                <a:latin typeface="Titillium Web SemiBold"/>
              </a:rPr>
              <a:t>Anpassbare Preisvergleichs-Diagramme</a:t>
            </a:r>
            <a:endParaRPr lang="de-DE">
              <a:solidFill>
                <a:srgbClr val="3C3C3C"/>
              </a:solidFill>
            </a:endParaRPr>
          </a:p>
        </p:txBody>
      </p:sp>
      <p:grpSp>
        <p:nvGrpSpPr>
          <p:cNvPr id="56" name="Gruppieren 55">
            <a:extLst>
              <a:ext uri="{FF2B5EF4-FFF2-40B4-BE49-F238E27FC236}">
                <a16:creationId xmlns:a16="http://schemas.microsoft.com/office/drawing/2014/main" id="{E6EB8EA7-DBB7-F4AF-C222-2C92AD9A3065}"/>
              </a:ext>
            </a:extLst>
          </p:cNvPr>
          <p:cNvGrpSpPr/>
          <p:nvPr/>
        </p:nvGrpSpPr>
        <p:grpSpPr>
          <a:xfrm>
            <a:off x="3926885" y="7642083"/>
            <a:ext cx="3681861" cy="2815978"/>
            <a:chOff x="640894" y="4757472"/>
            <a:chExt cx="3681861" cy="2815978"/>
          </a:xfrm>
        </p:grpSpPr>
        <p:sp>
          <p:nvSpPr>
            <p:cNvPr id="14" name="Rechteck 13">
              <a:extLst>
                <a:ext uri="{FF2B5EF4-FFF2-40B4-BE49-F238E27FC236}">
                  <a16:creationId xmlns:a16="http://schemas.microsoft.com/office/drawing/2014/main" id="{3F03B35E-502A-B43F-DA22-42B16DCF1D2E}"/>
                </a:ext>
              </a:extLst>
            </p:cNvPr>
            <p:cNvSpPr/>
            <p:nvPr/>
          </p:nvSpPr>
          <p:spPr>
            <a:xfrm>
              <a:off x="1159392" y="4757472"/>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5" name="Rechteck 14">
              <a:extLst>
                <a:ext uri="{FF2B5EF4-FFF2-40B4-BE49-F238E27FC236}">
                  <a16:creationId xmlns:a16="http://schemas.microsoft.com/office/drawing/2014/main" id="{8CF76481-4CD0-B36A-AA76-E5E57E8EC982}"/>
                </a:ext>
              </a:extLst>
            </p:cNvPr>
            <p:cNvSpPr/>
            <p:nvPr/>
          </p:nvSpPr>
          <p:spPr>
            <a:xfrm>
              <a:off x="2119833" y="4761120"/>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16" name="Gruppieren 15">
              <a:extLst>
                <a:ext uri="{FF2B5EF4-FFF2-40B4-BE49-F238E27FC236}">
                  <a16:creationId xmlns:a16="http://schemas.microsoft.com/office/drawing/2014/main" id="{3A164931-DBDA-2365-AE37-E0C1A322DB4F}"/>
                </a:ext>
              </a:extLst>
            </p:cNvPr>
            <p:cNvGrpSpPr/>
            <p:nvPr/>
          </p:nvGrpSpPr>
          <p:grpSpPr>
            <a:xfrm>
              <a:off x="640894" y="5096082"/>
              <a:ext cx="3681861" cy="2225122"/>
              <a:chOff x="477932" y="1994624"/>
              <a:chExt cx="5937987" cy="3588604"/>
            </a:xfrm>
          </p:grpSpPr>
          <p:sp>
            <p:nvSpPr>
              <p:cNvPr id="17" name="Freihandform: Form 96">
                <a:extLst>
                  <a:ext uri="{FF2B5EF4-FFF2-40B4-BE49-F238E27FC236}">
                    <a16:creationId xmlns:a16="http://schemas.microsoft.com/office/drawing/2014/main" id="{60409DD9-7300-3B49-A421-76494ABA27A4}"/>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8" name="Freihandform: Form 103">
                <a:extLst>
                  <a:ext uri="{FF2B5EF4-FFF2-40B4-BE49-F238E27FC236}">
                    <a16:creationId xmlns:a16="http://schemas.microsoft.com/office/drawing/2014/main" id="{7D378078-9025-52CE-64B8-0734837DBCFC}"/>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9" name="Freihandform: Form 116">
                <a:extLst>
                  <a:ext uri="{FF2B5EF4-FFF2-40B4-BE49-F238E27FC236}">
                    <a16:creationId xmlns:a16="http://schemas.microsoft.com/office/drawing/2014/main" id="{9EFD14A3-4132-2EFB-DE97-5591187C2C79}"/>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20" name="Freihandform: Form 133">
                <a:extLst>
                  <a:ext uri="{FF2B5EF4-FFF2-40B4-BE49-F238E27FC236}">
                    <a16:creationId xmlns:a16="http://schemas.microsoft.com/office/drawing/2014/main" id="{60443274-EBE0-6CB2-32BF-F049DB334E43}"/>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21" name="Freihandform: Form 134">
                <a:extLst>
                  <a:ext uri="{FF2B5EF4-FFF2-40B4-BE49-F238E27FC236}">
                    <a16:creationId xmlns:a16="http://schemas.microsoft.com/office/drawing/2014/main" id="{DFD01FF3-7E11-1D61-02E9-F963194F53F1}"/>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23" name="Freihandform: Form 135">
                <a:extLst>
                  <a:ext uri="{FF2B5EF4-FFF2-40B4-BE49-F238E27FC236}">
                    <a16:creationId xmlns:a16="http://schemas.microsoft.com/office/drawing/2014/main" id="{7C23BC89-7EC2-8D99-35DC-0BF631B079A7}"/>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24" name="Freihandform: Form 136">
                <a:extLst>
                  <a:ext uri="{FF2B5EF4-FFF2-40B4-BE49-F238E27FC236}">
                    <a16:creationId xmlns:a16="http://schemas.microsoft.com/office/drawing/2014/main" id="{010382DE-3EAF-3C45-30BE-9C1A0813BF1B}"/>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25" name="Freihandform: Form 137">
                <a:extLst>
                  <a:ext uri="{FF2B5EF4-FFF2-40B4-BE49-F238E27FC236}">
                    <a16:creationId xmlns:a16="http://schemas.microsoft.com/office/drawing/2014/main" id="{28D1AB8F-A595-41D3-D1C5-339216A9ACDD}"/>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26" name="Freihandform: Form 138">
                <a:extLst>
                  <a:ext uri="{FF2B5EF4-FFF2-40B4-BE49-F238E27FC236}">
                    <a16:creationId xmlns:a16="http://schemas.microsoft.com/office/drawing/2014/main" id="{C8F23384-6D73-5F1F-0AF9-1E483B454DDD}"/>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27" name="Freihandform: Form 139">
                <a:extLst>
                  <a:ext uri="{FF2B5EF4-FFF2-40B4-BE49-F238E27FC236}">
                    <a16:creationId xmlns:a16="http://schemas.microsoft.com/office/drawing/2014/main" id="{0A325FC1-E75B-504C-5970-F5ED0FB16FE6}"/>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28" name="Freihandform: Form 140">
                <a:extLst>
                  <a:ext uri="{FF2B5EF4-FFF2-40B4-BE49-F238E27FC236}">
                    <a16:creationId xmlns:a16="http://schemas.microsoft.com/office/drawing/2014/main" id="{23CD47F3-5B37-A329-F74E-0EE37040AB57}"/>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29" name="Freihandform: Form 157">
                <a:extLst>
                  <a:ext uri="{FF2B5EF4-FFF2-40B4-BE49-F238E27FC236}">
                    <a16:creationId xmlns:a16="http://schemas.microsoft.com/office/drawing/2014/main" id="{3950ADB5-24B4-448C-EBFC-373854E0F14F}"/>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30" name="Textfeld 29">
                <a:extLst>
                  <a:ext uri="{FF2B5EF4-FFF2-40B4-BE49-F238E27FC236}">
                    <a16:creationId xmlns:a16="http://schemas.microsoft.com/office/drawing/2014/main" id="{299956BC-F985-CCE4-10DC-95C887215950}"/>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31" name="Textfeld 30">
                <a:extLst>
                  <a:ext uri="{FF2B5EF4-FFF2-40B4-BE49-F238E27FC236}">
                    <a16:creationId xmlns:a16="http://schemas.microsoft.com/office/drawing/2014/main" id="{49E52CE2-C0F6-9CFA-6D1C-6499A6A26844}"/>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32" name="Textfeld 31">
                <a:extLst>
                  <a:ext uri="{FF2B5EF4-FFF2-40B4-BE49-F238E27FC236}">
                    <a16:creationId xmlns:a16="http://schemas.microsoft.com/office/drawing/2014/main" id="{0B6C7C7D-7D95-8612-4F20-A1AAAD66CB74}"/>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33" name="Freihandform: Form 8">
                <a:extLst>
                  <a:ext uri="{FF2B5EF4-FFF2-40B4-BE49-F238E27FC236}">
                    <a16:creationId xmlns:a16="http://schemas.microsoft.com/office/drawing/2014/main" id="{BB227094-6122-72E2-5A88-CBAEC518BF40}"/>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34" name="Freihandform: Form 154">
                <a:extLst>
                  <a:ext uri="{FF2B5EF4-FFF2-40B4-BE49-F238E27FC236}">
                    <a16:creationId xmlns:a16="http://schemas.microsoft.com/office/drawing/2014/main" id="{08459AE3-B9BC-209F-8F8D-F492DEE96DF9}"/>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35" name="Textfeld 34">
                <a:extLst>
                  <a:ext uri="{FF2B5EF4-FFF2-40B4-BE49-F238E27FC236}">
                    <a16:creationId xmlns:a16="http://schemas.microsoft.com/office/drawing/2014/main" id="{5627920B-2916-9567-7149-4E38F2E5939E}"/>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36" name="Textfeld 35">
                <a:extLst>
                  <a:ext uri="{FF2B5EF4-FFF2-40B4-BE49-F238E27FC236}">
                    <a16:creationId xmlns:a16="http://schemas.microsoft.com/office/drawing/2014/main" id="{4BAC22B8-B970-3383-85E0-79DE91F0CB38}"/>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37" name="Textfeld 36">
                <a:extLst>
                  <a:ext uri="{FF2B5EF4-FFF2-40B4-BE49-F238E27FC236}">
                    <a16:creationId xmlns:a16="http://schemas.microsoft.com/office/drawing/2014/main" id="{B6F62DBB-2209-7BD0-03C5-C991E8C6FC19}"/>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38" name="Textfeld 37">
                <a:extLst>
                  <a:ext uri="{FF2B5EF4-FFF2-40B4-BE49-F238E27FC236}">
                    <a16:creationId xmlns:a16="http://schemas.microsoft.com/office/drawing/2014/main" id="{7E7DE811-5C00-FC9A-B2F3-6904F9F9C7F1}"/>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39" name="Freihandform: Form 23">
                <a:extLst>
                  <a:ext uri="{FF2B5EF4-FFF2-40B4-BE49-F238E27FC236}">
                    <a16:creationId xmlns:a16="http://schemas.microsoft.com/office/drawing/2014/main" id="{69257293-0744-802A-7F52-6076DBDE90F5}"/>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40" name="Textfeld 39">
                <a:extLst>
                  <a:ext uri="{FF2B5EF4-FFF2-40B4-BE49-F238E27FC236}">
                    <a16:creationId xmlns:a16="http://schemas.microsoft.com/office/drawing/2014/main" id="{83D23932-68B7-5404-5928-955EE68FFA17}"/>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41" name="Textfeld 40">
                <a:extLst>
                  <a:ext uri="{FF2B5EF4-FFF2-40B4-BE49-F238E27FC236}">
                    <a16:creationId xmlns:a16="http://schemas.microsoft.com/office/drawing/2014/main" id="{6D0BA07D-E9DB-69BB-F893-EF2919D6CA2B}"/>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42" name="Textfeld 41">
                <a:extLst>
                  <a:ext uri="{FF2B5EF4-FFF2-40B4-BE49-F238E27FC236}">
                    <a16:creationId xmlns:a16="http://schemas.microsoft.com/office/drawing/2014/main" id="{5658F1BE-DBA5-7EFB-3E17-96A8D80FB528}"/>
                  </a:ext>
                </a:extLst>
              </p:cNvPr>
              <p:cNvSpPr txBox="1"/>
              <p:nvPr/>
            </p:nvSpPr>
            <p:spPr>
              <a:xfrm>
                <a:off x="3267182" y="1994624"/>
                <a:ext cx="3148737" cy="546009"/>
              </a:xfrm>
              <a:prstGeom prst="rect">
                <a:avLst/>
              </a:prstGeom>
              <a:noFill/>
            </p:spPr>
            <p:txBody>
              <a:bodyPr wrap="square" rtlCol="0">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13,7 Ct/kWh = -39%</a:t>
                </a:r>
                <a:endParaRPr lang="de-AT" sz="800" b="1">
                  <a:solidFill>
                    <a:srgbClr val="96C446"/>
                  </a:solidFill>
                  <a:latin typeface="Titillium Web  "/>
                </a:endParaRPr>
              </a:p>
            </p:txBody>
          </p:sp>
        </p:grpSp>
        <p:sp>
          <p:nvSpPr>
            <p:cNvPr id="43" name="Freihandform: Form 157">
              <a:extLst>
                <a:ext uri="{FF2B5EF4-FFF2-40B4-BE49-F238E27FC236}">
                  <a16:creationId xmlns:a16="http://schemas.microsoft.com/office/drawing/2014/main" id="{2CC96044-EFD4-B2FD-DF27-67AD05640FB3}"/>
                </a:ext>
              </a:extLst>
            </p:cNvPr>
            <p:cNvSpPr/>
            <p:nvPr/>
          </p:nvSpPr>
          <p:spPr>
            <a:xfrm>
              <a:off x="1921524" y="609407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4" name="Freihandform: Form 157">
              <a:extLst>
                <a:ext uri="{FF2B5EF4-FFF2-40B4-BE49-F238E27FC236}">
                  <a16:creationId xmlns:a16="http://schemas.microsoft.com/office/drawing/2014/main" id="{D745E008-5CC2-B6F8-5807-39381FC60206}"/>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5" name="Textfeld 44">
              <a:extLst>
                <a:ext uri="{FF2B5EF4-FFF2-40B4-BE49-F238E27FC236}">
                  <a16:creationId xmlns:a16="http://schemas.microsoft.com/office/drawing/2014/main" id="{4E40A3DD-F844-49AE-9338-82061F230E9A}"/>
                </a:ext>
              </a:extLst>
            </p:cNvPr>
            <p:cNvSpPr txBox="1"/>
            <p:nvPr/>
          </p:nvSpPr>
          <p:spPr>
            <a:xfrm>
              <a:off x="1926476" y="5930315"/>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46" name="Textfeld 45">
              <a:extLst>
                <a:ext uri="{FF2B5EF4-FFF2-40B4-BE49-F238E27FC236}">
                  <a16:creationId xmlns:a16="http://schemas.microsoft.com/office/drawing/2014/main" id="{BA92CE84-B8C1-E648-23DF-0A4AD74F0E2F}"/>
                </a:ext>
              </a:extLst>
            </p:cNvPr>
            <p:cNvSpPr txBox="1"/>
            <p:nvPr/>
          </p:nvSpPr>
          <p:spPr>
            <a:xfrm>
              <a:off x="890914" y="6001755"/>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47" name="Textfeld 46">
              <a:extLst>
                <a:ext uri="{FF2B5EF4-FFF2-40B4-BE49-F238E27FC236}">
                  <a16:creationId xmlns:a16="http://schemas.microsoft.com/office/drawing/2014/main" id="{2B6433FA-96C5-F776-F9D0-67BC71E0EDB7}"/>
                </a:ext>
              </a:extLst>
            </p:cNvPr>
            <p:cNvSpPr txBox="1"/>
            <p:nvPr/>
          </p:nvSpPr>
          <p:spPr>
            <a:xfrm>
              <a:off x="1590582" y="6957000"/>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48" name="Textfeld 47">
              <a:extLst>
                <a:ext uri="{FF2B5EF4-FFF2-40B4-BE49-F238E27FC236}">
                  <a16:creationId xmlns:a16="http://schemas.microsoft.com/office/drawing/2014/main" id="{63BA1304-EF00-67AF-FE2E-EAC66766CF06}"/>
                </a:ext>
              </a:extLst>
            </p:cNvPr>
            <p:cNvSpPr txBox="1"/>
            <p:nvPr/>
          </p:nvSpPr>
          <p:spPr>
            <a:xfrm>
              <a:off x="1063027" y="7327229"/>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sp>
          <p:nvSpPr>
            <p:cNvPr id="49" name="Textfeld 48">
              <a:extLst>
                <a:ext uri="{FF2B5EF4-FFF2-40B4-BE49-F238E27FC236}">
                  <a16:creationId xmlns:a16="http://schemas.microsoft.com/office/drawing/2014/main" id="{4D0D0707-31E1-2ACC-3A64-FAFBA60EC982}"/>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50" name="Textfeld 49">
              <a:extLst>
                <a:ext uri="{FF2B5EF4-FFF2-40B4-BE49-F238E27FC236}">
                  <a16:creationId xmlns:a16="http://schemas.microsoft.com/office/drawing/2014/main" id="{16DCF1F9-DFE4-ABFB-206A-490AFBBE8346}"/>
                </a:ext>
              </a:extLst>
            </p:cNvPr>
            <p:cNvSpPr txBox="1"/>
            <p:nvPr/>
          </p:nvSpPr>
          <p:spPr>
            <a:xfrm>
              <a:off x="2726489" y="6838476"/>
              <a:ext cx="497451" cy="215444"/>
            </a:xfrm>
            <a:prstGeom prst="rect">
              <a:avLst/>
            </a:prstGeom>
            <a:noFill/>
          </p:spPr>
          <p:txBody>
            <a:bodyPr wrap="square" rtlCol="0">
              <a:spAutoFit/>
            </a:bodyPr>
            <a:lstStyle/>
            <a:p>
              <a:r>
                <a:rPr lang="de-DE" sz="800" b="1">
                  <a:solidFill>
                    <a:srgbClr val="E94D32"/>
                  </a:solidFill>
                  <a:latin typeface="Titillium Web  "/>
                </a:rPr>
                <a:t>13 Ct</a:t>
              </a:r>
              <a:endParaRPr lang="de-AT" sz="800" b="1">
                <a:solidFill>
                  <a:srgbClr val="E94D32"/>
                </a:solidFill>
                <a:latin typeface="Titillium Web  "/>
              </a:endParaRPr>
            </a:p>
          </p:txBody>
        </p:sp>
        <p:pic>
          <p:nvPicPr>
            <p:cNvPr id="51" name="Grafik 50">
              <a:extLst>
                <a:ext uri="{FF2B5EF4-FFF2-40B4-BE49-F238E27FC236}">
                  <a16:creationId xmlns:a16="http://schemas.microsoft.com/office/drawing/2014/main" id="{56783328-64DB-42DE-672F-AE70558DE1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8380" y="6014838"/>
              <a:ext cx="133684" cy="187157"/>
            </a:xfrm>
            <a:prstGeom prst="rect">
              <a:avLst/>
            </a:prstGeom>
          </p:spPr>
        </p:pic>
        <p:pic>
          <p:nvPicPr>
            <p:cNvPr id="52" name="Grafik 51">
              <a:extLst>
                <a:ext uri="{FF2B5EF4-FFF2-40B4-BE49-F238E27FC236}">
                  <a16:creationId xmlns:a16="http://schemas.microsoft.com/office/drawing/2014/main" id="{EDA0BF50-9608-4AA0-A7C6-C36D9395AF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5770" y="6391023"/>
              <a:ext cx="133684" cy="187157"/>
            </a:xfrm>
            <a:prstGeom prst="rect">
              <a:avLst/>
            </a:prstGeom>
          </p:spPr>
        </p:pic>
        <p:grpSp>
          <p:nvGrpSpPr>
            <p:cNvPr id="53" name="Grafik 36">
              <a:extLst>
                <a:ext uri="{FF2B5EF4-FFF2-40B4-BE49-F238E27FC236}">
                  <a16:creationId xmlns:a16="http://schemas.microsoft.com/office/drawing/2014/main" id="{211F607B-CF7E-4D15-5764-5A237F9F756D}"/>
                </a:ext>
              </a:extLst>
            </p:cNvPr>
            <p:cNvGrpSpPr/>
            <p:nvPr/>
          </p:nvGrpSpPr>
          <p:grpSpPr>
            <a:xfrm>
              <a:off x="2496556" y="6943806"/>
              <a:ext cx="194516" cy="145523"/>
              <a:chOff x="3571460" y="5191462"/>
              <a:chExt cx="415903" cy="311149"/>
            </a:xfrm>
            <a:solidFill>
              <a:schemeClr val="bg1"/>
            </a:solidFill>
          </p:grpSpPr>
          <p:sp>
            <p:nvSpPr>
              <p:cNvPr id="54" name="Freihandform 53">
                <a:extLst>
                  <a:ext uri="{FF2B5EF4-FFF2-40B4-BE49-F238E27FC236}">
                    <a16:creationId xmlns:a16="http://schemas.microsoft.com/office/drawing/2014/main" id="{03B25659-CC61-0D50-4E3D-B1C1E58AC70F}"/>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55" name="Freihandform 54">
                <a:extLst>
                  <a:ext uri="{FF2B5EF4-FFF2-40B4-BE49-F238E27FC236}">
                    <a16:creationId xmlns:a16="http://schemas.microsoft.com/office/drawing/2014/main" id="{A77F9ABB-152B-FCCE-B223-4CC18D94CCDB}"/>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grpSp>
        <p:nvGrpSpPr>
          <p:cNvPr id="358" name="Gruppieren 357">
            <a:extLst>
              <a:ext uri="{FF2B5EF4-FFF2-40B4-BE49-F238E27FC236}">
                <a16:creationId xmlns:a16="http://schemas.microsoft.com/office/drawing/2014/main" id="{92D84836-CF88-0AED-F3A4-8CD073979C24}"/>
              </a:ext>
            </a:extLst>
          </p:cNvPr>
          <p:cNvGrpSpPr/>
          <p:nvPr/>
        </p:nvGrpSpPr>
        <p:grpSpPr>
          <a:xfrm>
            <a:off x="409683" y="1309972"/>
            <a:ext cx="3522752" cy="2565766"/>
            <a:chOff x="323312" y="1015973"/>
            <a:chExt cx="3522752" cy="2565766"/>
          </a:xfrm>
        </p:grpSpPr>
        <p:sp>
          <p:nvSpPr>
            <p:cNvPr id="183" name="Textfeld 182">
              <a:extLst>
                <a:ext uri="{FF2B5EF4-FFF2-40B4-BE49-F238E27FC236}">
                  <a16:creationId xmlns:a16="http://schemas.microsoft.com/office/drawing/2014/main" id="{408D5661-F2A3-B80D-938A-48D1207DB580}"/>
                </a:ext>
              </a:extLst>
            </p:cNvPr>
            <p:cNvSpPr txBox="1"/>
            <p:nvPr/>
          </p:nvSpPr>
          <p:spPr>
            <a:xfrm>
              <a:off x="1809312" y="1376470"/>
              <a:ext cx="2036752" cy="338554"/>
            </a:xfrm>
            <a:prstGeom prst="rect">
              <a:avLst/>
            </a:prstGeom>
            <a:noFill/>
          </p:spPr>
          <p:txBody>
            <a:bodyPr wrap="square">
              <a:spAutoFit/>
            </a:bodyPr>
            <a:lstStyle/>
            <a:p>
              <a:r>
                <a:rPr lang="de-DE" sz="800" b="1">
                  <a:solidFill>
                    <a:srgbClr val="3C3C3C"/>
                  </a:solidFill>
                  <a:latin typeface="Titillium Web  "/>
                </a:rPr>
                <a:t>= 19 Ct / kWh</a:t>
              </a:r>
            </a:p>
            <a:p>
              <a:r>
                <a:rPr lang="de-DE" sz="800">
                  <a:solidFill>
                    <a:srgbClr val="96C446"/>
                  </a:solidFill>
                  <a:latin typeface="Titillium Web  "/>
                </a:rPr>
                <a:t>Deine Ersparnis </a:t>
              </a:r>
              <a:r>
                <a:rPr lang="de-DE" sz="800" b="1">
                  <a:solidFill>
                    <a:srgbClr val="96C446"/>
                  </a:solidFill>
                  <a:latin typeface="Titillium Web  "/>
                </a:rPr>
                <a:t>= 4,8 Ct/kWh = -20%</a:t>
              </a:r>
              <a:endParaRPr lang="de-AT" sz="800" b="1">
                <a:solidFill>
                  <a:srgbClr val="96C446"/>
                </a:solidFill>
                <a:latin typeface="Titillium Web  "/>
              </a:endParaRPr>
            </a:p>
          </p:txBody>
        </p:sp>
        <p:sp>
          <p:nvSpPr>
            <p:cNvPr id="105" name="Freihandform: Form 104">
              <a:extLst>
                <a:ext uri="{FF2B5EF4-FFF2-40B4-BE49-F238E27FC236}">
                  <a16:creationId xmlns:a16="http://schemas.microsoft.com/office/drawing/2014/main" id="{AF960854-8E7A-2533-328C-9529867B6A2D}"/>
                </a:ext>
              </a:extLst>
            </p:cNvPr>
            <p:cNvSpPr/>
            <p:nvPr/>
          </p:nvSpPr>
          <p:spPr>
            <a:xfrm>
              <a:off x="2100706" y="2444333"/>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06" name="Freihandform: Form 105">
              <a:extLst>
                <a:ext uri="{FF2B5EF4-FFF2-40B4-BE49-F238E27FC236}">
                  <a16:creationId xmlns:a16="http://schemas.microsoft.com/office/drawing/2014/main" id="{14259598-308C-59B4-50BD-BBABCA488DAE}"/>
                </a:ext>
              </a:extLst>
            </p:cNvPr>
            <p:cNvSpPr/>
            <p:nvPr/>
          </p:nvSpPr>
          <p:spPr>
            <a:xfrm>
              <a:off x="2142048" y="2432521"/>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7" name="Freihandform: Form 106">
              <a:extLst>
                <a:ext uri="{FF2B5EF4-FFF2-40B4-BE49-F238E27FC236}">
                  <a16:creationId xmlns:a16="http://schemas.microsoft.com/office/drawing/2014/main" id="{C869119B-F665-4F3B-8998-A9E80A77A699}"/>
                </a:ext>
              </a:extLst>
            </p:cNvPr>
            <p:cNvSpPr/>
            <p:nvPr/>
          </p:nvSpPr>
          <p:spPr>
            <a:xfrm>
              <a:off x="2174531"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8" name="Freihandform: Form 107">
              <a:extLst>
                <a:ext uri="{FF2B5EF4-FFF2-40B4-BE49-F238E27FC236}">
                  <a16:creationId xmlns:a16="http://schemas.microsoft.com/office/drawing/2014/main" id="{3481D3E3-7910-BF49-7C3A-81E4D9E1ADEC}"/>
                </a:ext>
              </a:extLst>
            </p:cNvPr>
            <p:cNvSpPr/>
            <p:nvPr/>
          </p:nvSpPr>
          <p:spPr>
            <a:xfrm>
              <a:off x="2109565"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13" name="Freihandform: Form 112">
              <a:extLst>
                <a:ext uri="{FF2B5EF4-FFF2-40B4-BE49-F238E27FC236}">
                  <a16:creationId xmlns:a16="http://schemas.microsoft.com/office/drawing/2014/main" id="{1CF27B13-640D-96B3-F2E5-FA0FE2F33F07}"/>
                </a:ext>
              </a:extLst>
            </p:cNvPr>
            <p:cNvSpPr/>
            <p:nvPr/>
          </p:nvSpPr>
          <p:spPr>
            <a:xfrm>
              <a:off x="2094800" y="2462051"/>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114" name="Freihandform: Form 113">
              <a:extLst>
                <a:ext uri="{FF2B5EF4-FFF2-40B4-BE49-F238E27FC236}">
                  <a16:creationId xmlns:a16="http://schemas.microsoft.com/office/drawing/2014/main" id="{809F4AB2-9B04-3653-8804-769912BE8249}"/>
                </a:ext>
              </a:extLst>
            </p:cNvPr>
            <p:cNvSpPr/>
            <p:nvPr/>
          </p:nvSpPr>
          <p:spPr>
            <a:xfrm>
              <a:off x="2150907" y="2462051"/>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116" name="Freihandform: Form 115">
              <a:extLst>
                <a:ext uri="{FF2B5EF4-FFF2-40B4-BE49-F238E27FC236}">
                  <a16:creationId xmlns:a16="http://schemas.microsoft.com/office/drawing/2014/main" id="{193A878D-35BC-D053-556C-6A08208DDA82}"/>
                </a:ext>
              </a:extLst>
            </p:cNvPr>
            <p:cNvSpPr/>
            <p:nvPr/>
          </p:nvSpPr>
          <p:spPr>
            <a:xfrm>
              <a:off x="2127283" y="2470911"/>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117" name="Freihandform: Form 116">
              <a:extLst>
                <a:ext uri="{FF2B5EF4-FFF2-40B4-BE49-F238E27FC236}">
                  <a16:creationId xmlns:a16="http://schemas.microsoft.com/office/drawing/2014/main" id="{F23EC8BC-29C5-320B-F09C-329AA12A1285}"/>
                </a:ext>
              </a:extLst>
            </p:cNvPr>
            <p:cNvSpPr/>
            <p:nvPr/>
          </p:nvSpPr>
          <p:spPr>
            <a:xfrm>
              <a:off x="2001577" y="2779873"/>
              <a:ext cx="283488" cy="546817"/>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134" name="Freihandform: Form 133">
              <a:extLst>
                <a:ext uri="{FF2B5EF4-FFF2-40B4-BE49-F238E27FC236}">
                  <a16:creationId xmlns:a16="http://schemas.microsoft.com/office/drawing/2014/main" id="{2668B44A-5DEF-BE83-E947-5D3D26A2D891}"/>
                </a:ext>
              </a:extLst>
            </p:cNvPr>
            <p:cNvSpPr/>
            <p:nvPr/>
          </p:nvSpPr>
          <p:spPr>
            <a:xfrm>
              <a:off x="1185985" y="1714528"/>
              <a:ext cx="283488" cy="387714"/>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135" name="Freihandform: Form 134">
              <a:extLst>
                <a:ext uri="{FF2B5EF4-FFF2-40B4-BE49-F238E27FC236}">
                  <a16:creationId xmlns:a16="http://schemas.microsoft.com/office/drawing/2014/main" id="{5E4318D9-7E1A-09B1-85C4-C4701B4B443B}"/>
                </a:ext>
              </a:extLst>
            </p:cNvPr>
            <p:cNvSpPr/>
            <p:nvPr/>
          </p:nvSpPr>
          <p:spPr>
            <a:xfrm>
              <a:off x="1269259" y="1922111"/>
              <a:ext cx="147651" cy="76775"/>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1116"/>
            </a:p>
          </p:txBody>
        </p:sp>
        <p:sp>
          <p:nvSpPr>
            <p:cNvPr id="136" name="Freihandform: Form 135">
              <a:extLst>
                <a:ext uri="{FF2B5EF4-FFF2-40B4-BE49-F238E27FC236}">
                  <a16:creationId xmlns:a16="http://schemas.microsoft.com/office/drawing/2014/main" id="{BB9765AB-E366-6311-9C3B-2702D3645B55}"/>
                </a:ext>
              </a:extLst>
            </p:cNvPr>
            <p:cNvSpPr/>
            <p:nvPr/>
          </p:nvSpPr>
          <p:spPr>
            <a:xfrm>
              <a:off x="1237234" y="1926523"/>
              <a:ext cx="30327" cy="63690"/>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1116"/>
            </a:p>
          </p:txBody>
        </p:sp>
        <p:sp>
          <p:nvSpPr>
            <p:cNvPr id="137" name="Freihandform: Form 136">
              <a:extLst>
                <a:ext uri="{FF2B5EF4-FFF2-40B4-BE49-F238E27FC236}">
                  <a16:creationId xmlns:a16="http://schemas.microsoft.com/office/drawing/2014/main" id="{D2325BE4-0CA9-195B-2A70-213DFB40F2A1}"/>
                </a:ext>
              </a:extLst>
            </p:cNvPr>
            <p:cNvSpPr/>
            <p:nvPr/>
          </p:nvSpPr>
          <p:spPr>
            <a:xfrm>
              <a:off x="1336588" y="1874861"/>
              <a:ext cx="29530" cy="47248"/>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1116"/>
            </a:p>
          </p:txBody>
        </p:sp>
        <p:sp>
          <p:nvSpPr>
            <p:cNvPr id="138" name="Freihandform: Form 137">
              <a:extLst>
                <a:ext uri="{FF2B5EF4-FFF2-40B4-BE49-F238E27FC236}">
                  <a16:creationId xmlns:a16="http://schemas.microsoft.com/office/drawing/2014/main" id="{26B35EC3-FC0A-F36A-A610-761386102E23}"/>
                </a:ext>
              </a:extLst>
            </p:cNvPr>
            <p:cNvSpPr/>
            <p:nvPr/>
          </p:nvSpPr>
          <p:spPr>
            <a:xfrm>
              <a:off x="1324776" y="187486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39" name="Freihandform: Form 138">
              <a:extLst>
                <a:ext uri="{FF2B5EF4-FFF2-40B4-BE49-F238E27FC236}">
                  <a16:creationId xmlns:a16="http://schemas.microsoft.com/office/drawing/2014/main" id="{56848EE2-4460-B40F-F476-AA9263E61D85}"/>
                </a:ext>
              </a:extLst>
            </p:cNvPr>
            <p:cNvSpPr/>
            <p:nvPr/>
          </p:nvSpPr>
          <p:spPr>
            <a:xfrm>
              <a:off x="1360212" y="190439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40" name="Freihandform: Form 139">
              <a:extLst>
                <a:ext uri="{FF2B5EF4-FFF2-40B4-BE49-F238E27FC236}">
                  <a16:creationId xmlns:a16="http://schemas.microsoft.com/office/drawing/2014/main" id="{9D871DF8-516C-E8A1-86BA-196E0285DB3A}"/>
                </a:ext>
              </a:extLst>
            </p:cNvPr>
            <p:cNvSpPr/>
            <p:nvPr/>
          </p:nvSpPr>
          <p:spPr>
            <a:xfrm>
              <a:off x="1297661" y="1845331"/>
              <a:ext cx="106308" cy="82684"/>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1116"/>
            </a:p>
          </p:txBody>
        </p:sp>
        <p:sp>
          <p:nvSpPr>
            <p:cNvPr id="141" name="Freihandform: Form 140">
              <a:extLst>
                <a:ext uri="{FF2B5EF4-FFF2-40B4-BE49-F238E27FC236}">
                  <a16:creationId xmlns:a16="http://schemas.microsoft.com/office/drawing/2014/main" id="{52770B73-A034-F88D-297B-AAC441038C99}"/>
                </a:ext>
              </a:extLst>
            </p:cNvPr>
            <p:cNvSpPr/>
            <p:nvPr/>
          </p:nvSpPr>
          <p:spPr>
            <a:xfrm>
              <a:off x="1185985" y="2104629"/>
              <a:ext cx="283488" cy="584693"/>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158" name="Freihandform: Form 157">
              <a:extLst>
                <a:ext uri="{FF2B5EF4-FFF2-40B4-BE49-F238E27FC236}">
                  <a16:creationId xmlns:a16="http://schemas.microsoft.com/office/drawing/2014/main" id="{ADAA1517-7031-43EF-F6B1-20FC8F28493E}"/>
                </a:ext>
              </a:extLst>
            </p:cNvPr>
            <p:cNvSpPr/>
            <p:nvPr/>
          </p:nvSpPr>
          <p:spPr>
            <a:xfrm>
              <a:off x="605451" y="1716261"/>
              <a:ext cx="2801672"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 name="Textfeld 3">
              <a:extLst>
                <a:ext uri="{FF2B5EF4-FFF2-40B4-BE49-F238E27FC236}">
                  <a16:creationId xmlns:a16="http://schemas.microsoft.com/office/drawing/2014/main" id="{DB3CD088-7476-0C9A-4BFF-A1308C271FB1}"/>
                </a:ext>
              </a:extLst>
            </p:cNvPr>
            <p:cNvSpPr txBox="1"/>
            <p:nvPr/>
          </p:nvSpPr>
          <p:spPr>
            <a:xfrm>
              <a:off x="323312" y="1380244"/>
              <a:ext cx="1827843" cy="215444"/>
            </a:xfrm>
            <a:prstGeom prst="rect">
              <a:avLst/>
            </a:prstGeom>
            <a:noFill/>
          </p:spPr>
          <p:txBody>
            <a:bodyPr wrap="square" rtlCol="0">
              <a:spAutoFit/>
            </a:bodyPr>
            <a:lstStyle/>
            <a:p>
              <a:r>
                <a:rPr lang="de-DE" sz="800" b="1">
                  <a:solidFill>
                    <a:srgbClr val="3C3C3C"/>
                  </a:solidFill>
                  <a:latin typeface="Titillium Web  "/>
                </a:rPr>
                <a:t> Gesamtkosten  = 23,8 Ct/kWh</a:t>
              </a:r>
              <a:endParaRPr lang="de-AT" sz="800" b="1">
                <a:solidFill>
                  <a:srgbClr val="3C3C3C"/>
                </a:solidFill>
                <a:latin typeface="Titillium Web  "/>
              </a:endParaRPr>
            </a:p>
          </p:txBody>
        </p:sp>
        <p:sp>
          <p:nvSpPr>
            <p:cNvPr id="5" name="Textfeld 4">
              <a:extLst>
                <a:ext uri="{FF2B5EF4-FFF2-40B4-BE49-F238E27FC236}">
                  <a16:creationId xmlns:a16="http://schemas.microsoft.com/office/drawing/2014/main" id="{68745135-7F7F-D5D0-FF65-9CC8F7372118}"/>
                </a:ext>
              </a:extLst>
            </p:cNvPr>
            <p:cNvSpPr txBox="1"/>
            <p:nvPr/>
          </p:nvSpPr>
          <p:spPr>
            <a:xfrm>
              <a:off x="1463566" y="2772359"/>
              <a:ext cx="376381" cy="200055"/>
            </a:xfrm>
            <a:prstGeom prst="rect">
              <a:avLst/>
            </a:prstGeom>
            <a:noFill/>
          </p:spPr>
          <p:txBody>
            <a:bodyPr wrap="square" rtlCol="0">
              <a:spAutoFit/>
            </a:bodyPr>
            <a:lstStyle/>
            <a:p>
              <a:r>
                <a:rPr lang="de-DE" sz="651" b="1">
                  <a:solidFill>
                    <a:srgbClr val="AFAFAF"/>
                  </a:solidFill>
                  <a:latin typeface="Titillium Web  "/>
                </a:rPr>
                <a:t>10</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8" name="Textfeld 7">
              <a:extLst>
                <a:ext uri="{FF2B5EF4-FFF2-40B4-BE49-F238E27FC236}">
                  <a16:creationId xmlns:a16="http://schemas.microsoft.com/office/drawing/2014/main" id="{94FCDAFA-86F1-B4D8-D527-54B7347BB335}"/>
                </a:ext>
              </a:extLst>
            </p:cNvPr>
            <p:cNvSpPr txBox="1"/>
            <p:nvPr/>
          </p:nvSpPr>
          <p:spPr>
            <a:xfrm>
              <a:off x="1493097" y="1847810"/>
              <a:ext cx="495244" cy="200055"/>
            </a:xfrm>
            <a:prstGeom prst="rect">
              <a:avLst/>
            </a:prstGeom>
            <a:noFill/>
          </p:spPr>
          <p:txBody>
            <a:bodyPr wrap="square" rtlCol="0">
              <a:spAutoFit/>
            </a:bodyPr>
            <a:lstStyle/>
            <a:p>
              <a:r>
                <a:rPr lang="de-DE" sz="651" b="1">
                  <a:solidFill>
                    <a:srgbClr val="3C3C3C"/>
                  </a:solidFill>
                  <a:latin typeface="Titillium Web  "/>
                </a:rPr>
                <a:t>4,8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9" name="Freihandform: Form 8">
              <a:extLst>
                <a:ext uri="{FF2B5EF4-FFF2-40B4-BE49-F238E27FC236}">
                  <a16:creationId xmlns:a16="http://schemas.microsoft.com/office/drawing/2014/main" id="{9581DD53-5BD7-EA5E-E5F9-E3C66A783F59}"/>
                </a:ext>
              </a:extLst>
            </p:cNvPr>
            <p:cNvSpPr/>
            <p:nvPr/>
          </p:nvSpPr>
          <p:spPr>
            <a:xfrm>
              <a:off x="1185985" y="2692982"/>
              <a:ext cx="283488" cy="633708"/>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155" name="Freihandform: Form 154">
              <a:extLst>
                <a:ext uri="{FF2B5EF4-FFF2-40B4-BE49-F238E27FC236}">
                  <a16:creationId xmlns:a16="http://schemas.microsoft.com/office/drawing/2014/main" id="{7A362205-3557-D229-C439-2711AD89A33D}"/>
                </a:ext>
              </a:extLst>
            </p:cNvPr>
            <p:cNvSpPr/>
            <p:nvPr/>
          </p:nvSpPr>
          <p:spPr>
            <a:xfrm>
              <a:off x="1259809" y="2906967"/>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66" name="Textfeld 65">
              <a:extLst>
                <a:ext uri="{FF2B5EF4-FFF2-40B4-BE49-F238E27FC236}">
                  <a16:creationId xmlns:a16="http://schemas.microsoft.com/office/drawing/2014/main" id="{D501791F-4744-00CA-213A-872A2891E992}"/>
                </a:ext>
              </a:extLst>
            </p:cNvPr>
            <p:cNvSpPr txBox="1"/>
            <p:nvPr/>
          </p:nvSpPr>
          <p:spPr>
            <a:xfrm>
              <a:off x="2266903" y="2918408"/>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grpSp>
          <p:nvGrpSpPr>
            <p:cNvPr id="2" name="Gruppieren 1">
              <a:extLst>
                <a:ext uri="{FF2B5EF4-FFF2-40B4-BE49-F238E27FC236}">
                  <a16:creationId xmlns:a16="http://schemas.microsoft.com/office/drawing/2014/main" id="{91287A6C-24BD-1C10-011E-B9673FC20AD4}"/>
                </a:ext>
              </a:extLst>
            </p:cNvPr>
            <p:cNvGrpSpPr/>
            <p:nvPr/>
          </p:nvGrpSpPr>
          <p:grpSpPr>
            <a:xfrm>
              <a:off x="418933" y="2768552"/>
              <a:ext cx="829947" cy="419686"/>
              <a:chOff x="418933" y="5972120"/>
              <a:chExt cx="829947" cy="419686"/>
            </a:xfrm>
          </p:grpSpPr>
          <p:sp>
            <p:nvSpPr>
              <p:cNvPr id="22" name="Textfeld 21">
                <a:extLst>
                  <a:ext uri="{FF2B5EF4-FFF2-40B4-BE49-F238E27FC236}">
                    <a16:creationId xmlns:a16="http://schemas.microsoft.com/office/drawing/2014/main" id="{4D2E549C-9F2D-94B1-974D-5E342F371967}"/>
                  </a:ext>
                </a:extLst>
              </p:cNvPr>
              <p:cNvSpPr txBox="1"/>
              <p:nvPr/>
            </p:nvSpPr>
            <p:spPr>
              <a:xfrm>
                <a:off x="590401" y="6199317"/>
                <a:ext cx="658479" cy="192489"/>
              </a:xfrm>
              <a:prstGeom prst="rect">
                <a:avLst/>
              </a:prstGeom>
              <a:noFill/>
            </p:spPr>
            <p:txBody>
              <a:bodyPr wrap="square" rtlCol="0">
                <a:spAutoFit/>
              </a:bodyPr>
              <a:lstStyle/>
              <a:p>
                <a:r>
                  <a:rPr lang="de-DE" sz="651">
                    <a:solidFill>
                      <a:srgbClr val="AFAFAF"/>
                    </a:solidFill>
                    <a:latin typeface="Titillium Web  "/>
                  </a:rPr>
                  <a:t>Energiepreis</a:t>
                </a:r>
                <a:endParaRPr lang="de-AT" sz="651">
                  <a:solidFill>
                    <a:srgbClr val="AFAFAF"/>
                  </a:solidFill>
                  <a:latin typeface="Titillium Web  "/>
                </a:endParaRPr>
              </a:p>
            </p:txBody>
          </p:sp>
          <p:sp>
            <p:nvSpPr>
              <p:cNvPr id="68" name="Textfeld 67">
                <a:extLst>
                  <a:ext uri="{FF2B5EF4-FFF2-40B4-BE49-F238E27FC236}">
                    <a16:creationId xmlns:a16="http://schemas.microsoft.com/office/drawing/2014/main" id="{12051892-6D8A-54D3-158B-1CAFB6823684}"/>
                  </a:ext>
                </a:extLst>
              </p:cNvPr>
              <p:cNvSpPr txBox="1"/>
              <p:nvPr/>
            </p:nvSpPr>
            <p:spPr>
              <a:xfrm>
                <a:off x="418933" y="5972120"/>
                <a:ext cx="793090" cy="321370"/>
              </a:xfrm>
              <a:prstGeom prst="rect">
                <a:avLst/>
              </a:prstGeom>
              <a:noFill/>
            </p:spPr>
            <p:txBody>
              <a:bodyPr wrap="square" rtlCol="0">
                <a:spAutoFit/>
              </a:bodyPr>
              <a:lstStyle/>
              <a:p>
                <a:pPr algn="r"/>
                <a:r>
                  <a:rPr lang="de-DE" sz="744" b="1">
                    <a:solidFill>
                      <a:srgbClr val="AFAFAF"/>
                    </a:solidFill>
                    <a:latin typeface="Titillium Web  "/>
                  </a:rPr>
                  <a:t>Dein</a:t>
                </a:r>
              </a:p>
              <a:p>
                <a:pPr algn="r"/>
                <a:r>
                  <a:rPr lang="de-DE" sz="744" b="1">
                    <a:solidFill>
                      <a:srgbClr val="AFAFAF"/>
                    </a:solidFill>
                    <a:latin typeface="Titillium Web  "/>
                  </a:rPr>
                  <a:t>Stromlieferant</a:t>
                </a:r>
                <a:endParaRPr lang="de-AT" sz="744" b="1">
                  <a:solidFill>
                    <a:srgbClr val="AFAFAF"/>
                  </a:solidFill>
                  <a:latin typeface="Titillium Web  "/>
                </a:endParaRPr>
              </a:p>
            </p:txBody>
          </p:sp>
        </p:grpSp>
        <p:sp>
          <p:nvSpPr>
            <p:cNvPr id="71" name="Textfeld 70">
              <a:extLst>
                <a:ext uri="{FF2B5EF4-FFF2-40B4-BE49-F238E27FC236}">
                  <a16:creationId xmlns:a16="http://schemas.microsoft.com/office/drawing/2014/main" id="{5DA05D47-5A35-C766-F902-D98DA84563CA}"/>
                </a:ext>
              </a:extLst>
            </p:cNvPr>
            <p:cNvSpPr txBox="1"/>
            <p:nvPr/>
          </p:nvSpPr>
          <p:spPr>
            <a:xfrm>
              <a:off x="726188" y="183495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72" name="Textfeld 71">
              <a:extLst>
                <a:ext uri="{FF2B5EF4-FFF2-40B4-BE49-F238E27FC236}">
                  <a16:creationId xmlns:a16="http://schemas.microsoft.com/office/drawing/2014/main" id="{49998F5D-148C-01FD-1F40-A4141B3CB61B}"/>
                </a:ext>
              </a:extLst>
            </p:cNvPr>
            <p:cNvSpPr txBox="1"/>
            <p:nvPr/>
          </p:nvSpPr>
          <p:spPr>
            <a:xfrm>
              <a:off x="2279115" y="2238595"/>
              <a:ext cx="727458" cy="200055"/>
            </a:xfrm>
            <a:prstGeom prst="rect">
              <a:avLst/>
            </a:prstGeom>
            <a:noFill/>
          </p:spPr>
          <p:txBody>
            <a:bodyPr wrap="square" rtlCol="0">
              <a:spAutoFit/>
            </a:bodyPr>
            <a:lstStyle/>
            <a:p>
              <a:r>
                <a:rPr lang="de-DE" sz="651" b="1">
                  <a:solidFill>
                    <a:srgbClr val="3C3C3C"/>
                  </a:solidFill>
                  <a:latin typeface="Titillium Web  "/>
                </a:rPr>
                <a:t>3,0 </a:t>
              </a:r>
              <a:r>
                <a:rPr lang="de-DE" sz="700" b="1">
                  <a:solidFill>
                    <a:srgbClr val="3C3C3C"/>
                  </a:solidFill>
                  <a:latin typeface="Titillium Web  "/>
                </a:rPr>
                <a:t>Ct</a:t>
              </a:r>
              <a:r>
                <a:rPr lang="de-DE" sz="651">
                  <a:solidFill>
                    <a:srgbClr val="3C3C3C"/>
                  </a:solidFill>
                  <a:latin typeface="Titillium Web  "/>
                </a:rPr>
                <a:t>  Steuern</a:t>
              </a:r>
              <a:endParaRPr lang="de-AT" sz="651">
                <a:solidFill>
                  <a:srgbClr val="3C3C3C"/>
                </a:solidFill>
                <a:latin typeface="Titillium Web  "/>
              </a:endParaRPr>
            </a:p>
          </p:txBody>
        </p:sp>
        <p:sp>
          <p:nvSpPr>
            <p:cNvPr id="78" name="Freihandform: Form 23">
              <a:extLst>
                <a:ext uri="{FF2B5EF4-FFF2-40B4-BE49-F238E27FC236}">
                  <a16:creationId xmlns:a16="http://schemas.microsoft.com/office/drawing/2014/main" id="{A85D413A-0972-4F7C-0B71-D7FE680ECEEE}"/>
                </a:ext>
              </a:extLst>
            </p:cNvPr>
            <p:cNvSpPr/>
            <p:nvPr/>
          </p:nvSpPr>
          <p:spPr>
            <a:xfrm>
              <a:off x="2001577" y="2133581"/>
              <a:ext cx="554403" cy="95321"/>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79" name="Textfeld 78">
              <a:extLst>
                <a:ext uri="{FF2B5EF4-FFF2-40B4-BE49-F238E27FC236}">
                  <a16:creationId xmlns:a16="http://schemas.microsoft.com/office/drawing/2014/main" id="{F44D80AA-1C55-3E22-4C65-F3BFF6BFF13E}"/>
                </a:ext>
              </a:extLst>
            </p:cNvPr>
            <p:cNvSpPr txBox="1"/>
            <p:nvPr/>
          </p:nvSpPr>
          <p:spPr>
            <a:xfrm>
              <a:off x="2277891" y="2089508"/>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104" name="Freihandform: Form 103">
              <a:extLst>
                <a:ext uri="{FF2B5EF4-FFF2-40B4-BE49-F238E27FC236}">
                  <a16:creationId xmlns:a16="http://schemas.microsoft.com/office/drawing/2014/main" id="{8FC7CAA3-3E9B-9085-17CF-6832446BD331}"/>
                </a:ext>
              </a:extLst>
            </p:cNvPr>
            <p:cNvSpPr/>
            <p:nvPr/>
          </p:nvSpPr>
          <p:spPr>
            <a:xfrm>
              <a:off x="2001577" y="2432380"/>
              <a:ext cx="283488" cy="348453"/>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97" name="Freihandform: Form 96">
              <a:extLst>
                <a:ext uri="{FF2B5EF4-FFF2-40B4-BE49-F238E27FC236}">
                  <a16:creationId xmlns:a16="http://schemas.microsoft.com/office/drawing/2014/main" id="{38103577-B4CE-C813-6AA2-D4BB6B95D1A6}"/>
                </a:ext>
              </a:extLst>
            </p:cNvPr>
            <p:cNvSpPr/>
            <p:nvPr/>
          </p:nvSpPr>
          <p:spPr>
            <a:xfrm>
              <a:off x="2001577" y="2227490"/>
              <a:ext cx="283488" cy="210670"/>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6" name="Textfeld 5">
              <a:extLst>
                <a:ext uri="{FF2B5EF4-FFF2-40B4-BE49-F238E27FC236}">
                  <a16:creationId xmlns:a16="http://schemas.microsoft.com/office/drawing/2014/main" id="{BE1A00F5-4BE0-BB7E-50A0-763A4E22703F}"/>
                </a:ext>
              </a:extLst>
            </p:cNvPr>
            <p:cNvSpPr txBox="1"/>
            <p:nvPr/>
          </p:nvSpPr>
          <p:spPr>
            <a:xfrm>
              <a:off x="2267696" y="3027559"/>
              <a:ext cx="445903" cy="200055"/>
            </a:xfrm>
            <a:prstGeom prst="rect">
              <a:avLst/>
            </a:prstGeom>
            <a:noFill/>
          </p:spPr>
          <p:txBody>
            <a:bodyPr wrap="square" rtlCol="0">
              <a:spAutoFit/>
            </a:bodyPr>
            <a:lstStyle/>
            <a:p>
              <a:r>
                <a:rPr lang="de-DE" sz="651" b="1">
                  <a:solidFill>
                    <a:srgbClr val="EB5032"/>
                  </a:solidFill>
                  <a:latin typeface="Titillium Web  "/>
                </a:rPr>
                <a:t>9,0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62" name="Textfeld 61">
              <a:extLst>
                <a:ext uri="{FF2B5EF4-FFF2-40B4-BE49-F238E27FC236}">
                  <a16:creationId xmlns:a16="http://schemas.microsoft.com/office/drawing/2014/main" id="{8827A1BF-3303-1D17-1EA9-839696AA8BEB}"/>
                </a:ext>
              </a:extLst>
            </p:cNvPr>
            <p:cNvSpPr txBox="1"/>
            <p:nvPr/>
          </p:nvSpPr>
          <p:spPr>
            <a:xfrm>
              <a:off x="1521929" y="2293135"/>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40" name="Textfeld 239">
              <a:extLst>
                <a:ext uri="{FF2B5EF4-FFF2-40B4-BE49-F238E27FC236}">
                  <a16:creationId xmlns:a16="http://schemas.microsoft.com/office/drawing/2014/main" id="{6C86678A-002B-5B0A-DBFD-6F60F75EBCAC}"/>
                </a:ext>
              </a:extLst>
            </p:cNvPr>
            <p:cNvSpPr txBox="1"/>
            <p:nvPr/>
          </p:nvSpPr>
          <p:spPr>
            <a:xfrm>
              <a:off x="2284418" y="2518705"/>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1" name="Textfeld 280">
              <a:extLst>
                <a:ext uri="{FF2B5EF4-FFF2-40B4-BE49-F238E27FC236}">
                  <a16:creationId xmlns:a16="http://schemas.microsoft.com/office/drawing/2014/main" id="{2F0EB066-A321-297B-DB66-407F17BCF077}"/>
                </a:ext>
              </a:extLst>
            </p:cNvPr>
            <p:cNvSpPr txBox="1"/>
            <p:nvPr/>
          </p:nvSpPr>
          <p:spPr>
            <a:xfrm>
              <a:off x="611021" y="2289490"/>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pic>
          <p:nvPicPr>
            <p:cNvPr id="332" name="Grafik 331">
              <a:extLst>
                <a:ext uri="{FF2B5EF4-FFF2-40B4-BE49-F238E27FC236}">
                  <a16:creationId xmlns:a16="http://schemas.microsoft.com/office/drawing/2014/main" id="{852A6AB7-2469-3FAD-8D2B-53BFEC352642}"/>
                </a:ext>
              </a:extLst>
            </p:cNvPr>
            <p:cNvPicPr>
              <a:picLocks noChangeAspect="1"/>
            </p:cNvPicPr>
            <p:nvPr/>
          </p:nvPicPr>
          <p:blipFill rotWithShape="1">
            <a:blip r:embed="rId5"/>
            <a:srcRect t="16994" b="10123"/>
            <a:stretch/>
          </p:blipFill>
          <p:spPr>
            <a:xfrm>
              <a:off x="2038980" y="2247244"/>
              <a:ext cx="208681" cy="178541"/>
            </a:xfrm>
            <a:prstGeom prst="rect">
              <a:avLst/>
            </a:prstGeom>
          </p:spPr>
        </p:pic>
        <p:grpSp>
          <p:nvGrpSpPr>
            <p:cNvPr id="63" name="Gruppieren 62">
              <a:extLst>
                <a:ext uri="{FF2B5EF4-FFF2-40B4-BE49-F238E27FC236}">
                  <a16:creationId xmlns:a16="http://schemas.microsoft.com/office/drawing/2014/main" id="{AFED867D-DDC8-59C8-3ED8-03A7FA9242A8}"/>
                </a:ext>
              </a:extLst>
            </p:cNvPr>
            <p:cNvGrpSpPr/>
            <p:nvPr/>
          </p:nvGrpSpPr>
          <p:grpSpPr>
            <a:xfrm>
              <a:off x="679192" y="1015973"/>
              <a:ext cx="2156819" cy="499978"/>
              <a:chOff x="829085" y="640946"/>
              <a:chExt cx="2156819" cy="499978"/>
            </a:xfrm>
          </p:grpSpPr>
          <p:sp>
            <p:nvSpPr>
              <p:cNvPr id="60" name="Rechteck 59">
                <a:extLst>
                  <a:ext uri="{FF2B5EF4-FFF2-40B4-BE49-F238E27FC236}">
                    <a16:creationId xmlns:a16="http://schemas.microsoft.com/office/drawing/2014/main" id="{5902D00E-6CE1-9ABE-4831-CEE63036EC6B}"/>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61" name="Rechteck 60">
                <a:extLst>
                  <a:ext uri="{FF2B5EF4-FFF2-40B4-BE49-F238E27FC236}">
                    <a16:creationId xmlns:a16="http://schemas.microsoft.com/office/drawing/2014/main" id="{62CB7B90-B0A2-741C-06B7-F2586A0D5DCC}"/>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67" name="Gruppieren 66">
              <a:extLst>
                <a:ext uri="{FF2B5EF4-FFF2-40B4-BE49-F238E27FC236}">
                  <a16:creationId xmlns:a16="http://schemas.microsoft.com/office/drawing/2014/main" id="{269529AE-51A2-BC21-EE6A-2663FD26875F}"/>
                </a:ext>
              </a:extLst>
            </p:cNvPr>
            <p:cNvGrpSpPr/>
            <p:nvPr/>
          </p:nvGrpSpPr>
          <p:grpSpPr>
            <a:xfrm>
              <a:off x="703162" y="3331790"/>
              <a:ext cx="2062608" cy="249949"/>
              <a:chOff x="4609839" y="9827434"/>
              <a:chExt cx="2062608" cy="249949"/>
            </a:xfrm>
          </p:grpSpPr>
          <p:sp>
            <p:nvSpPr>
              <p:cNvPr id="64" name="Freihandform: Form 157">
                <a:extLst>
                  <a:ext uri="{FF2B5EF4-FFF2-40B4-BE49-F238E27FC236}">
                    <a16:creationId xmlns:a16="http://schemas.microsoft.com/office/drawing/2014/main" id="{CDD33CC1-1CDE-0DE2-A5D2-3DAEADBFA3C7}"/>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65" name="Textfeld 64">
                <a:extLst>
                  <a:ext uri="{FF2B5EF4-FFF2-40B4-BE49-F238E27FC236}">
                    <a16:creationId xmlns:a16="http://schemas.microsoft.com/office/drawing/2014/main" id="{5193A535-42B2-598D-8A55-6F17CEA24F06}"/>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sp>
          <p:nvSpPr>
            <p:cNvPr id="70" name="Textfeld 69">
              <a:extLst>
                <a:ext uri="{FF2B5EF4-FFF2-40B4-BE49-F238E27FC236}">
                  <a16:creationId xmlns:a16="http://schemas.microsoft.com/office/drawing/2014/main" id="{526008EE-A510-293D-A86F-65ECB5ADA8E2}"/>
                </a:ext>
              </a:extLst>
            </p:cNvPr>
            <p:cNvSpPr txBox="1"/>
            <p:nvPr/>
          </p:nvSpPr>
          <p:spPr>
            <a:xfrm>
              <a:off x="1143664" y="305512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pic>
          <p:nvPicPr>
            <p:cNvPr id="73" name="Grafik 72">
              <a:extLst>
                <a:ext uri="{FF2B5EF4-FFF2-40B4-BE49-F238E27FC236}">
                  <a16:creationId xmlns:a16="http://schemas.microsoft.com/office/drawing/2014/main" id="{0D3C68CB-7302-1DF3-1F5D-032069F6CD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1462" y="2282081"/>
              <a:ext cx="133684" cy="187157"/>
            </a:xfrm>
            <a:prstGeom prst="rect">
              <a:avLst/>
            </a:prstGeom>
          </p:spPr>
        </p:pic>
        <p:pic>
          <p:nvPicPr>
            <p:cNvPr id="74" name="Grafik 73">
              <a:extLst>
                <a:ext uri="{FF2B5EF4-FFF2-40B4-BE49-F238E27FC236}">
                  <a16:creationId xmlns:a16="http://schemas.microsoft.com/office/drawing/2014/main" id="{3BDA062C-34C4-823E-71A7-F2266E60B8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8852" y="2520039"/>
              <a:ext cx="133684" cy="187157"/>
            </a:xfrm>
            <a:prstGeom prst="rect">
              <a:avLst/>
            </a:prstGeom>
          </p:spPr>
        </p:pic>
        <p:grpSp>
          <p:nvGrpSpPr>
            <p:cNvPr id="126" name="Gruppieren 125">
              <a:extLst>
                <a:ext uri="{FF2B5EF4-FFF2-40B4-BE49-F238E27FC236}">
                  <a16:creationId xmlns:a16="http://schemas.microsoft.com/office/drawing/2014/main" id="{0558CF60-66A6-A07B-73BB-D74A3C1F1128}"/>
                </a:ext>
              </a:extLst>
            </p:cNvPr>
            <p:cNvGrpSpPr/>
            <p:nvPr/>
          </p:nvGrpSpPr>
          <p:grpSpPr>
            <a:xfrm>
              <a:off x="2013340" y="2975504"/>
              <a:ext cx="391322" cy="280725"/>
              <a:chOff x="2013340" y="3041933"/>
              <a:chExt cx="391322" cy="280725"/>
            </a:xfrm>
          </p:grpSpPr>
          <p:sp>
            <p:nvSpPr>
              <p:cNvPr id="69" name="Textfeld 68">
                <a:extLst>
                  <a:ext uri="{FF2B5EF4-FFF2-40B4-BE49-F238E27FC236}">
                    <a16:creationId xmlns:a16="http://schemas.microsoft.com/office/drawing/2014/main" id="{B4919310-DA5D-0799-E782-1403B47DF872}"/>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76" name="Freihandform 75">
                <a:extLst>
                  <a:ext uri="{FF2B5EF4-FFF2-40B4-BE49-F238E27FC236}">
                    <a16:creationId xmlns:a16="http://schemas.microsoft.com/office/drawing/2014/main" id="{6A28A6D1-B721-F564-5112-B21625746DAD}"/>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24" name="Freihandform 123">
                <a:extLst>
                  <a:ext uri="{FF2B5EF4-FFF2-40B4-BE49-F238E27FC236}">
                    <a16:creationId xmlns:a16="http://schemas.microsoft.com/office/drawing/2014/main" id="{7FBF7349-1918-D37E-5A63-35DEB2ED28B7}"/>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grpSp>
        <p:nvGrpSpPr>
          <p:cNvPr id="357" name="Gruppieren 356">
            <a:extLst>
              <a:ext uri="{FF2B5EF4-FFF2-40B4-BE49-F238E27FC236}">
                <a16:creationId xmlns:a16="http://schemas.microsoft.com/office/drawing/2014/main" id="{1D714F6F-34A6-C75A-FAF4-E222B104671E}"/>
              </a:ext>
            </a:extLst>
          </p:cNvPr>
          <p:cNvGrpSpPr/>
          <p:nvPr/>
        </p:nvGrpSpPr>
        <p:grpSpPr>
          <a:xfrm>
            <a:off x="4001886" y="1149643"/>
            <a:ext cx="3533997" cy="2979959"/>
            <a:chOff x="3974230" y="591034"/>
            <a:chExt cx="3533997" cy="2979959"/>
          </a:xfrm>
        </p:grpSpPr>
        <p:sp>
          <p:nvSpPr>
            <p:cNvPr id="211" name="Textfeld 210">
              <a:extLst>
                <a:ext uri="{FF2B5EF4-FFF2-40B4-BE49-F238E27FC236}">
                  <a16:creationId xmlns:a16="http://schemas.microsoft.com/office/drawing/2014/main" id="{9D835388-52F5-FD9F-D49C-B18E6233F7FB}"/>
                </a:ext>
              </a:extLst>
            </p:cNvPr>
            <p:cNvSpPr txBox="1"/>
            <p:nvPr/>
          </p:nvSpPr>
          <p:spPr>
            <a:xfrm>
              <a:off x="3974230" y="974212"/>
              <a:ext cx="1827843" cy="215444"/>
            </a:xfrm>
            <a:prstGeom prst="rect">
              <a:avLst/>
            </a:prstGeom>
            <a:noFill/>
          </p:spPr>
          <p:txBody>
            <a:bodyPr wrap="square" rtlCol="0">
              <a:spAutoFit/>
            </a:bodyPr>
            <a:lstStyle/>
            <a:p>
              <a:r>
                <a:rPr lang="de-DE" sz="800" b="1">
                  <a:solidFill>
                    <a:srgbClr val="3C3C3C"/>
                  </a:solidFill>
                  <a:latin typeface="Titillium Web  "/>
                </a:rPr>
                <a:t> Gesamtkosten  = 28,8 Ct/kWh</a:t>
              </a:r>
              <a:endParaRPr lang="de-AT" sz="800" b="1">
                <a:solidFill>
                  <a:srgbClr val="3C3C3C"/>
                </a:solidFill>
                <a:latin typeface="Titillium Web  "/>
              </a:endParaRPr>
            </a:p>
          </p:txBody>
        </p:sp>
        <p:sp>
          <p:nvSpPr>
            <p:cNvPr id="213" name="Freihandform: Form 212">
              <a:extLst>
                <a:ext uri="{FF2B5EF4-FFF2-40B4-BE49-F238E27FC236}">
                  <a16:creationId xmlns:a16="http://schemas.microsoft.com/office/drawing/2014/main" id="{D9316CB4-127F-82BD-FCFB-B957B1B1D724}"/>
                </a:ext>
              </a:extLst>
            </p:cNvPr>
            <p:cNvSpPr/>
            <p:nvPr/>
          </p:nvSpPr>
          <p:spPr>
            <a:xfrm>
              <a:off x="4844595" y="1318325"/>
              <a:ext cx="288000" cy="504000"/>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220" name="Freihandform: Form 219">
              <a:extLst>
                <a:ext uri="{FF2B5EF4-FFF2-40B4-BE49-F238E27FC236}">
                  <a16:creationId xmlns:a16="http://schemas.microsoft.com/office/drawing/2014/main" id="{376BE424-8A00-F37A-ECCB-7493268E14F7}"/>
                </a:ext>
              </a:extLst>
            </p:cNvPr>
            <p:cNvSpPr/>
            <p:nvPr/>
          </p:nvSpPr>
          <p:spPr>
            <a:xfrm>
              <a:off x="4844595" y="1804651"/>
              <a:ext cx="286878" cy="720000"/>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233" name="Freihandform: Form 232">
              <a:extLst>
                <a:ext uri="{FF2B5EF4-FFF2-40B4-BE49-F238E27FC236}">
                  <a16:creationId xmlns:a16="http://schemas.microsoft.com/office/drawing/2014/main" id="{7BABF96A-961A-9601-8878-5AD0B6B55D05}"/>
                </a:ext>
              </a:extLst>
            </p:cNvPr>
            <p:cNvSpPr/>
            <p:nvPr/>
          </p:nvSpPr>
          <p:spPr>
            <a:xfrm>
              <a:off x="4267452" y="1313684"/>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35" name="Textfeld 234">
              <a:extLst>
                <a:ext uri="{FF2B5EF4-FFF2-40B4-BE49-F238E27FC236}">
                  <a16:creationId xmlns:a16="http://schemas.microsoft.com/office/drawing/2014/main" id="{F7D10CA6-D06D-32D0-43B4-322C4C958468}"/>
                </a:ext>
              </a:extLst>
            </p:cNvPr>
            <p:cNvSpPr txBox="1"/>
            <p:nvPr/>
          </p:nvSpPr>
          <p:spPr>
            <a:xfrm>
              <a:off x="5125566" y="2890147"/>
              <a:ext cx="376381" cy="200055"/>
            </a:xfrm>
            <a:prstGeom prst="rect">
              <a:avLst/>
            </a:prstGeom>
            <a:noFill/>
          </p:spPr>
          <p:txBody>
            <a:bodyPr wrap="square" rtlCol="0">
              <a:spAutoFit/>
            </a:bodyPr>
            <a:lstStyle/>
            <a:p>
              <a:r>
                <a:rPr lang="de-DE" sz="651" b="1">
                  <a:solidFill>
                    <a:srgbClr val="AFAFAF"/>
                  </a:solidFill>
                  <a:latin typeface="Titillium Web  "/>
                </a:rPr>
                <a:t>15</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236" name="Textfeld 235">
              <a:extLst>
                <a:ext uri="{FF2B5EF4-FFF2-40B4-BE49-F238E27FC236}">
                  <a16:creationId xmlns:a16="http://schemas.microsoft.com/office/drawing/2014/main" id="{5162C257-3D92-B04C-2C5E-DF0196961403}"/>
                </a:ext>
              </a:extLst>
            </p:cNvPr>
            <p:cNvSpPr txBox="1"/>
            <p:nvPr/>
          </p:nvSpPr>
          <p:spPr>
            <a:xfrm>
              <a:off x="5110283" y="1521274"/>
              <a:ext cx="495244" cy="200055"/>
            </a:xfrm>
            <a:prstGeom prst="rect">
              <a:avLst/>
            </a:prstGeom>
            <a:noFill/>
          </p:spPr>
          <p:txBody>
            <a:bodyPr wrap="square" rtlCol="0">
              <a:spAutoFit/>
            </a:bodyPr>
            <a:lstStyle/>
            <a:p>
              <a:r>
                <a:rPr lang="de-DE" sz="651" b="1">
                  <a:solidFill>
                    <a:srgbClr val="3C3C3C"/>
                  </a:solidFill>
                  <a:latin typeface="Titillium Web  "/>
                </a:rPr>
                <a:t>4,8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37" name="Freihandform: Form 236">
              <a:extLst>
                <a:ext uri="{FF2B5EF4-FFF2-40B4-BE49-F238E27FC236}">
                  <a16:creationId xmlns:a16="http://schemas.microsoft.com/office/drawing/2014/main" id="{D075F4BD-D702-85FD-D386-8E302EFFC065}"/>
                </a:ext>
              </a:extLst>
            </p:cNvPr>
            <p:cNvSpPr/>
            <p:nvPr/>
          </p:nvSpPr>
          <p:spPr>
            <a:xfrm>
              <a:off x="4844595" y="2528128"/>
              <a:ext cx="288000" cy="792519"/>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238" name="Freihandform: Form 237">
              <a:extLst>
                <a:ext uri="{FF2B5EF4-FFF2-40B4-BE49-F238E27FC236}">
                  <a16:creationId xmlns:a16="http://schemas.microsoft.com/office/drawing/2014/main" id="{7F768CCC-A9A5-C010-134A-7198CCF4FB66}"/>
                </a:ext>
              </a:extLst>
            </p:cNvPr>
            <p:cNvSpPr/>
            <p:nvPr/>
          </p:nvSpPr>
          <p:spPr>
            <a:xfrm>
              <a:off x="4921809" y="2786744"/>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239" name="Textfeld 238">
              <a:extLst>
                <a:ext uri="{FF2B5EF4-FFF2-40B4-BE49-F238E27FC236}">
                  <a16:creationId xmlns:a16="http://schemas.microsoft.com/office/drawing/2014/main" id="{F2610B19-6D8D-A92F-ED16-6602890025D7}"/>
                </a:ext>
              </a:extLst>
            </p:cNvPr>
            <p:cNvSpPr txBox="1"/>
            <p:nvPr/>
          </p:nvSpPr>
          <p:spPr>
            <a:xfrm>
              <a:off x="4201993" y="2986390"/>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241" name="Textfeld 240">
              <a:extLst>
                <a:ext uri="{FF2B5EF4-FFF2-40B4-BE49-F238E27FC236}">
                  <a16:creationId xmlns:a16="http://schemas.microsoft.com/office/drawing/2014/main" id="{F2DC731E-31FB-5086-AE0A-718FA0968DDA}"/>
                </a:ext>
              </a:extLst>
            </p:cNvPr>
            <p:cNvSpPr txBox="1"/>
            <p:nvPr/>
          </p:nvSpPr>
          <p:spPr>
            <a:xfrm>
              <a:off x="4063452" y="2738143"/>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242" name="Textfeld 241">
              <a:extLst>
                <a:ext uri="{FF2B5EF4-FFF2-40B4-BE49-F238E27FC236}">
                  <a16:creationId xmlns:a16="http://schemas.microsoft.com/office/drawing/2014/main" id="{3F648C1C-FEAC-40F0-5486-2876539964B7}"/>
                </a:ext>
              </a:extLst>
            </p:cNvPr>
            <p:cNvSpPr txBox="1"/>
            <p:nvPr/>
          </p:nvSpPr>
          <p:spPr>
            <a:xfrm>
              <a:off x="4383818" y="1513057"/>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pic>
          <p:nvPicPr>
            <p:cNvPr id="254" name="Grafik 253">
              <a:extLst>
                <a:ext uri="{FF2B5EF4-FFF2-40B4-BE49-F238E27FC236}">
                  <a16:creationId xmlns:a16="http://schemas.microsoft.com/office/drawing/2014/main" id="{3AD8C4C7-2A19-2A26-FF87-72AF25902E54}"/>
                </a:ext>
              </a:extLst>
            </p:cNvPr>
            <p:cNvPicPr>
              <a:picLocks noChangeAspect="1"/>
            </p:cNvPicPr>
            <p:nvPr/>
          </p:nvPicPr>
          <p:blipFill>
            <a:blip r:embed="rId5"/>
            <a:stretch>
              <a:fillRect/>
            </a:stretch>
          </p:blipFill>
          <p:spPr>
            <a:xfrm>
              <a:off x="4876019" y="1441151"/>
              <a:ext cx="208681" cy="244974"/>
            </a:xfrm>
            <a:prstGeom prst="rect">
              <a:avLst/>
            </a:prstGeom>
          </p:spPr>
        </p:pic>
        <p:sp>
          <p:nvSpPr>
            <p:cNvPr id="75" name="Textfeld 74">
              <a:extLst>
                <a:ext uri="{FF2B5EF4-FFF2-40B4-BE49-F238E27FC236}">
                  <a16:creationId xmlns:a16="http://schemas.microsoft.com/office/drawing/2014/main" id="{B83E7312-1B3B-3747-2758-07B89FCA6953}"/>
                </a:ext>
              </a:extLst>
            </p:cNvPr>
            <p:cNvSpPr txBox="1"/>
            <p:nvPr/>
          </p:nvSpPr>
          <p:spPr>
            <a:xfrm>
              <a:off x="5169715" y="2083918"/>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12" name="Textfeld 211">
              <a:extLst>
                <a:ext uri="{FF2B5EF4-FFF2-40B4-BE49-F238E27FC236}">
                  <a16:creationId xmlns:a16="http://schemas.microsoft.com/office/drawing/2014/main" id="{575FC24C-9B0B-4470-8B9D-D3005F7D9D27}"/>
                </a:ext>
              </a:extLst>
            </p:cNvPr>
            <p:cNvSpPr txBox="1"/>
            <p:nvPr/>
          </p:nvSpPr>
          <p:spPr>
            <a:xfrm>
              <a:off x="5471475" y="977850"/>
              <a:ext cx="2036752" cy="338554"/>
            </a:xfrm>
            <a:prstGeom prst="rect">
              <a:avLst/>
            </a:prstGeom>
            <a:noFill/>
          </p:spPr>
          <p:txBody>
            <a:bodyPr wrap="square">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7,6 Ct/kWh = -26%</a:t>
              </a:r>
              <a:endParaRPr lang="de-AT" sz="800" b="1">
                <a:solidFill>
                  <a:srgbClr val="96C446"/>
                </a:solidFill>
                <a:latin typeface="Titillium Web  "/>
              </a:endParaRPr>
            </a:p>
          </p:txBody>
        </p:sp>
        <p:sp>
          <p:nvSpPr>
            <p:cNvPr id="283" name="Textfeld 282">
              <a:extLst>
                <a:ext uri="{FF2B5EF4-FFF2-40B4-BE49-F238E27FC236}">
                  <a16:creationId xmlns:a16="http://schemas.microsoft.com/office/drawing/2014/main" id="{23473849-E1BB-20FE-789A-CC41495EF3D2}"/>
                </a:ext>
              </a:extLst>
            </p:cNvPr>
            <p:cNvSpPr txBox="1"/>
            <p:nvPr/>
          </p:nvSpPr>
          <p:spPr>
            <a:xfrm>
              <a:off x="4254358" y="2048632"/>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sp>
          <p:nvSpPr>
            <p:cNvPr id="11" name="Freihandform: Form 10">
              <a:extLst>
                <a:ext uri="{FF2B5EF4-FFF2-40B4-BE49-F238E27FC236}">
                  <a16:creationId xmlns:a16="http://schemas.microsoft.com/office/drawing/2014/main" id="{EFD8CC22-C39C-BCEF-BAF2-5FEE3EFCEC2A}"/>
                </a:ext>
              </a:extLst>
            </p:cNvPr>
            <p:cNvSpPr/>
            <p:nvPr/>
          </p:nvSpPr>
          <p:spPr>
            <a:xfrm>
              <a:off x="5802091" y="2451853"/>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2" name="Freihandform: Form 11">
              <a:extLst>
                <a:ext uri="{FF2B5EF4-FFF2-40B4-BE49-F238E27FC236}">
                  <a16:creationId xmlns:a16="http://schemas.microsoft.com/office/drawing/2014/main" id="{74796027-3C84-124D-DB2D-40770BD3F09F}"/>
                </a:ext>
              </a:extLst>
            </p:cNvPr>
            <p:cNvSpPr/>
            <p:nvPr/>
          </p:nvSpPr>
          <p:spPr>
            <a:xfrm>
              <a:off x="5843433" y="2440041"/>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58" name="Freihandform: Form 57">
              <a:extLst>
                <a:ext uri="{FF2B5EF4-FFF2-40B4-BE49-F238E27FC236}">
                  <a16:creationId xmlns:a16="http://schemas.microsoft.com/office/drawing/2014/main" id="{55669D84-FF51-5C5B-6637-8030EC41E717}"/>
                </a:ext>
              </a:extLst>
            </p:cNvPr>
            <p:cNvSpPr/>
            <p:nvPr/>
          </p:nvSpPr>
          <p:spPr>
            <a:xfrm>
              <a:off x="5875915" y="247252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77" name="Freihandform: Form 76">
              <a:extLst>
                <a:ext uri="{FF2B5EF4-FFF2-40B4-BE49-F238E27FC236}">
                  <a16:creationId xmlns:a16="http://schemas.microsoft.com/office/drawing/2014/main" id="{0FF3F9F7-3CB8-2143-28B3-E7DCF163AA17}"/>
                </a:ext>
              </a:extLst>
            </p:cNvPr>
            <p:cNvSpPr/>
            <p:nvPr/>
          </p:nvSpPr>
          <p:spPr>
            <a:xfrm>
              <a:off x="5810950" y="247252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1" name="Freihandform: Form 80">
              <a:extLst>
                <a:ext uri="{FF2B5EF4-FFF2-40B4-BE49-F238E27FC236}">
                  <a16:creationId xmlns:a16="http://schemas.microsoft.com/office/drawing/2014/main" id="{030F752D-C19A-D05E-B4E6-C2BB57933B86}"/>
                </a:ext>
              </a:extLst>
            </p:cNvPr>
            <p:cNvSpPr/>
            <p:nvPr/>
          </p:nvSpPr>
          <p:spPr>
            <a:xfrm>
              <a:off x="5799138" y="251977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2" name="Freihandform: Form 81">
              <a:extLst>
                <a:ext uri="{FF2B5EF4-FFF2-40B4-BE49-F238E27FC236}">
                  <a16:creationId xmlns:a16="http://schemas.microsoft.com/office/drawing/2014/main" id="{37EE9949-12EB-5C36-8688-64AFF515A582}"/>
                </a:ext>
              </a:extLst>
            </p:cNvPr>
            <p:cNvSpPr/>
            <p:nvPr/>
          </p:nvSpPr>
          <p:spPr>
            <a:xfrm>
              <a:off x="5887727" y="251977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3" name="Freihandform: Form 82">
              <a:extLst>
                <a:ext uri="{FF2B5EF4-FFF2-40B4-BE49-F238E27FC236}">
                  <a16:creationId xmlns:a16="http://schemas.microsoft.com/office/drawing/2014/main" id="{DCB3C3B6-16AA-1C41-F418-E2923506C9ED}"/>
                </a:ext>
              </a:extLst>
            </p:cNvPr>
            <p:cNvSpPr/>
            <p:nvPr/>
          </p:nvSpPr>
          <p:spPr>
            <a:xfrm>
              <a:off x="5813903" y="2519772"/>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84" name="Freihandform: Form 83">
              <a:extLst>
                <a:ext uri="{FF2B5EF4-FFF2-40B4-BE49-F238E27FC236}">
                  <a16:creationId xmlns:a16="http://schemas.microsoft.com/office/drawing/2014/main" id="{C7637E20-32BE-04E7-F32C-D9047AE03E81}"/>
                </a:ext>
              </a:extLst>
            </p:cNvPr>
            <p:cNvSpPr/>
            <p:nvPr/>
          </p:nvSpPr>
          <p:spPr>
            <a:xfrm>
              <a:off x="5787326" y="2499101"/>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85" name="Freihandform: Form 84">
              <a:extLst>
                <a:ext uri="{FF2B5EF4-FFF2-40B4-BE49-F238E27FC236}">
                  <a16:creationId xmlns:a16="http://schemas.microsoft.com/office/drawing/2014/main" id="{5A420E78-5413-067D-8E44-D2FE154E6E70}"/>
                </a:ext>
              </a:extLst>
            </p:cNvPr>
            <p:cNvSpPr/>
            <p:nvPr/>
          </p:nvSpPr>
          <p:spPr>
            <a:xfrm>
              <a:off x="5796185" y="2469571"/>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86" name="Freihandform: Form 85">
              <a:extLst>
                <a:ext uri="{FF2B5EF4-FFF2-40B4-BE49-F238E27FC236}">
                  <a16:creationId xmlns:a16="http://schemas.microsoft.com/office/drawing/2014/main" id="{C02FAFE4-9F1A-5CF2-B553-5F8DFFA55F92}"/>
                </a:ext>
              </a:extLst>
            </p:cNvPr>
            <p:cNvSpPr/>
            <p:nvPr/>
          </p:nvSpPr>
          <p:spPr>
            <a:xfrm>
              <a:off x="5852291" y="2469571"/>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87" name="Freihandform: Form 86">
              <a:extLst>
                <a:ext uri="{FF2B5EF4-FFF2-40B4-BE49-F238E27FC236}">
                  <a16:creationId xmlns:a16="http://schemas.microsoft.com/office/drawing/2014/main" id="{9AEA6B48-4A25-4897-DBBC-F36352B1295D}"/>
                </a:ext>
              </a:extLst>
            </p:cNvPr>
            <p:cNvSpPr/>
            <p:nvPr/>
          </p:nvSpPr>
          <p:spPr>
            <a:xfrm>
              <a:off x="5802091" y="2529298"/>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88" name="Freihandform: Form 87">
              <a:extLst>
                <a:ext uri="{FF2B5EF4-FFF2-40B4-BE49-F238E27FC236}">
                  <a16:creationId xmlns:a16="http://schemas.microsoft.com/office/drawing/2014/main" id="{7F355F45-4073-5B29-9DF7-422175D8CE5A}"/>
                </a:ext>
              </a:extLst>
            </p:cNvPr>
            <p:cNvSpPr/>
            <p:nvPr/>
          </p:nvSpPr>
          <p:spPr>
            <a:xfrm>
              <a:off x="5828667" y="2478430"/>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89" name="Freihandform: Form 88">
              <a:extLst>
                <a:ext uri="{FF2B5EF4-FFF2-40B4-BE49-F238E27FC236}">
                  <a16:creationId xmlns:a16="http://schemas.microsoft.com/office/drawing/2014/main" id="{ADE507D5-6D07-8DE1-5405-AE88990F3EBD}"/>
                </a:ext>
              </a:extLst>
            </p:cNvPr>
            <p:cNvSpPr/>
            <p:nvPr/>
          </p:nvSpPr>
          <p:spPr>
            <a:xfrm>
              <a:off x="5705444" y="2590644"/>
              <a:ext cx="288000" cy="730275"/>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94" name="Textfeld 93">
              <a:extLst>
                <a:ext uri="{FF2B5EF4-FFF2-40B4-BE49-F238E27FC236}">
                  <a16:creationId xmlns:a16="http://schemas.microsoft.com/office/drawing/2014/main" id="{B1FA01F3-836D-6F25-00FD-2CB52CE0A2B0}"/>
                </a:ext>
              </a:extLst>
            </p:cNvPr>
            <p:cNvSpPr txBox="1"/>
            <p:nvPr/>
          </p:nvSpPr>
          <p:spPr>
            <a:xfrm>
              <a:off x="5985176" y="2075415"/>
              <a:ext cx="727458" cy="200055"/>
            </a:xfrm>
            <a:prstGeom prst="rect">
              <a:avLst/>
            </a:prstGeom>
            <a:noFill/>
          </p:spPr>
          <p:txBody>
            <a:bodyPr wrap="square" rtlCol="0">
              <a:spAutoFit/>
            </a:bodyPr>
            <a:lstStyle/>
            <a:p>
              <a:r>
                <a:rPr lang="de-DE" sz="651" b="1">
                  <a:solidFill>
                    <a:srgbClr val="3C3C3C"/>
                  </a:solidFill>
                  <a:latin typeface="Titillium Web  "/>
                </a:rPr>
                <a:t>1,2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96" name="Freihandform: Form 23">
              <a:extLst>
                <a:ext uri="{FF2B5EF4-FFF2-40B4-BE49-F238E27FC236}">
                  <a16:creationId xmlns:a16="http://schemas.microsoft.com/office/drawing/2014/main" id="{03B449D1-6479-AA43-1545-27CE158B0AEC}"/>
                </a:ext>
              </a:extLst>
            </p:cNvPr>
            <p:cNvSpPr/>
            <p:nvPr/>
          </p:nvSpPr>
          <p:spPr>
            <a:xfrm>
              <a:off x="5705444" y="2012511"/>
              <a:ext cx="568343" cy="101766"/>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98" name="Textfeld 97">
              <a:extLst>
                <a:ext uri="{FF2B5EF4-FFF2-40B4-BE49-F238E27FC236}">
                  <a16:creationId xmlns:a16="http://schemas.microsoft.com/office/drawing/2014/main" id="{6EACCBF8-5B2D-89F6-91E1-173C7C7E08E1}"/>
                </a:ext>
              </a:extLst>
            </p:cNvPr>
            <p:cNvSpPr txBox="1"/>
            <p:nvPr/>
          </p:nvSpPr>
          <p:spPr>
            <a:xfrm>
              <a:off x="5979275" y="1977170"/>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99" name="Freihandform: Form 98">
              <a:extLst>
                <a:ext uri="{FF2B5EF4-FFF2-40B4-BE49-F238E27FC236}">
                  <a16:creationId xmlns:a16="http://schemas.microsoft.com/office/drawing/2014/main" id="{6D7B6E49-1015-2801-09D8-6D2AECDA9AB1}"/>
                </a:ext>
              </a:extLst>
            </p:cNvPr>
            <p:cNvSpPr/>
            <p:nvPr/>
          </p:nvSpPr>
          <p:spPr>
            <a:xfrm>
              <a:off x="5705444" y="2225276"/>
              <a:ext cx="288000" cy="36543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100" name="Freihandform: Form 99">
              <a:extLst>
                <a:ext uri="{FF2B5EF4-FFF2-40B4-BE49-F238E27FC236}">
                  <a16:creationId xmlns:a16="http://schemas.microsoft.com/office/drawing/2014/main" id="{32E9AF8C-3142-2481-412D-1908EC57D356}"/>
                </a:ext>
              </a:extLst>
            </p:cNvPr>
            <p:cNvSpPr/>
            <p:nvPr/>
          </p:nvSpPr>
          <p:spPr>
            <a:xfrm>
              <a:off x="5705444" y="2111697"/>
              <a:ext cx="287797" cy="113329"/>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101" name="Textfeld 100">
              <a:extLst>
                <a:ext uri="{FF2B5EF4-FFF2-40B4-BE49-F238E27FC236}">
                  <a16:creationId xmlns:a16="http://schemas.microsoft.com/office/drawing/2014/main" id="{4CE88E5D-B0AC-D0FD-22B5-FDED8E539F25}"/>
                </a:ext>
              </a:extLst>
            </p:cNvPr>
            <p:cNvSpPr txBox="1"/>
            <p:nvPr/>
          </p:nvSpPr>
          <p:spPr>
            <a:xfrm>
              <a:off x="5987584" y="2830298"/>
              <a:ext cx="1083303" cy="155410"/>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103" name="Textfeld 102">
              <a:extLst>
                <a:ext uri="{FF2B5EF4-FFF2-40B4-BE49-F238E27FC236}">
                  <a16:creationId xmlns:a16="http://schemas.microsoft.com/office/drawing/2014/main" id="{23B6D0D0-6F06-6E83-D4FC-976969331940}"/>
                </a:ext>
              </a:extLst>
            </p:cNvPr>
            <p:cNvSpPr txBox="1"/>
            <p:nvPr/>
          </p:nvSpPr>
          <p:spPr>
            <a:xfrm>
              <a:off x="5985176" y="2326079"/>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122" name="Textfeld 121">
              <a:extLst>
                <a:ext uri="{FF2B5EF4-FFF2-40B4-BE49-F238E27FC236}">
                  <a16:creationId xmlns:a16="http://schemas.microsoft.com/office/drawing/2014/main" id="{F7DFF0E5-C348-DE2F-80DE-92B5441A5D5B}"/>
                </a:ext>
              </a:extLst>
            </p:cNvPr>
            <p:cNvSpPr txBox="1"/>
            <p:nvPr/>
          </p:nvSpPr>
          <p:spPr>
            <a:xfrm>
              <a:off x="5989347" y="2945780"/>
              <a:ext cx="445903" cy="200055"/>
            </a:xfrm>
            <a:prstGeom prst="rect">
              <a:avLst/>
            </a:prstGeom>
            <a:noFill/>
          </p:spPr>
          <p:txBody>
            <a:bodyPr wrap="square" rtlCol="0">
              <a:spAutoFit/>
            </a:bodyPr>
            <a:lstStyle/>
            <a:p>
              <a:r>
                <a:rPr lang="de-DE" sz="651" b="1">
                  <a:solidFill>
                    <a:srgbClr val="EB5032"/>
                  </a:solidFill>
                  <a:latin typeface="Titillium Web  "/>
                </a:rPr>
                <a:t>13,0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pic>
          <p:nvPicPr>
            <p:cNvPr id="123" name="Grafik 122">
              <a:extLst>
                <a:ext uri="{FF2B5EF4-FFF2-40B4-BE49-F238E27FC236}">
                  <a16:creationId xmlns:a16="http://schemas.microsoft.com/office/drawing/2014/main" id="{F510A4F4-20A1-848C-F600-796147D6AE82}"/>
                </a:ext>
              </a:extLst>
            </p:cNvPr>
            <p:cNvPicPr>
              <a:picLocks noChangeAspect="1"/>
            </p:cNvPicPr>
            <p:nvPr/>
          </p:nvPicPr>
          <p:blipFill rotWithShape="1">
            <a:blip r:embed="rId5"/>
            <a:srcRect t="16994" b="10123"/>
            <a:stretch/>
          </p:blipFill>
          <p:spPr>
            <a:xfrm>
              <a:off x="5785610" y="2116607"/>
              <a:ext cx="113930" cy="97475"/>
            </a:xfrm>
            <a:prstGeom prst="rect">
              <a:avLst/>
            </a:prstGeom>
          </p:spPr>
        </p:pic>
        <p:pic>
          <p:nvPicPr>
            <p:cNvPr id="127" name="Grafik 126">
              <a:extLst>
                <a:ext uri="{FF2B5EF4-FFF2-40B4-BE49-F238E27FC236}">
                  <a16:creationId xmlns:a16="http://schemas.microsoft.com/office/drawing/2014/main" id="{D7136D61-017C-E428-F30C-E59A30B0A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07" y="2044169"/>
              <a:ext cx="133684" cy="187157"/>
            </a:xfrm>
            <a:prstGeom prst="rect">
              <a:avLst/>
            </a:prstGeom>
          </p:spPr>
        </p:pic>
        <p:pic>
          <p:nvPicPr>
            <p:cNvPr id="128" name="Grafik 127">
              <a:extLst>
                <a:ext uri="{FF2B5EF4-FFF2-40B4-BE49-F238E27FC236}">
                  <a16:creationId xmlns:a16="http://schemas.microsoft.com/office/drawing/2014/main" id="{D74869DB-D28C-AA80-8AD8-EC3ECFBC4B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1656" y="2301050"/>
              <a:ext cx="133684" cy="187157"/>
            </a:xfrm>
            <a:prstGeom prst="rect">
              <a:avLst/>
            </a:prstGeom>
          </p:spPr>
        </p:pic>
        <p:sp>
          <p:nvSpPr>
            <p:cNvPr id="129" name="Textfeld 128">
              <a:extLst>
                <a:ext uri="{FF2B5EF4-FFF2-40B4-BE49-F238E27FC236}">
                  <a16:creationId xmlns:a16="http://schemas.microsoft.com/office/drawing/2014/main" id="{8D6AF034-3BCF-5641-C3F0-85A4D4147C60}"/>
                </a:ext>
              </a:extLst>
            </p:cNvPr>
            <p:cNvSpPr txBox="1"/>
            <p:nvPr/>
          </p:nvSpPr>
          <p:spPr>
            <a:xfrm>
              <a:off x="4788799" y="2971424"/>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30" name="Gruppieren 129">
              <a:extLst>
                <a:ext uri="{FF2B5EF4-FFF2-40B4-BE49-F238E27FC236}">
                  <a16:creationId xmlns:a16="http://schemas.microsoft.com/office/drawing/2014/main" id="{0A1B3B3A-E2EC-A0E1-410C-BBC00F6827DE}"/>
                </a:ext>
              </a:extLst>
            </p:cNvPr>
            <p:cNvGrpSpPr/>
            <p:nvPr/>
          </p:nvGrpSpPr>
          <p:grpSpPr>
            <a:xfrm>
              <a:off x="5721112" y="2871534"/>
              <a:ext cx="391322" cy="280725"/>
              <a:chOff x="2013340" y="3041933"/>
              <a:chExt cx="391322" cy="280725"/>
            </a:xfrm>
          </p:grpSpPr>
          <p:sp>
            <p:nvSpPr>
              <p:cNvPr id="131" name="Textfeld 130">
                <a:extLst>
                  <a:ext uri="{FF2B5EF4-FFF2-40B4-BE49-F238E27FC236}">
                    <a16:creationId xmlns:a16="http://schemas.microsoft.com/office/drawing/2014/main" id="{2BCB747D-4BB2-C77D-3653-FE225968E450}"/>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32" name="Freihandform 131">
                <a:extLst>
                  <a:ext uri="{FF2B5EF4-FFF2-40B4-BE49-F238E27FC236}">
                    <a16:creationId xmlns:a16="http://schemas.microsoft.com/office/drawing/2014/main" id="{5A908EF2-85EE-AD94-383F-50AAC2586858}"/>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33" name="Freihandform 132">
                <a:extLst>
                  <a:ext uri="{FF2B5EF4-FFF2-40B4-BE49-F238E27FC236}">
                    <a16:creationId xmlns:a16="http://schemas.microsoft.com/office/drawing/2014/main" id="{699C4582-8872-D3B7-6D94-E8885D4974B0}"/>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nvGrpSpPr>
            <p:cNvPr id="154" name="Gruppieren 153">
              <a:extLst>
                <a:ext uri="{FF2B5EF4-FFF2-40B4-BE49-F238E27FC236}">
                  <a16:creationId xmlns:a16="http://schemas.microsoft.com/office/drawing/2014/main" id="{499B25BB-8B5D-F0F1-74B1-2DF7964FD384}"/>
                </a:ext>
              </a:extLst>
            </p:cNvPr>
            <p:cNvGrpSpPr/>
            <p:nvPr/>
          </p:nvGrpSpPr>
          <p:grpSpPr>
            <a:xfrm>
              <a:off x="4276585" y="591034"/>
              <a:ext cx="2156819" cy="499978"/>
              <a:chOff x="829085" y="640946"/>
              <a:chExt cx="2156819" cy="499978"/>
            </a:xfrm>
          </p:grpSpPr>
          <p:sp>
            <p:nvSpPr>
              <p:cNvPr id="156" name="Rechteck 155">
                <a:extLst>
                  <a:ext uri="{FF2B5EF4-FFF2-40B4-BE49-F238E27FC236}">
                    <a16:creationId xmlns:a16="http://schemas.microsoft.com/office/drawing/2014/main" id="{0EBACCEE-9D10-C053-B531-DBDDA410FFDB}"/>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57" name="Rechteck 156">
                <a:extLst>
                  <a:ext uri="{FF2B5EF4-FFF2-40B4-BE49-F238E27FC236}">
                    <a16:creationId xmlns:a16="http://schemas.microsoft.com/office/drawing/2014/main" id="{274B24F9-BCBC-F48D-FF58-AF4D654F731B}"/>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59" name="Gruppieren 158">
              <a:extLst>
                <a:ext uri="{FF2B5EF4-FFF2-40B4-BE49-F238E27FC236}">
                  <a16:creationId xmlns:a16="http://schemas.microsoft.com/office/drawing/2014/main" id="{69C59D82-D1BA-5A95-8F77-B46E3A0A068B}"/>
                </a:ext>
              </a:extLst>
            </p:cNvPr>
            <p:cNvGrpSpPr/>
            <p:nvPr/>
          </p:nvGrpSpPr>
          <p:grpSpPr>
            <a:xfrm>
              <a:off x="4399784" y="3321044"/>
              <a:ext cx="2062608" cy="249949"/>
              <a:chOff x="4609839" y="9827434"/>
              <a:chExt cx="2062608" cy="249949"/>
            </a:xfrm>
          </p:grpSpPr>
          <p:sp>
            <p:nvSpPr>
              <p:cNvPr id="160" name="Freihandform: Form 157">
                <a:extLst>
                  <a:ext uri="{FF2B5EF4-FFF2-40B4-BE49-F238E27FC236}">
                    <a16:creationId xmlns:a16="http://schemas.microsoft.com/office/drawing/2014/main" id="{FB6C7739-2B96-4580-0C4D-74E7B3459C2D}"/>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61" name="Textfeld 160">
                <a:extLst>
                  <a:ext uri="{FF2B5EF4-FFF2-40B4-BE49-F238E27FC236}">
                    <a16:creationId xmlns:a16="http://schemas.microsoft.com/office/drawing/2014/main" id="{FE24102F-36F4-CE25-F8DF-D9A1FB522D14}"/>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grpSp>
      <p:grpSp>
        <p:nvGrpSpPr>
          <p:cNvPr id="331" name="Gruppieren 330">
            <a:extLst>
              <a:ext uri="{FF2B5EF4-FFF2-40B4-BE49-F238E27FC236}">
                <a16:creationId xmlns:a16="http://schemas.microsoft.com/office/drawing/2014/main" id="{154E4CCE-551E-58E8-40B7-AE9DB7027A77}"/>
              </a:ext>
            </a:extLst>
          </p:cNvPr>
          <p:cNvGrpSpPr/>
          <p:nvPr/>
        </p:nvGrpSpPr>
        <p:grpSpPr>
          <a:xfrm>
            <a:off x="355559" y="4158915"/>
            <a:ext cx="3486932" cy="2802490"/>
            <a:chOff x="618944" y="4028434"/>
            <a:chExt cx="3486932" cy="2802490"/>
          </a:xfrm>
        </p:grpSpPr>
        <p:sp>
          <p:nvSpPr>
            <p:cNvPr id="289" name="Freihandform: Form 288">
              <a:extLst>
                <a:ext uri="{FF2B5EF4-FFF2-40B4-BE49-F238E27FC236}">
                  <a16:creationId xmlns:a16="http://schemas.microsoft.com/office/drawing/2014/main" id="{EAA9114E-81A3-15F4-F038-A82CE32194D8}"/>
                </a:ext>
              </a:extLst>
            </p:cNvPr>
            <p:cNvSpPr/>
            <p:nvPr/>
          </p:nvSpPr>
          <p:spPr>
            <a:xfrm>
              <a:off x="2410215" y="5681451"/>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90" name="Freihandform: Form 289">
              <a:extLst>
                <a:ext uri="{FF2B5EF4-FFF2-40B4-BE49-F238E27FC236}">
                  <a16:creationId xmlns:a16="http://schemas.microsoft.com/office/drawing/2014/main" id="{AF2AFFD6-0B27-1120-991A-9F8C637D23B5}"/>
                </a:ext>
              </a:extLst>
            </p:cNvPr>
            <p:cNvSpPr/>
            <p:nvPr/>
          </p:nvSpPr>
          <p:spPr>
            <a:xfrm>
              <a:off x="2451557" y="5669639"/>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1" name="Freihandform: Form 290">
              <a:extLst>
                <a:ext uri="{FF2B5EF4-FFF2-40B4-BE49-F238E27FC236}">
                  <a16:creationId xmlns:a16="http://schemas.microsoft.com/office/drawing/2014/main" id="{1E91E281-DD6A-B45A-7236-A6AEBC6F7C38}"/>
                </a:ext>
              </a:extLst>
            </p:cNvPr>
            <p:cNvSpPr/>
            <p:nvPr/>
          </p:nvSpPr>
          <p:spPr>
            <a:xfrm>
              <a:off x="2484039" y="570212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2" name="Freihandform: Form 291">
              <a:extLst>
                <a:ext uri="{FF2B5EF4-FFF2-40B4-BE49-F238E27FC236}">
                  <a16:creationId xmlns:a16="http://schemas.microsoft.com/office/drawing/2014/main" id="{C134E946-4557-3A6E-B7CE-567501BA2E96}"/>
                </a:ext>
              </a:extLst>
            </p:cNvPr>
            <p:cNvSpPr/>
            <p:nvPr/>
          </p:nvSpPr>
          <p:spPr>
            <a:xfrm>
              <a:off x="2419074" y="570212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3" name="Freihandform: Form 292">
              <a:extLst>
                <a:ext uri="{FF2B5EF4-FFF2-40B4-BE49-F238E27FC236}">
                  <a16:creationId xmlns:a16="http://schemas.microsoft.com/office/drawing/2014/main" id="{CD4F073D-B54A-DB28-963F-846F8C94DC41}"/>
                </a:ext>
              </a:extLst>
            </p:cNvPr>
            <p:cNvSpPr/>
            <p:nvPr/>
          </p:nvSpPr>
          <p:spPr>
            <a:xfrm>
              <a:off x="2407262" y="574937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4" name="Freihandform: Form 293">
              <a:extLst>
                <a:ext uri="{FF2B5EF4-FFF2-40B4-BE49-F238E27FC236}">
                  <a16:creationId xmlns:a16="http://schemas.microsoft.com/office/drawing/2014/main" id="{8B22A56D-3255-0532-9395-408D66D5F88F}"/>
                </a:ext>
              </a:extLst>
            </p:cNvPr>
            <p:cNvSpPr/>
            <p:nvPr/>
          </p:nvSpPr>
          <p:spPr>
            <a:xfrm>
              <a:off x="2495851" y="574937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5" name="Freihandform: Form 294">
              <a:extLst>
                <a:ext uri="{FF2B5EF4-FFF2-40B4-BE49-F238E27FC236}">
                  <a16:creationId xmlns:a16="http://schemas.microsoft.com/office/drawing/2014/main" id="{1D3A8590-9C69-A9F4-C0F0-071B0B86F787}"/>
                </a:ext>
              </a:extLst>
            </p:cNvPr>
            <p:cNvSpPr/>
            <p:nvPr/>
          </p:nvSpPr>
          <p:spPr>
            <a:xfrm>
              <a:off x="2422027" y="5749370"/>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296" name="Freihandform: Form 295">
              <a:extLst>
                <a:ext uri="{FF2B5EF4-FFF2-40B4-BE49-F238E27FC236}">
                  <a16:creationId xmlns:a16="http://schemas.microsoft.com/office/drawing/2014/main" id="{E9F72CFA-684B-483F-A7DA-52A1551D268F}"/>
                </a:ext>
              </a:extLst>
            </p:cNvPr>
            <p:cNvSpPr/>
            <p:nvPr/>
          </p:nvSpPr>
          <p:spPr>
            <a:xfrm>
              <a:off x="2395450" y="5728699"/>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97" name="Freihandform: Form 296">
              <a:extLst>
                <a:ext uri="{FF2B5EF4-FFF2-40B4-BE49-F238E27FC236}">
                  <a16:creationId xmlns:a16="http://schemas.microsoft.com/office/drawing/2014/main" id="{CAF6787C-EA80-F96E-0319-2598FA221C7A}"/>
                </a:ext>
              </a:extLst>
            </p:cNvPr>
            <p:cNvSpPr/>
            <p:nvPr/>
          </p:nvSpPr>
          <p:spPr>
            <a:xfrm>
              <a:off x="2404309" y="5699169"/>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298" name="Freihandform: Form 297">
              <a:extLst>
                <a:ext uri="{FF2B5EF4-FFF2-40B4-BE49-F238E27FC236}">
                  <a16:creationId xmlns:a16="http://schemas.microsoft.com/office/drawing/2014/main" id="{5A4FB676-21F9-BB88-FE27-8F3168791CC6}"/>
                </a:ext>
              </a:extLst>
            </p:cNvPr>
            <p:cNvSpPr/>
            <p:nvPr/>
          </p:nvSpPr>
          <p:spPr>
            <a:xfrm>
              <a:off x="2460415" y="5699169"/>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99" name="Freihandform: Form 298">
              <a:extLst>
                <a:ext uri="{FF2B5EF4-FFF2-40B4-BE49-F238E27FC236}">
                  <a16:creationId xmlns:a16="http://schemas.microsoft.com/office/drawing/2014/main" id="{9AFE45C3-0EE5-426B-9303-EF220E511487}"/>
                </a:ext>
              </a:extLst>
            </p:cNvPr>
            <p:cNvSpPr/>
            <p:nvPr/>
          </p:nvSpPr>
          <p:spPr>
            <a:xfrm>
              <a:off x="2410215" y="5758896"/>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300" name="Freihandform: Form 299">
              <a:extLst>
                <a:ext uri="{FF2B5EF4-FFF2-40B4-BE49-F238E27FC236}">
                  <a16:creationId xmlns:a16="http://schemas.microsoft.com/office/drawing/2014/main" id="{B5536623-219E-3F38-8387-556884F4798A}"/>
                </a:ext>
              </a:extLst>
            </p:cNvPr>
            <p:cNvSpPr/>
            <p:nvPr/>
          </p:nvSpPr>
          <p:spPr>
            <a:xfrm>
              <a:off x="2436791" y="5708028"/>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301" name="Freihandform: Form 300">
              <a:extLst>
                <a:ext uri="{FF2B5EF4-FFF2-40B4-BE49-F238E27FC236}">
                  <a16:creationId xmlns:a16="http://schemas.microsoft.com/office/drawing/2014/main" id="{8C02C152-308F-133E-6689-18B5A881A164}"/>
                </a:ext>
              </a:extLst>
            </p:cNvPr>
            <p:cNvSpPr/>
            <p:nvPr/>
          </p:nvSpPr>
          <p:spPr>
            <a:xfrm>
              <a:off x="2313568" y="5820242"/>
              <a:ext cx="288000" cy="759388"/>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306" name="Freihandform: Form 305">
              <a:extLst>
                <a:ext uri="{FF2B5EF4-FFF2-40B4-BE49-F238E27FC236}">
                  <a16:creationId xmlns:a16="http://schemas.microsoft.com/office/drawing/2014/main" id="{467DF0C7-234F-4A3B-CE46-9A2E76EFBB37}"/>
                </a:ext>
              </a:extLst>
            </p:cNvPr>
            <p:cNvSpPr/>
            <p:nvPr/>
          </p:nvSpPr>
          <p:spPr>
            <a:xfrm>
              <a:off x="1010578" y="5721701"/>
              <a:ext cx="390349" cy="52297"/>
            </a:xfrm>
            <a:custGeom>
              <a:avLst/>
              <a:gdLst>
                <a:gd name="connsiteX0" fmla="*/ 69530 w 629543"/>
                <a:gd name="connsiteY0" fmla="*/ 0 h 84343"/>
                <a:gd name="connsiteX1" fmla="*/ 69530 w 629543"/>
                <a:gd name="connsiteY1" fmla="*/ 83125 h 84343"/>
                <a:gd name="connsiteX2" fmla="*/ 54350 w 629543"/>
                <a:gd name="connsiteY2" fmla="*/ 83125 h 84343"/>
                <a:gd name="connsiteX3" fmla="*/ 18184 w 629543"/>
                <a:gd name="connsiteY3" fmla="*/ 30804 h 84343"/>
                <a:gd name="connsiteX4" fmla="*/ 17576 w 629543"/>
                <a:gd name="connsiteY4" fmla="*/ 30804 h 84343"/>
                <a:gd name="connsiteX5" fmla="*/ 17576 w 629543"/>
                <a:gd name="connsiteY5" fmla="*/ 83125 h 84343"/>
                <a:gd name="connsiteX6" fmla="*/ 0 w 629543"/>
                <a:gd name="connsiteY6" fmla="*/ 83125 h 84343"/>
                <a:gd name="connsiteX7" fmla="*/ 0 w 629543"/>
                <a:gd name="connsiteY7" fmla="*/ 0 h 84343"/>
                <a:gd name="connsiteX8" fmla="*/ 15424 w 629543"/>
                <a:gd name="connsiteY8" fmla="*/ 0 h 84343"/>
                <a:gd name="connsiteX9" fmla="*/ 51305 w 629543"/>
                <a:gd name="connsiteY9" fmla="*/ 52273 h 84343"/>
                <a:gd name="connsiteX10" fmla="*/ 52036 w 629543"/>
                <a:gd name="connsiteY10" fmla="*/ 52273 h 84343"/>
                <a:gd name="connsiteX11" fmla="*/ 52036 w 629543"/>
                <a:gd name="connsiteY11" fmla="*/ 0 h 84343"/>
                <a:gd name="connsiteX12" fmla="*/ 69530 w 629543"/>
                <a:gd name="connsiteY12" fmla="*/ 0 h 84343"/>
                <a:gd name="connsiteX13" fmla="*/ 112139 w 629543"/>
                <a:gd name="connsiteY13" fmla="*/ 84344 h 84343"/>
                <a:gd name="connsiteX14" fmla="*/ 95579 w 629543"/>
                <a:gd name="connsiteY14" fmla="*/ 80448 h 84343"/>
                <a:gd name="connsiteX15" fmla="*/ 84944 w 629543"/>
                <a:gd name="connsiteY15" fmla="*/ 69323 h 84343"/>
                <a:gd name="connsiteX16" fmla="*/ 81209 w 629543"/>
                <a:gd name="connsiteY16" fmla="*/ 52235 h 84343"/>
                <a:gd name="connsiteX17" fmla="*/ 84944 w 629543"/>
                <a:gd name="connsiteY17" fmla="*/ 35347 h 84343"/>
                <a:gd name="connsiteX18" fmla="*/ 95457 w 629543"/>
                <a:gd name="connsiteY18" fmla="*/ 24022 h 84343"/>
                <a:gd name="connsiteX19" fmla="*/ 111449 w 629543"/>
                <a:gd name="connsiteY19" fmla="*/ 19964 h 84343"/>
                <a:gd name="connsiteX20" fmla="*/ 122935 w 629543"/>
                <a:gd name="connsiteY20" fmla="*/ 21955 h 84343"/>
                <a:gd name="connsiteX21" fmla="*/ 132271 w 629543"/>
                <a:gd name="connsiteY21" fmla="*/ 27842 h 84343"/>
                <a:gd name="connsiteX22" fmla="*/ 138522 w 629543"/>
                <a:gd name="connsiteY22" fmla="*/ 37748 h 84343"/>
                <a:gd name="connsiteX23" fmla="*/ 140755 w 629543"/>
                <a:gd name="connsiteY23" fmla="*/ 51625 h 84343"/>
                <a:gd name="connsiteX24" fmla="*/ 140755 w 629543"/>
                <a:gd name="connsiteY24" fmla="*/ 56379 h 84343"/>
                <a:gd name="connsiteX25" fmla="*/ 88110 w 629543"/>
                <a:gd name="connsiteY25" fmla="*/ 56379 h 84343"/>
                <a:gd name="connsiteX26" fmla="*/ 88110 w 629543"/>
                <a:gd name="connsiteY26" fmla="*/ 45663 h 84343"/>
                <a:gd name="connsiteX27" fmla="*/ 124478 w 629543"/>
                <a:gd name="connsiteY27" fmla="*/ 45663 h 84343"/>
                <a:gd name="connsiteX28" fmla="*/ 122854 w 629543"/>
                <a:gd name="connsiteY28" fmla="*/ 39043 h 84343"/>
                <a:gd name="connsiteX29" fmla="*/ 118349 w 629543"/>
                <a:gd name="connsiteY29" fmla="*/ 34538 h 84343"/>
                <a:gd name="connsiteX30" fmla="*/ 111733 w 629543"/>
                <a:gd name="connsiteY30" fmla="*/ 32871 h 84343"/>
                <a:gd name="connsiteX31" fmla="*/ 104751 w 629543"/>
                <a:gd name="connsiteY31" fmla="*/ 34700 h 84343"/>
                <a:gd name="connsiteX32" fmla="*/ 100043 w 629543"/>
                <a:gd name="connsiteY32" fmla="*/ 39529 h 84343"/>
                <a:gd name="connsiteX33" fmla="*/ 98298 w 629543"/>
                <a:gd name="connsiteY33" fmla="*/ 46225 h 84343"/>
                <a:gd name="connsiteX34" fmla="*/ 98298 w 629543"/>
                <a:gd name="connsiteY34" fmla="*/ 56417 h 84343"/>
                <a:gd name="connsiteX35" fmla="*/ 100003 w 629543"/>
                <a:gd name="connsiteY35" fmla="*/ 64418 h 84343"/>
                <a:gd name="connsiteX36" fmla="*/ 104914 w 629543"/>
                <a:gd name="connsiteY36" fmla="*/ 69609 h 84343"/>
                <a:gd name="connsiteX37" fmla="*/ 112423 w 629543"/>
                <a:gd name="connsiteY37" fmla="*/ 71438 h 84343"/>
                <a:gd name="connsiteX38" fmla="*/ 117699 w 629543"/>
                <a:gd name="connsiteY38" fmla="*/ 70628 h 84343"/>
                <a:gd name="connsiteX39" fmla="*/ 121799 w 629543"/>
                <a:gd name="connsiteY39" fmla="*/ 68190 h 84343"/>
                <a:gd name="connsiteX40" fmla="*/ 124397 w 629543"/>
                <a:gd name="connsiteY40" fmla="*/ 64208 h 84343"/>
                <a:gd name="connsiteX41" fmla="*/ 140389 w 629543"/>
                <a:gd name="connsiteY41" fmla="*/ 65265 h 84343"/>
                <a:gd name="connsiteX42" fmla="*/ 135397 w 629543"/>
                <a:gd name="connsiteY42" fmla="*/ 75333 h 84343"/>
                <a:gd name="connsiteX43" fmla="*/ 125737 w 629543"/>
                <a:gd name="connsiteY43" fmla="*/ 81991 h 84343"/>
                <a:gd name="connsiteX44" fmla="*/ 112139 w 629543"/>
                <a:gd name="connsiteY44" fmla="*/ 84344 h 84343"/>
                <a:gd name="connsiteX45" fmla="*/ 185200 w 629543"/>
                <a:gd name="connsiteY45" fmla="*/ 20784 h 84343"/>
                <a:gd name="connsiteX46" fmla="*/ 185200 w 629543"/>
                <a:gd name="connsiteY46" fmla="*/ 33766 h 84343"/>
                <a:gd name="connsiteX47" fmla="*/ 147655 w 629543"/>
                <a:gd name="connsiteY47" fmla="*/ 33766 h 84343"/>
                <a:gd name="connsiteX48" fmla="*/ 147655 w 629543"/>
                <a:gd name="connsiteY48" fmla="*/ 20784 h 84343"/>
                <a:gd name="connsiteX49" fmla="*/ 185200 w 629543"/>
                <a:gd name="connsiteY49" fmla="*/ 20784 h 84343"/>
                <a:gd name="connsiteX50" fmla="*/ 156179 w 629543"/>
                <a:gd name="connsiteY50" fmla="*/ 5839 h 84343"/>
                <a:gd name="connsiteX51" fmla="*/ 173469 w 629543"/>
                <a:gd name="connsiteY51" fmla="*/ 5839 h 84343"/>
                <a:gd name="connsiteX52" fmla="*/ 173469 w 629543"/>
                <a:gd name="connsiteY52" fmla="*/ 63970 h 84343"/>
                <a:gd name="connsiteX53" fmla="*/ 174200 w 629543"/>
                <a:gd name="connsiteY53" fmla="*/ 67704 h 84343"/>
                <a:gd name="connsiteX54" fmla="*/ 176230 w 629543"/>
                <a:gd name="connsiteY54" fmla="*/ 69523 h 84343"/>
                <a:gd name="connsiteX55" fmla="*/ 179315 w 629543"/>
                <a:gd name="connsiteY55" fmla="*/ 70056 h 84343"/>
                <a:gd name="connsiteX56" fmla="*/ 181749 w 629543"/>
                <a:gd name="connsiteY56" fmla="*/ 69856 h 84343"/>
                <a:gd name="connsiteX57" fmla="*/ 183617 w 629543"/>
                <a:gd name="connsiteY57" fmla="*/ 69485 h 84343"/>
                <a:gd name="connsiteX58" fmla="*/ 186337 w 629543"/>
                <a:gd name="connsiteY58" fmla="*/ 82353 h 84343"/>
                <a:gd name="connsiteX59" fmla="*/ 182684 w 629543"/>
                <a:gd name="connsiteY59" fmla="*/ 83287 h 84343"/>
                <a:gd name="connsiteX60" fmla="*/ 176960 w 629543"/>
                <a:gd name="connsiteY60" fmla="*/ 83972 h 84343"/>
                <a:gd name="connsiteX61" fmla="*/ 166001 w 629543"/>
                <a:gd name="connsiteY61" fmla="*/ 82315 h 84343"/>
                <a:gd name="connsiteX62" fmla="*/ 158736 w 629543"/>
                <a:gd name="connsiteY62" fmla="*/ 76391 h 84343"/>
                <a:gd name="connsiteX63" fmla="*/ 156179 w 629543"/>
                <a:gd name="connsiteY63" fmla="*/ 66237 h 84343"/>
                <a:gd name="connsiteX64" fmla="*/ 156179 w 629543"/>
                <a:gd name="connsiteY64" fmla="*/ 5839 h 84343"/>
                <a:gd name="connsiteX65" fmla="*/ 196139 w 629543"/>
                <a:gd name="connsiteY65" fmla="*/ 83125 h 84343"/>
                <a:gd name="connsiteX66" fmla="*/ 196139 w 629543"/>
                <a:gd name="connsiteY66" fmla="*/ 72819 h 84343"/>
                <a:gd name="connsiteX67" fmla="*/ 226662 w 629543"/>
                <a:gd name="connsiteY67" fmla="*/ 35023 h 84343"/>
                <a:gd name="connsiteX68" fmla="*/ 226662 w 629543"/>
                <a:gd name="connsiteY68" fmla="*/ 34576 h 84343"/>
                <a:gd name="connsiteX69" fmla="*/ 197194 w 629543"/>
                <a:gd name="connsiteY69" fmla="*/ 34576 h 84343"/>
                <a:gd name="connsiteX70" fmla="*/ 197194 w 629543"/>
                <a:gd name="connsiteY70" fmla="*/ 20784 h 84343"/>
                <a:gd name="connsiteX71" fmla="*/ 247484 w 629543"/>
                <a:gd name="connsiteY71" fmla="*/ 20784 h 84343"/>
                <a:gd name="connsiteX72" fmla="*/ 247484 w 629543"/>
                <a:gd name="connsiteY72" fmla="*/ 32023 h 84343"/>
                <a:gd name="connsiteX73" fmla="*/ 218828 w 629543"/>
                <a:gd name="connsiteY73" fmla="*/ 68875 h 84343"/>
                <a:gd name="connsiteX74" fmla="*/ 218828 w 629543"/>
                <a:gd name="connsiteY74" fmla="*/ 69323 h 84343"/>
                <a:gd name="connsiteX75" fmla="*/ 248540 w 629543"/>
                <a:gd name="connsiteY75" fmla="*/ 69323 h 84343"/>
                <a:gd name="connsiteX76" fmla="*/ 248540 w 629543"/>
                <a:gd name="connsiteY76" fmla="*/ 83125 h 84343"/>
                <a:gd name="connsiteX77" fmla="*/ 196139 w 629543"/>
                <a:gd name="connsiteY77" fmla="*/ 83125 h 84343"/>
                <a:gd name="connsiteX78" fmla="*/ 277429 w 629543"/>
                <a:gd name="connsiteY78" fmla="*/ 65180 h 84343"/>
                <a:gd name="connsiteX79" fmla="*/ 277470 w 629543"/>
                <a:gd name="connsiteY79" fmla="*/ 44444 h 84343"/>
                <a:gd name="connsiteX80" fmla="*/ 279986 w 629543"/>
                <a:gd name="connsiteY80" fmla="*/ 44444 h 84343"/>
                <a:gd name="connsiteX81" fmla="*/ 299957 w 629543"/>
                <a:gd name="connsiteY81" fmla="*/ 20784 h 84343"/>
                <a:gd name="connsiteX82" fmla="*/ 319805 w 629543"/>
                <a:gd name="connsiteY82" fmla="*/ 20784 h 84343"/>
                <a:gd name="connsiteX83" fmla="*/ 292975 w 629543"/>
                <a:gd name="connsiteY83" fmla="*/ 52111 h 84343"/>
                <a:gd name="connsiteX84" fmla="*/ 288875 w 629543"/>
                <a:gd name="connsiteY84" fmla="*/ 52111 h 84343"/>
                <a:gd name="connsiteX85" fmla="*/ 277429 w 629543"/>
                <a:gd name="connsiteY85" fmla="*/ 65180 h 84343"/>
                <a:gd name="connsiteX86" fmla="*/ 261762 w 629543"/>
                <a:gd name="connsiteY86" fmla="*/ 83125 h 84343"/>
                <a:gd name="connsiteX87" fmla="*/ 261762 w 629543"/>
                <a:gd name="connsiteY87" fmla="*/ 0 h 84343"/>
                <a:gd name="connsiteX88" fmla="*/ 279053 w 629543"/>
                <a:gd name="connsiteY88" fmla="*/ 0 h 84343"/>
                <a:gd name="connsiteX89" fmla="*/ 279053 w 629543"/>
                <a:gd name="connsiteY89" fmla="*/ 83125 h 84343"/>
                <a:gd name="connsiteX90" fmla="*/ 261762 w 629543"/>
                <a:gd name="connsiteY90" fmla="*/ 83125 h 84343"/>
                <a:gd name="connsiteX91" fmla="*/ 300728 w 629543"/>
                <a:gd name="connsiteY91" fmla="*/ 83125 h 84343"/>
                <a:gd name="connsiteX92" fmla="*/ 282381 w 629543"/>
                <a:gd name="connsiteY92" fmla="*/ 55969 h 84343"/>
                <a:gd name="connsiteX93" fmla="*/ 293909 w 629543"/>
                <a:gd name="connsiteY93" fmla="*/ 43748 h 84343"/>
                <a:gd name="connsiteX94" fmla="*/ 320982 w 629543"/>
                <a:gd name="connsiteY94" fmla="*/ 83125 h 84343"/>
                <a:gd name="connsiteX95" fmla="*/ 300728 w 629543"/>
                <a:gd name="connsiteY95" fmla="*/ 83125 h 84343"/>
                <a:gd name="connsiteX96" fmla="*/ 353890 w 629543"/>
                <a:gd name="connsiteY96" fmla="*/ 84344 h 84343"/>
                <a:gd name="connsiteX97" fmla="*/ 337533 w 629543"/>
                <a:gd name="connsiteY97" fmla="*/ 80324 h 84343"/>
                <a:gd name="connsiteX98" fmla="*/ 326938 w 629543"/>
                <a:gd name="connsiteY98" fmla="*/ 69037 h 84343"/>
                <a:gd name="connsiteX99" fmla="*/ 323204 w 629543"/>
                <a:gd name="connsiteY99" fmla="*/ 52197 h 84343"/>
                <a:gd name="connsiteX100" fmla="*/ 326938 w 629543"/>
                <a:gd name="connsiteY100" fmla="*/ 35309 h 84343"/>
                <a:gd name="connsiteX101" fmla="*/ 337533 w 629543"/>
                <a:gd name="connsiteY101" fmla="*/ 24022 h 84343"/>
                <a:gd name="connsiteX102" fmla="*/ 353890 w 629543"/>
                <a:gd name="connsiteY102" fmla="*/ 19964 h 84343"/>
                <a:gd name="connsiteX103" fmla="*/ 370207 w 629543"/>
                <a:gd name="connsiteY103" fmla="*/ 24022 h 84343"/>
                <a:gd name="connsiteX104" fmla="*/ 380841 w 629543"/>
                <a:gd name="connsiteY104" fmla="*/ 35309 h 84343"/>
                <a:gd name="connsiteX105" fmla="*/ 384576 w 629543"/>
                <a:gd name="connsiteY105" fmla="*/ 52197 h 84343"/>
                <a:gd name="connsiteX106" fmla="*/ 380841 w 629543"/>
                <a:gd name="connsiteY106" fmla="*/ 69037 h 84343"/>
                <a:gd name="connsiteX107" fmla="*/ 370207 w 629543"/>
                <a:gd name="connsiteY107" fmla="*/ 80324 h 84343"/>
                <a:gd name="connsiteX108" fmla="*/ 353890 w 629543"/>
                <a:gd name="connsiteY108" fmla="*/ 84344 h 84343"/>
                <a:gd name="connsiteX109" fmla="*/ 353971 w 629543"/>
                <a:gd name="connsiteY109" fmla="*/ 70952 h 84343"/>
                <a:gd name="connsiteX110" fmla="*/ 361156 w 629543"/>
                <a:gd name="connsiteY110" fmla="*/ 68513 h 84343"/>
                <a:gd name="connsiteX111" fmla="*/ 365498 w 629543"/>
                <a:gd name="connsiteY111" fmla="*/ 61779 h 84343"/>
                <a:gd name="connsiteX112" fmla="*/ 367000 w 629543"/>
                <a:gd name="connsiteY112" fmla="*/ 52073 h 84343"/>
                <a:gd name="connsiteX113" fmla="*/ 365498 w 629543"/>
                <a:gd name="connsiteY113" fmla="*/ 42377 h 84343"/>
                <a:gd name="connsiteX114" fmla="*/ 361156 w 629543"/>
                <a:gd name="connsiteY114" fmla="*/ 35633 h 84343"/>
                <a:gd name="connsiteX115" fmla="*/ 353971 w 629543"/>
                <a:gd name="connsiteY115" fmla="*/ 33157 h 84343"/>
                <a:gd name="connsiteX116" fmla="*/ 346665 w 629543"/>
                <a:gd name="connsiteY116" fmla="*/ 35633 h 84343"/>
                <a:gd name="connsiteX117" fmla="*/ 342241 w 629543"/>
                <a:gd name="connsiteY117" fmla="*/ 42377 h 84343"/>
                <a:gd name="connsiteX118" fmla="*/ 340780 w 629543"/>
                <a:gd name="connsiteY118" fmla="*/ 52073 h 84343"/>
                <a:gd name="connsiteX119" fmla="*/ 342241 w 629543"/>
                <a:gd name="connsiteY119" fmla="*/ 61779 h 84343"/>
                <a:gd name="connsiteX120" fmla="*/ 346665 w 629543"/>
                <a:gd name="connsiteY120" fmla="*/ 68513 h 84343"/>
                <a:gd name="connsiteX121" fmla="*/ 353971 w 629543"/>
                <a:gd name="connsiteY121" fmla="*/ 70952 h 84343"/>
                <a:gd name="connsiteX122" fmla="*/ 447692 w 629543"/>
                <a:gd name="connsiteY122" fmla="*/ 38557 h 84343"/>
                <a:gd name="connsiteX123" fmla="*/ 431863 w 629543"/>
                <a:gd name="connsiteY123" fmla="*/ 39529 h 84343"/>
                <a:gd name="connsiteX124" fmla="*/ 430117 w 629543"/>
                <a:gd name="connsiteY124" fmla="*/ 35881 h 84343"/>
                <a:gd name="connsiteX125" fmla="*/ 426586 w 629543"/>
                <a:gd name="connsiteY125" fmla="*/ 33242 h 84343"/>
                <a:gd name="connsiteX126" fmla="*/ 421431 w 629543"/>
                <a:gd name="connsiteY126" fmla="*/ 32223 h 84343"/>
                <a:gd name="connsiteX127" fmla="*/ 414652 w 629543"/>
                <a:gd name="connsiteY127" fmla="*/ 33928 h 84343"/>
                <a:gd name="connsiteX128" fmla="*/ 411892 w 629543"/>
                <a:gd name="connsiteY128" fmla="*/ 38395 h 84343"/>
                <a:gd name="connsiteX129" fmla="*/ 413678 w 629543"/>
                <a:gd name="connsiteY129" fmla="*/ 42167 h 84343"/>
                <a:gd name="connsiteX130" fmla="*/ 419807 w 629543"/>
                <a:gd name="connsiteY130" fmla="*/ 44644 h 84343"/>
                <a:gd name="connsiteX131" fmla="*/ 431091 w 629543"/>
                <a:gd name="connsiteY131" fmla="*/ 46920 h 84343"/>
                <a:gd name="connsiteX132" fmla="*/ 444648 w 629543"/>
                <a:gd name="connsiteY132" fmla="*/ 52930 h 84343"/>
                <a:gd name="connsiteX133" fmla="*/ 449112 w 629543"/>
                <a:gd name="connsiteY133" fmla="*/ 63808 h 84343"/>
                <a:gd name="connsiteX134" fmla="*/ 445500 w 629543"/>
                <a:gd name="connsiteY134" fmla="*/ 74562 h 84343"/>
                <a:gd name="connsiteX135" fmla="*/ 435677 w 629543"/>
                <a:gd name="connsiteY135" fmla="*/ 81782 h 84343"/>
                <a:gd name="connsiteX136" fmla="*/ 421350 w 629543"/>
                <a:gd name="connsiteY136" fmla="*/ 84344 h 84343"/>
                <a:gd name="connsiteX137" fmla="*/ 401624 w 629543"/>
                <a:gd name="connsiteY137" fmla="*/ 79191 h 84343"/>
                <a:gd name="connsiteX138" fmla="*/ 393059 w 629543"/>
                <a:gd name="connsiteY138" fmla="*/ 65065 h 84343"/>
                <a:gd name="connsiteX139" fmla="*/ 410066 w 629543"/>
                <a:gd name="connsiteY139" fmla="*/ 64170 h 84343"/>
                <a:gd name="connsiteX140" fmla="*/ 413800 w 629543"/>
                <a:gd name="connsiteY140" fmla="*/ 69933 h 84343"/>
                <a:gd name="connsiteX141" fmla="*/ 421390 w 629543"/>
                <a:gd name="connsiteY141" fmla="*/ 71885 h 84343"/>
                <a:gd name="connsiteX142" fmla="*/ 428696 w 629543"/>
                <a:gd name="connsiteY142" fmla="*/ 70133 h 84343"/>
                <a:gd name="connsiteX143" fmla="*/ 431538 w 629543"/>
                <a:gd name="connsiteY143" fmla="*/ 65551 h 84343"/>
                <a:gd name="connsiteX144" fmla="*/ 429549 w 629543"/>
                <a:gd name="connsiteY144" fmla="*/ 61693 h 84343"/>
                <a:gd name="connsiteX145" fmla="*/ 423542 w 629543"/>
                <a:gd name="connsiteY145" fmla="*/ 59341 h 84343"/>
                <a:gd name="connsiteX146" fmla="*/ 412745 w 629543"/>
                <a:gd name="connsiteY146" fmla="*/ 57188 h 84343"/>
                <a:gd name="connsiteX147" fmla="*/ 399147 w 629543"/>
                <a:gd name="connsiteY147" fmla="*/ 50854 h 84343"/>
                <a:gd name="connsiteX148" fmla="*/ 394723 w 629543"/>
                <a:gd name="connsiteY148" fmla="*/ 39367 h 84343"/>
                <a:gd name="connsiteX149" fmla="*/ 397970 w 629543"/>
                <a:gd name="connsiteY149" fmla="*/ 29023 h 84343"/>
                <a:gd name="connsiteX150" fmla="*/ 407184 w 629543"/>
                <a:gd name="connsiteY150" fmla="*/ 22317 h 84343"/>
                <a:gd name="connsiteX151" fmla="*/ 421147 w 629543"/>
                <a:gd name="connsiteY151" fmla="*/ 19964 h 84343"/>
                <a:gd name="connsiteX152" fmla="*/ 439737 w 629543"/>
                <a:gd name="connsiteY152" fmla="*/ 24956 h 84343"/>
                <a:gd name="connsiteX153" fmla="*/ 447692 w 629543"/>
                <a:gd name="connsiteY153" fmla="*/ 38557 h 84343"/>
                <a:gd name="connsiteX154" fmla="*/ 493163 w 629543"/>
                <a:gd name="connsiteY154" fmla="*/ 20784 h 84343"/>
                <a:gd name="connsiteX155" fmla="*/ 493163 w 629543"/>
                <a:gd name="connsiteY155" fmla="*/ 33766 h 84343"/>
                <a:gd name="connsiteX156" fmla="*/ 455617 w 629543"/>
                <a:gd name="connsiteY156" fmla="*/ 33766 h 84343"/>
                <a:gd name="connsiteX157" fmla="*/ 455617 w 629543"/>
                <a:gd name="connsiteY157" fmla="*/ 20784 h 84343"/>
                <a:gd name="connsiteX158" fmla="*/ 493163 w 629543"/>
                <a:gd name="connsiteY158" fmla="*/ 20784 h 84343"/>
                <a:gd name="connsiteX159" fmla="*/ 464141 w 629543"/>
                <a:gd name="connsiteY159" fmla="*/ 5839 h 84343"/>
                <a:gd name="connsiteX160" fmla="*/ 481433 w 629543"/>
                <a:gd name="connsiteY160" fmla="*/ 5839 h 84343"/>
                <a:gd name="connsiteX161" fmla="*/ 481433 w 629543"/>
                <a:gd name="connsiteY161" fmla="*/ 63970 h 84343"/>
                <a:gd name="connsiteX162" fmla="*/ 482163 w 629543"/>
                <a:gd name="connsiteY162" fmla="*/ 67704 h 84343"/>
                <a:gd name="connsiteX163" fmla="*/ 484192 w 629543"/>
                <a:gd name="connsiteY163" fmla="*/ 69523 h 84343"/>
                <a:gd name="connsiteX164" fmla="*/ 487277 w 629543"/>
                <a:gd name="connsiteY164" fmla="*/ 70056 h 84343"/>
                <a:gd name="connsiteX165" fmla="*/ 489713 w 629543"/>
                <a:gd name="connsiteY165" fmla="*/ 69856 h 84343"/>
                <a:gd name="connsiteX166" fmla="*/ 491580 w 629543"/>
                <a:gd name="connsiteY166" fmla="*/ 69485 h 84343"/>
                <a:gd name="connsiteX167" fmla="*/ 494299 w 629543"/>
                <a:gd name="connsiteY167" fmla="*/ 82353 h 84343"/>
                <a:gd name="connsiteX168" fmla="*/ 490646 w 629543"/>
                <a:gd name="connsiteY168" fmla="*/ 83287 h 84343"/>
                <a:gd name="connsiteX169" fmla="*/ 484923 w 629543"/>
                <a:gd name="connsiteY169" fmla="*/ 83972 h 84343"/>
                <a:gd name="connsiteX170" fmla="*/ 473964 w 629543"/>
                <a:gd name="connsiteY170" fmla="*/ 82315 h 84343"/>
                <a:gd name="connsiteX171" fmla="*/ 466698 w 629543"/>
                <a:gd name="connsiteY171" fmla="*/ 76391 h 84343"/>
                <a:gd name="connsiteX172" fmla="*/ 464141 w 629543"/>
                <a:gd name="connsiteY172" fmla="*/ 66237 h 84343"/>
                <a:gd name="connsiteX173" fmla="*/ 464141 w 629543"/>
                <a:gd name="connsiteY173" fmla="*/ 5839 h 84343"/>
                <a:gd name="connsiteX174" fmla="*/ 532169 w 629543"/>
                <a:gd name="connsiteY174" fmla="*/ 84344 h 84343"/>
                <a:gd name="connsiteX175" fmla="*/ 515608 w 629543"/>
                <a:gd name="connsiteY175" fmla="*/ 80448 h 84343"/>
                <a:gd name="connsiteX176" fmla="*/ 504974 w 629543"/>
                <a:gd name="connsiteY176" fmla="*/ 69323 h 84343"/>
                <a:gd name="connsiteX177" fmla="*/ 501240 w 629543"/>
                <a:gd name="connsiteY177" fmla="*/ 52235 h 84343"/>
                <a:gd name="connsiteX178" fmla="*/ 504974 w 629543"/>
                <a:gd name="connsiteY178" fmla="*/ 35347 h 84343"/>
                <a:gd name="connsiteX179" fmla="*/ 515486 w 629543"/>
                <a:gd name="connsiteY179" fmla="*/ 24022 h 84343"/>
                <a:gd name="connsiteX180" fmla="*/ 531479 w 629543"/>
                <a:gd name="connsiteY180" fmla="*/ 19964 h 84343"/>
                <a:gd name="connsiteX181" fmla="*/ 542966 w 629543"/>
                <a:gd name="connsiteY181" fmla="*/ 21955 h 84343"/>
                <a:gd name="connsiteX182" fmla="*/ 552301 w 629543"/>
                <a:gd name="connsiteY182" fmla="*/ 27842 h 84343"/>
                <a:gd name="connsiteX183" fmla="*/ 558552 w 629543"/>
                <a:gd name="connsiteY183" fmla="*/ 37748 h 84343"/>
                <a:gd name="connsiteX184" fmla="*/ 560784 w 629543"/>
                <a:gd name="connsiteY184" fmla="*/ 51625 h 84343"/>
                <a:gd name="connsiteX185" fmla="*/ 560784 w 629543"/>
                <a:gd name="connsiteY185" fmla="*/ 56379 h 84343"/>
                <a:gd name="connsiteX186" fmla="*/ 508140 w 629543"/>
                <a:gd name="connsiteY186" fmla="*/ 56379 h 84343"/>
                <a:gd name="connsiteX187" fmla="*/ 508140 w 629543"/>
                <a:gd name="connsiteY187" fmla="*/ 45663 h 84343"/>
                <a:gd name="connsiteX188" fmla="*/ 544508 w 629543"/>
                <a:gd name="connsiteY188" fmla="*/ 45663 h 84343"/>
                <a:gd name="connsiteX189" fmla="*/ 542885 w 629543"/>
                <a:gd name="connsiteY189" fmla="*/ 39043 h 84343"/>
                <a:gd name="connsiteX190" fmla="*/ 538379 w 629543"/>
                <a:gd name="connsiteY190" fmla="*/ 34538 h 84343"/>
                <a:gd name="connsiteX191" fmla="*/ 531763 w 629543"/>
                <a:gd name="connsiteY191" fmla="*/ 32871 h 84343"/>
                <a:gd name="connsiteX192" fmla="*/ 524782 w 629543"/>
                <a:gd name="connsiteY192" fmla="*/ 34700 h 84343"/>
                <a:gd name="connsiteX193" fmla="*/ 520074 w 629543"/>
                <a:gd name="connsiteY193" fmla="*/ 39529 h 84343"/>
                <a:gd name="connsiteX194" fmla="*/ 518328 w 629543"/>
                <a:gd name="connsiteY194" fmla="*/ 46225 h 84343"/>
                <a:gd name="connsiteX195" fmla="*/ 518328 w 629543"/>
                <a:gd name="connsiteY195" fmla="*/ 56417 h 84343"/>
                <a:gd name="connsiteX196" fmla="*/ 520033 w 629543"/>
                <a:gd name="connsiteY196" fmla="*/ 64418 h 84343"/>
                <a:gd name="connsiteX197" fmla="*/ 524944 w 629543"/>
                <a:gd name="connsiteY197" fmla="*/ 69609 h 84343"/>
                <a:gd name="connsiteX198" fmla="*/ 532453 w 629543"/>
                <a:gd name="connsiteY198" fmla="*/ 71438 h 84343"/>
                <a:gd name="connsiteX199" fmla="*/ 537730 w 629543"/>
                <a:gd name="connsiteY199" fmla="*/ 70628 h 84343"/>
                <a:gd name="connsiteX200" fmla="*/ 541830 w 629543"/>
                <a:gd name="connsiteY200" fmla="*/ 68190 h 84343"/>
                <a:gd name="connsiteX201" fmla="*/ 544427 w 629543"/>
                <a:gd name="connsiteY201" fmla="*/ 64208 h 84343"/>
                <a:gd name="connsiteX202" fmla="*/ 560420 w 629543"/>
                <a:gd name="connsiteY202" fmla="*/ 65265 h 84343"/>
                <a:gd name="connsiteX203" fmla="*/ 555427 w 629543"/>
                <a:gd name="connsiteY203" fmla="*/ 75333 h 84343"/>
                <a:gd name="connsiteX204" fmla="*/ 545766 w 629543"/>
                <a:gd name="connsiteY204" fmla="*/ 81991 h 84343"/>
                <a:gd name="connsiteX205" fmla="*/ 532169 w 629543"/>
                <a:gd name="connsiteY205" fmla="*/ 84344 h 84343"/>
                <a:gd name="connsiteX206" fmla="*/ 589359 w 629543"/>
                <a:gd name="connsiteY206" fmla="*/ 47082 h 84343"/>
                <a:gd name="connsiteX207" fmla="*/ 589359 w 629543"/>
                <a:gd name="connsiteY207" fmla="*/ 83125 h 84343"/>
                <a:gd name="connsiteX208" fmla="*/ 572069 w 629543"/>
                <a:gd name="connsiteY208" fmla="*/ 83125 h 84343"/>
                <a:gd name="connsiteX209" fmla="*/ 572069 w 629543"/>
                <a:gd name="connsiteY209" fmla="*/ 20784 h 84343"/>
                <a:gd name="connsiteX210" fmla="*/ 588548 w 629543"/>
                <a:gd name="connsiteY210" fmla="*/ 20784 h 84343"/>
                <a:gd name="connsiteX211" fmla="*/ 588548 w 629543"/>
                <a:gd name="connsiteY211" fmla="*/ 31775 h 84343"/>
                <a:gd name="connsiteX212" fmla="*/ 589278 w 629543"/>
                <a:gd name="connsiteY212" fmla="*/ 31775 h 84343"/>
                <a:gd name="connsiteX213" fmla="*/ 596219 w 629543"/>
                <a:gd name="connsiteY213" fmla="*/ 23174 h 84343"/>
                <a:gd name="connsiteX214" fmla="*/ 608031 w 629543"/>
                <a:gd name="connsiteY214" fmla="*/ 19964 h 84343"/>
                <a:gd name="connsiteX215" fmla="*/ 619356 w 629543"/>
                <a:gd name="connsiteY215" fmla="*/ 22812 h 84343"/>
                <a:gd name="connsiteX216" fmla="*/ 626864 w 629543"/>
                <a:gd name="connsiteY216" fmla="*/ 30928 h 84343"/>
                <a:gd name="connsiteX217" fmla="*/ 629544 w 629543"/>
                <a:gd name="connsiteY217" fmla="*/ 43425 h 84343"/>
                <a:gd name="connsiteX218" fmla="*/ 629544 w 629543"/>
                <a:gd name="connsiteY218" fmla="*/ 83125 h 84343"/>
                <a:gd name="connsiteX219" fmla="*/ 612252 w 629543"/>
                <a:gd name="connsiteY219" fmla="*/ 83125 h 84343"/>
                <a:gd name="connsiteX220" fmla="*/ 612252 w 629543"/>
                <a:gd name="connsiteY220" fmla="*/ 46511 h 84343"/>
                <a:gd name="connsiteX221" fmla="*/ 609330 w 629543"/>
                <a:gd name="connsiteY221" fmla="*/ 37586 h 84343"/>
                <a:gd name="connsiteX222" fmla="*/ 601171 w 629543"/>
                <a:gd name="connsiteY222" fmla="*/ 34338 h 84343"/>
                <a:gd name="connsiteX223" fmla="*/ 595002 w 629543"/>
                <a:gd name="connsiteY223" fmla="*/ 35843 h 84343"/>
                <a:gd name="connsiteX224" fmla="*/ 590861 w 629543"/>
                <a:gd name="connsiteY224" fmla="*/ 40224 h 84343"/>
                <a:gd name="connsiteX225" fmla="*/ 589359 w 629543"/>
                <a:gd name="connsiteY225" fmla="*/ 47082 h 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29543" h="84343">
                  <a:moveTo>
                    <a:pt x="69530" y="0"/>
                  </a:moveTo>
                  <a:lnTo>
                    <a:pt x="69530" y="83125"/>
                  </a:lnTo>
                  <a:lnTo>
                    <a:pt x="54350" y="83125"/>
                  </a:lnTo>
                  <a:lnTo>
                    <a:pt x="18184" y="30804"/>
                  </a:lnTo>
                  <a:lnTo>
                    <a:pt x="17576" y="30804"/>
                  </a:lnTo>
                  <a:lnTo>
                    <a:pt x="17576" y="83125"/>
                  </a:lnTo>
                  <a:lnTo>
                    <a:pt x="0" y="83125"/>
                  </a:lnTo>
                  <a:lnTo>
                    <a:pt x="0" y="0"/>
                  </a:lnTo>
                  <a:lnTo>
                    <a:pt x="15424" y="0"/>
                  </a:lnTo>
                  <a:lnTo>
                    <a:pt x="51305" y="52273"/>
                  </a:lnTo>
                  <a:lnTo>
                    <a:pt x="52036" y="52273"/>
                  </a:lnTo>
                  <a:lnTo>
                    <a:pt x="52036" y="0"/>
                  </a:lnTo>
                  <a:lnTo>
                    <a:pt x="69530" y="0"/>
                  </a:lnTo>
                  <a:close/>
                  <a:moveTo>
                    <a:pt x="112139" y="84344"/>
                  </a:moveTo>
                  <a:cubicBezTo>
                    <a:pt x="105726" y="84344"/>
                    <a:pt x="100206" y="83039"/>
                    <a:pt x="95579" y="80448"/>
                  </a:cubicBezTo>
                  <a:cubicBezTo>
                    <a:pt x="90978" y="77819"/>
                    <a:pt x="87434" y="74114"/>
                    <a:pt x="84944" y="69323"/>
                  </a:cubicBezTo>
                  <a:cubicBezTo>
                    <a:pt x="82454" y="64503"/>
                    <a:pt x="81209" y="58807"/>
                    <a:pt x="81209" y="52235"/>
                  </a:cubicBezTo>
                  <a:cubicBezTo>
                    <a:pt x="81209" y="45825"/>
                    <a:pt x="82454" y="40196"/>
                    <a:pt x="84944" y="35347"/>
                  </a:cubicBezTo>
                  <a:cubicBezTo>
                    <a:pt x="87434" y="30509"/>
                    <a:pt x="90938" y="26737"/>
                    <a:pt x="95457" y="24022"/>
                  </a:cubicBezTo>
                  <a:cubicBezTo>
                    <a:pt x="100003" y="21317"/>
                    <a:pt x="105333" y="19964"/>
                    <a:pt x="111449" y="19964"/>
                  </a:cubicBezTo>
                  <a:cubicBezTo>
                    <a:pt x="115562" y="19964"/>
                    <a:pt x="119391" y="20631"/>
                    <a:pt x="122935" y="21955"/>
                  </a:cubicBezTo>
                  <a:cubicBezTo>
                    <a:pt x="126507" y="23251"/>
                    <a:pt x="129619" y="25213"/>
                    <a:pt x="132271" y="27842"/>
                  </a:cubicBezTo>
                  <a:cubicBezTo>
                    <a:pt x="134950" y="30471"/>
                    <a:pt x="137033" y="33766"/>
                    <a:pt x="138522" y="37748"/>
                  </a:cubicBezTo>
                  <a:cubicBezTo>
                    <a:pt x="140010" y="41701"/>
                    <a:pt x="140755" y="46320"/>
                    <a:pt x="140755" y="51625"/>
                  </a:cubicBezTo>
                  <a:lnTo>
                    <a:pt x="140755" y="56379"/>
                  </a:lnTo>
                  <a:lnTo>
                    <a:pt x="88110" y="56379"/>
                  </a:lnTo>
                  <a:lnTo>
                    <a:pt x="88110" y="45663"/>
                  </a:lnTo>
                  <a:lnTo>
                    <a:pt x="124478" y="45663"/>
                  </a:lnTo>
                  <a:cubicBezTo>
                    <a:pt x="124478" y="43167"/>
                    <a:pt x="123936" y="40967"/>
                    <a:pt x="122854" y="39043"/>
                  </a:cubicBezTo>
                  <a:cubicBezTo>
                    <a:pt x="121772" y="37119"/>
                    <a:pt x="120270" y="35624"/>
                    <a:pt x="118349" y="34538"/>
                  </a:cubicBezTo>
                  <a:cubicBezTo>
                    <a:pt x="116455" y="33433"/>
                    <a:pt x="114250" y="32871"/>
                    <a:pt x="111733" y="32871"/>
                  </a:cubicBezTo>
                  <a:cubicBezTo>
                    <a:pt x="109108" y="32871"/>
                    <a:pt x="106781" y="33480"/>
                    <a:pt x="104751" y="34700"/>
                  </a:cubicBezTo>
                  <a:cubicBezTo>
                    <a:pt x="102749" y="35890"/>
                    <a:pt x="101179" y="37500"/>
                    <a:pt x="100043" y="39529"/>
                  </a:cubicBezTo>
                  <a:cubicBezTo>
                    <a:pt x="98907" y="41539"/>
                    <a:pt x="98325" y="43767"/>
                    <a:pt x="98298" y="46225"/>
                  </a:cubicBezTo>
                  <a:lnTo>
                    <a:pt x="98298" y="56417"/>
                  </a:lnTo>
                  <a:cubicBezTo>
                    <a:pt x="98298" y="59503"/>
                    <a:pt x="98866" y="62170"/>
                    <a:pt x="100003" y="64418"/>
                  </a:cubicBezTo>
                  <a:cubicBezTo>
                    <a:pt x="101166" y="66656"/>
                    <a:pt x="102803" y="68390"/>
                    <a:pt x="104914" y="69609"/>
                  </a:cubicBezTo>
                  <a:cubicBezTo>
                    <a:pt x="107025" y="70828"/>
                    <a:pt x="109528" y="71438"/>
                    <a:pt x="112423" y="71438"/>
                  </a:cubicBezTo>
                  <a:cubicBezTo>
                    <a:pt x="114344" y="71438"/>
                    <a:pt x="116103" y="71161"/>
                    <a:pt x="117699" y="70628"/>
                  </a:cubicBezTo>
                  <a:cubicBezTo>
                    <a:pt x="119296" y="70085"/>
                    <a:pt x="120663" y="69266"/>
                    <a:pt x="121799" y="68190"/>
                  </a:cubicBezTo>
                  <a:cubicBezTo>
                    <a:pt x="122935" y="67104"/>
                    <a:pt x="123801" y="65780"/>
                    <a:pt x="124397" y="64208"/>
                  </a:cubicBezTo>
                  <a:lnTo>
                    <a:pt x="140389" y="65265"/>
                  </a:lnTo>
                  <a:cubicBezTo>
                    <a:pt x="139577" y="69104"/>
                    <a:pt x="137913" y="72466"/>
                    <a:pt x="135397" y="75333"/>
                  </a:cubicBezTo>
                  <a:cubicBezTo>
                    <a:pt x="132907" y="78172"/>
                    <a:pt x="129687" y="80391"/>
                    <a:pt x="125737" y="81991"/>
                  </a:cubicBezTo>
                  <a:cubicBezTo>
                    <a:pt x="121812" y="83553"/>
                    <a:pt x="117280" y="84344"/>
                    <a:pt x="112139" y="84344"/>
                  </a:cubicBezTo>
                  <a:close/>
                  <a:moveTo>
                    <a:pt x="185200" y="20784"/>
                  </a:moveTo>
                  <a:lnTo>
                    <a:pt x="185200" y="33766"/>
                  </a:lnTo>
                  <a:lnTo>
                    <a:pt x="147655" y="33766"/>
                  </a:lnTo>
                  <a:lnTo>
                    <a:pt x="147655" y="20784"/>
                  </a:lnTo>
                  <a:lnTo>
                    <a:pt x="185200" y="20784"/>
                  </a:lnTo>
                  <a:close/>
                  <a:moveTo>
                    <a:pt x="156179" y="5839"/>
                  </a:moveTo>
                  <a:lnTo>
                    <a:pt x="173469" y="5839"/>
                  </a:lnTo>
                  <a:lnTo>
                    <a:pt x="173469" y="63970"/>
                  </a:lnTo>
                  <a:cubicBezTo>
                    <a:pt x="173469" y="65561"/>
                    <a:pt x="173713" y="66808"/>
                    <a:pt x="174200" y="67704"/>
                  </a:cubicBezTo>
                  <a:cubicBezTo>
                    <a:pt x="174688" y="68571"/>
                    <a:pt x="175364" y="69180"/>
                    <a:pt x="176230" y="69523"/>
                  </a:cubicBezTo>
                  <a:cubicBezTo>
                    <a:pt x="177122" y="69875"/>
                    <a:pt x="178151" y="70056"/>
                    <a:pt x="179315" y="70056"/>
                  </a:cubicBezTo>
                  <a:cubicBezTo>
                    <a:pt x="180126" y="70056"/>
                    <a:pt x="180938" y="69990"/>
                    <a:pt x="181749" y="69856"/>
                  </a:cubicBezTo>
                  <a:cubicBezTo>
                    <a:pt x="182562" y="69685"/>
                    <a:pt x="183184" y="69571"/>
                    <a:pt x="183617" y="69485"/>
                  </a:cubicBezTo>
                  <a:lnTo>
                    <a:pt x="186337" y="82353"/>
                  </a:lnTo>
                  <a:cubicBezTo>
                    <a:pt x="185471" y="82620"/>
                    <a:pt x="184253" y="82934"/>
                    <a:pt x="182684" y="83287"/>
                  </a:cubicBezTo>
                  <a:cubicBezTo>
                    <a:pt x="181114" y="83668"/>
                    <a:pt x="179206" y="83896"/>
                    <a:pt x="176960" y="83972"/>
                  </a:cubicBezTo>
                  <a:cubicBezTo>
                    <a:pt x="172793" y="84144"/>
                    <a:pt x="169140" y="83582"/>
                    <a:pt x="166001" y="82315"/>
                  </a:cubicBezTo>
                  <a:cubicBezTo>
                    <a:pt x="162889" y="81039"/>
                    <a:pt x="160468" y="79067"/>
                    <a:pt x="158736" y="76391"/>
                  </a:cubicBezTo>
                  <a:cubicBezTo>
                    <a:pt x="157003" y="73705"/>
                    <a:pt x="156151" y="70323"/>
                    <a:pt x="156179" y="66237"/>
                  </a:cubicBezTo>
                  <a:lnTo>
                    <a:pt x="156179" y="5839"/>
                  </a:lnTo>
                  <a:close/>
                  <a:moveTo>
                    <a:pt x="196139" y="83125"/>
                  </a:moveTo>
                  <a:lnTo>
                    <a:pt x="196139" y="72819"/>
                  </a:lnTo>
                  <a:lnTo>
                    <a:pt x="226662" y="35023"/>
                  </a:lnTo>
                  <a:lnTo>
                    <a:pt x="226662" y="34576"/>
                  </a:lnTo>
                  <a:lnTo>
                    <a:pt x="197194" y="34576"/>
                  </a:lnTo>
                  <a:lnTo>
                    <a:pt x="197194" y="20784"/>
                  </a:lnTo>
                  <a:lnTo>
                    <a:pt x="247484" y="20784"/>
                  </a:lnTo>
                  <a:lnTo>
                    <a:pt x="247484" y="32023"/>
                  </a:lnTo>
                  <a:lnTo>
                    <a:pt x="218828" y="68875"/>
                  </a:lnTo>
                  <a:lnTo>
                    <a:pt x="218828" y="69323"/>
                  </a:lnTo>
                  <a:lnTo>
                    <a:pt x="248540" y="69323"/>
                  </a:lnTo>
                  <a:lnTo>
                    <a:pt x="248540" y="83125"/>
                  </a:lnTo>
                  <a:lnTo>
                    <a:pt x="196139" y="83125"/>
                  </a:lnTo>
                  <a:close/>
                  <a:moveTo>
                    <a:pt x="277429" y="65180"/>
                  </a:moveTo>
                  <a:lnTo>
                    <a:pt x="277470" y="44444"/>
                  </a:lnTo>
                  <a:lnTo>
                    <a:pt x="279986" y="44444"/>
                  </a:lnTo>
                  <a:lnTo>
                    <a:pt x="299957" y="20784"/>
                  </a:lnTo>
                  <a:lnTo>
                    <a:pt x="319805" y="20784"/>
                  </a:lnTo>
                  <a:lnTo>
                    <a:pt x="292975" y="52111"/>
                  </a:lnTo>
                  <a:lnTo>
                    <a:pt x="288875" y="52111"/>
                  </a:lnTo>
                  <a:lnTo>
                    <a:pt x="277429" y="65180"/>
                  </a:lnTo>
                  <a:close/>
                  <a:moveTo>
                    <a:pt x="261762" y="83125"/>
                  </a:moveTo>
                  <a:lnTo>
                    <a:pt x="261762" y="0"/>
                  </a:lnTo>
                  <a:lnTo>
                    <a:pt x="279053" y="0"/>
                  </a:lnTo>
                  <a:lnTo>
                    <a:pt x="279053" y="83125"/>
                  </a:lnTo>
                  <a:lnTo>
                    <a:pt x="261762" y="83125"/>
                  </a:lnTo>
                  <a:close/>
                  <a:moveTo>
                    <a:pt x="300728" y="83125"/>
                  </a:moveTo>
                  <a:lnTo>
                    <a:pt x="282381" y="55969"/>
                  </a:lnTo>
                  <a:lnTo>
                    <a:pt x="293909" y="43748"/>
                  </a:lnTo>
                  <a:lnTo>
                    <a:pt x="320982" y="83125"/>
                  </a:lnTo>
                  <a:lnTo>
                    <a:pt x="300728" y="83125"/>
                  </a:lnTo>
                  <a:close/>
                  <a:moveTo>
                    <a:pt x="353890" y="84344"/>
                  </a:moveTo>
                  <a:cubicBezTo>
                    <a:pt x="347585" y="84344"/>
                    <a:pt x="342132" y="83001"/>
                    <a:pt x="337533" y="80324"/>
                  </a:cubicBezTo>
                  <a:cubicBezTo>
                    <a:pt x="332959" y="77619"/>
                    <a:pt x="329428" y="73857"/>
                    <a:pt x="326938" y="69037"/>
                  </a:cubicBezTo>
                  <a:cubicBezTo>
                    <a:pt x="324449" y="64199"/>
                    <a:pt x="323204" y="58579"/>
                    <a:pt x="323204" y="52197"/>
                  </a:cubicBezTo>
                  <a:cubicBezTo>
                    <a:pt x="323204" y="45758"/>
                    <a:pt x="324449" y="40129"/>
                    <a:pt x="326938" y="35309"/>
                  </a:cubicBezTo>
                  <a:cubicBezTo>
                    <a:pt x="329428" y="30471"/>
                    <a:pt x="332959" y="26708"/>
                    <a:pt x="337533" y="24022"/>
                  </a:cubicBezTo>
                  <a:cubicBezTo>
                    <a:pt x="342132" y="21317"/>
                    <a:pt x="347585" y="19964"/>
                    <a:pt x="353890" y="19964"/>
                  </a:cubicBezTo>
                  <a:cubicBezTo>
                    <a:pt x="360195" y="19964"/>
                    <a:pt x="365633" y="21317"/>
                    <a:pt x="370207" y="24022"/>
                  </a:cubicBezTo>
                  <a:cubicBezTo>
                    <a:pt x="374807" y="26708"/>
                    <a:pt x="378352" y="30471"/>
                    <a:pt x="380841" y="35309"/>
                  </a:cubicBezTo>
                  <a:cubicBezTo>
                    <a:pt x="383331" y="40129"/>
                    <a:pt x="384576" y="45758"/>
                    <a:pt x="384576" y="52197"/>
                  </a:cubicBezTo>
                  <a:cubicBezTo>
                    <a:pt x="384576" y="58579"/>
                    <a:pt x="383331" y="64199"/>
                    <a:pt x="380841" y="69037"/>
                  </a:cubicBezTo>
                  <a:cubicBezTo>
                    <a:pt x="378352" y="73857"/>
                    <a:pt x="374807" y="77619"/>
                    <a:pt x="370207" y="80324"/>
                  </a:cubicBezTo>
                  <a:cubicBezTo>
                    <a:pt x="365633" y="83001"/>
                    <a:pt x="360195" y="84344"/>
                    <a:pt x="353890" y="84344"/>
                  </a:cubicBezTo>
                  <a:close/>
                  <a:moveTo>
                    <a:pt x="353971" y="70952"/>
                  </a:moveTo>
                  <a:cubicBezTo>
                    <a:pt x="356839" y="70952"/>
                    <a:pt x="359234" y="70133"/>
                    <a:pt x="361156" y="68513"/>
                  </a:cubicBezTo>
                  <a:cubicBezTo>
                    <a:pt x="363077" y="66866"/>
                    <a:pt x="364525" y="64618"/>
                    <a:pt x="365498" y="61779"/>
                  </a:cubicBezTo>
                  <a:cubicBezTo>
                    <a:pt x="366500" y="58931"/>
                    <a:pt x="367000" y="55702"/>
                    <a:pt x="367000" y="52073"/>
                  </a:cubicBezTo>
                  <a:cubicBezTo>
                    <a:pt x="367000" y="48444"/>
                    <a:pt x="366500" y="45215"/>
                    <a:pt x="365498" y="42377"/>
                  </a:cubicBezTo>
                  <a:cubicBezTo>
                    <a:pt x="364525" y="39529"/>
                    <a:pt x="363077" y="37281"/>
                    <a:pt x="361156" y="35633"/>
                  </a:cubicBezTo>
                  <a:cubicBezTo>
                    <a:pt x="359234" y="33985"/>
                    <a:pt x="356839" y="33157"/>
                    <a:pt x="353971" y="33157"/>
                  </a:cubicBezTo>
                  <a:cubicBezTo>
                    <a:pt x="351075" y="33157"/>
                    <a:pt x="348641" y="33985"/>
                    <a:pt x="346665" y="35633"/>
                  </a:cubicBezTo>
                  <a:cubicBezTo>
                    <a:pt x="344716" y="37281"/>
                    <a:pt x="343242" y="39529"/>
                    <a:pt x="342241" y="42377"/>
                  </a:cubicBezTo>
                  <a:cubicBezTo>
                    <a:pt x="341267" y="45215"/>
                    <a:pt x="340780" y="48444"/>
                    <a:pt x="340780" y="52073"/>
                  </a:cubicBezTo>
                  <a:cubicBezTo>
                    <a:pt x="340780" y="55702"/>
                    <a:pt x="341267" y="58931"/>
                    <a:pt x="342241" y="61779"/>
                  </a:cubicBezTo>
                  <a:cubicBezTo>
                    <a:pt x="343242" y="64618"/>
                    <a:pt x="344716" y="66866"/>
                    <a:pt x="346665" y="68513"/>
                  </a:cubicBezTo>
                  <a:cubicBezTo>
                    <a:pt x="348641" y="70133"/>
                    <a:pt x="351075" y="70952"/>
                    <a:pt x="353971" y="70952"/>
                  </a:cubicBezTo>
                  <a:close/>
                  <a:moveTo>
                    <a:pt x="447692" y="38557"/>
                  </a:moveTo>
                  <a:lnTo>
                    <a:pt x="431863" y="39529"/>
                  </a:lnTo>
                  <a:cubicBezTo>
                    <a:pt x="431592" y="38176"/>
                    <a:pt x="431010" y="36957"/>
                    <a:pt x="430117" y="35881"/>
                  </a:cubicBezTo>
                  <a:cubicBezTo>
                    <a:pt x="429224" y="34766"/>
                    <a:pt x="428047" y="33890"/>
                    <a:pt x="426586" y="33242"/>
                  </a:cubicBezTo>
                  <a:cubicBezTo>
                    <a:pt x="425151" y="32566"/>
                    <a:pt x="423433" y="32223"/>
                    <a:pt x="421431" y="32223"/>
                  </a:cubicBezTo>
                  <a:cubicBezTo>
                    <a:pt x="418751" y="32223"/>
                    <a:pt x="416492" y="32795"/>
                    <a:pt x="414652" y="33928"/>
                  </a:cubicBezTo>
                  <a:cubicBezTo>
                    <a:pt x="412813" y="35042"/>
                    <a:pt x="411892" y="36528"/>
                    <a:pt x="411892" y="38395"/>
                  </a:cubicBezTo>
                  <a:cubicBezTo>
                    <a:pt x="411892" y="39881"/>
                    <a:pt x="412488" y="41138"/>
                    <a:pt x="413678" y="42167"/>
                  </a:cubicBezTo>
                  <a:cubicBezTo>
                    <a:pt x="414869" y="43196"/>
                    <a:pt x="416912" y="44025"/>
                    <a:pt x="419807" y="44644"/>
                  </a:cubicBezTo>
                  <a:lnTo>
                    <a:pt x="431091" y="46920"/>
                  </a:lnTo>
                  <a:cubicBezTo>
                    <a:pt x="437153" y="48168"/>
                    <a:pt x="441671" y="50168"/>
                    <a:pt x="444648" y="52930"/>
                  </a:cubicBezTo>
                  <a:cubicBezTo>
                    <a:pt x="447625" y="55683"/>
                    <a:pt x="449112" y="59312"/>
                    <a:pt x="449112" y="63808"/>
                  </a:cubicBezTo>
                  <a:cubicBezTo>
                    <a:pt x="449112" y="67894"/>
                    <a:pt x="447908" y="71476"/>
                    <a:pt x="445500" y="74562"/>
                  </a:cubicBezTo>
                  <a:cubicBezTo>
                    <a:pt x="443119" y="77648"/>
                    <a:pt x="439845" y="80058"/>
                    <a:pt x="435677" y="81782"/>
                  </a:cubicBezTo>
                  <a:cubicBezTo>
                    <a:pt x="431538" y="83487"/>
                    <a:pt x="426762" y="84344"/>
                    <a:pt x="421350" y="84344"/>
                  </a:cubicBezTo>
                  <a:cubicBezTo>
                    <a:pt x="413096" y="84344"/>
                    <a:pt x="406521" y="82620"/>
                    <a:pt x="401624" y="79191"/>
                  </a:cubicBezTo>
                  <a:cubicBezTo>
                    <a:pt x="396752" y="75724"/>
                    <a:pt x="393898" y="71018"/>
                    <a:pt x="393059" y="65065"/>
                  </a:cubicBezTo>
                  <a:lnTo>
                    <a:pt x="410066" y="64170"/>
                  </a:lnTo>
                  <a:cubicBezTo>
                    <a:pt x="410580" y="66685"/>
                    <a:pt x="411825" y="68609"/>
                    <a:pt x="413800" y="69933"/>
                  </a:cubicBezTo>
                  <a:cubicBezTo>
                    <a:pt x="415775" y="71228"/>
                    <a:pt x="418306" y="71885"/>
                    <a:pt x="421390" y="71885"/>
                  </a:cubicBezTo>
                  <a:cubicBezTo>
                    <a:pt x="424421" y="71885"/>
                    <a:pt x="426856" y="71304"/>
                    <a:pt x="428696" y="70133"/>
                  </a:cubicBezTo>
                  <a:cubicBezTo>
                    <a:pt x="430563" y="68942"/>
                    <a:pt x="431510" y="67418"/>
                    <a:pt x="431538" y="65551"/>
                  </a:cubicBezTo>
                  <a:cubicBezTo>
                    <a:pt x="431510" y="63980"/>
                    <a:pt x="430847" y="62694"/>
                    <a:pt x="429549" y="61693"/>
                  </a:cubicBezTo>
                  <a:cubicBezTo>
                    <a:pt x="428250" y="60665"/>
                    <a:pt x="426248" y="59884"/>
                    <a:pt x="423542" y="59341"/>
                  </a:cubicBezTo>
                  <a:lnTo>
                    <a:pt x="412745" y="57188"/>
                  </a:lnTo>
                  <a:cubicBezTo>
                    <a:pt x="406657" y="55969"/>
                    <a:pt x="402124" y="53864"/>
                    <a:pt x="399147" y="50854"/>
                  </a:cubicBezTo>
                  <a:cubicBezTo>
                    <a:pt x="396197" y="47854"/>
                    <a:pt x="394723" y="44025"/>
                    <a:pt x="394723" y="39367"/>
                  </a:cubicBezTo>
                  <a:cubicBezTo>
                    <a:pt x="394723" y="35366"/>
                    <a:pt x="395806" y="31918"/>
                    <a:pt x="397970" y="29023"/>
                  </a:cubicBezTo>
                  <a:cubicBezTo>
                    <a:pt x="400161" y="26127"/>
                    <a:pt x="403233" y="23889"/>
                    <a:pt x="407184" y="22317"/>
                  </a:cubicBezTo>
                  <a:cubicBezTo>
                    <a:pt x="411162" y="20755"/>
                    <a:pt x="415816" y="19964"/>
                    <a:pt x="421147" y="19964"/>
                  </a:cubicBezTo>
                  <a:cubicBezTo>
                    <a:pt x="429021" y="19964"/>
                    <a:pt x="435217" y="21631"/>
                    <a:pt x="439737" y="24956"/>
                  </a:cubicBezTo>
                  <a:cubicBezTo>
                    <a:pt x="444282" y="28289"/>
                    <a:pt x="446935" y="32823"/>
                    <a:pt x="447692" y="38557"/>
                  </a:cubicBezTo>
                  <a:close/>
                  <a:moveTo>
                    <a:pt x="493163" y="20784"/>
                  </a:moveTo>
                  <a:lnTo>
                    <a:pt x="493163" y="33766"/>
                  </a:lnTo>
                  <a:lnTo>
                    <a:pt x="455617" y="33766"/>
                  </a:lnTo>
                  <a:lnTo>
                    <a:pt x="455617" y="20784"/>
                  </a:lnTo>
                  <a:lnTo>
                    <a:pt x="493163" y="20784"/>
                  </a:lnTo>
                  <a:close/>
                  <a:moveTo>
                    <a:pt x="464141" y="5839"/>
                  </a:moveTo>
                  <a:lnTo>
                    <a:pt x="481433" y="5839"/>
                  </a:lnTo>
                  <a:lnTo>
                    <a:pt x="481433" y="63970"/>
                  </a:lnTo>
                  <a:cubicBezTo>
                    <a:pt x="481433" y="65561"/>
                    <a:pt x="481675" y="66808"/>
                    <a:pt x="482163" y="67704"/>
                  </a:cubicBezTo>
                  <a:cubicBezTo>
                    <a:pt x="482650" y="68571"/>
                    <a:pt x="483326" y="69180"/>
                    <a:pt x="484192" y="69523"/>
                  </a:cubicBezTo>
                  <a:cubicBezTo>
                    <a:pt x="485085" y="69875"/>
                    <a:pt x="486113" y="70056"/>
                    <a:pt x="487277" y="70056"/>
                  </a:cubicBezTo>
                  <a:cubicBezTo>
                    <a:pt x="488089" y="70056"/>
                    <a:pt x="488900" y="69990"/>
                    <a:pt x="489713" y="69856"/>
                  </a:cubicBezTo>
                  <a:cubicBezTo>
                    <a:pt x="490524" y="69685"/>
                    <a:pt x="491146" y="69571"/>
                    <a:pt x="491580" y="69485"/>
                  </a:cubicBezTo>
                  <a:lnTo>
                    <a:pt x="494299" y="82353"/>
                  </a:lnTo>
                  <a:cubicBezTo>
                    <a:pt x="493433" y="82620"/>
                    <a:pt x="492216" y="82934"/>
                    <a:pt x="490646" y="83287"/>
                  </a:cubicBezTo>
                  <a:cubicBezTo>
                    <a:pt x="489076" y="83668"/>
                    <a:pt x="487169" y="83896"/>
                    <a:pt x="484923" y="83972"/>
                  </a:cubicBezTo>
                  <a:cubicBezTo>
                    <a:pt x="480755" y="84144"/>
                    <a:pt x="477103" y="83582"/>
                    <a:pt x="473964" y="82315"/>
                  </a:cubicBezTo>
                  <a:cubicBezTo>
                    <a:pt x="470852" y="81039"/>
                    <a:pt x="468430" y="79067"/>
                    <a:pt x="466698" y="76391"/>
                  </a:cubicBezTo>
                  <a:cubicBezTo>
                    <a:pt x="464967" y="73705"/>
                    <a:pt x="464114" y="70323"/>
                    <a:pt x="464141" y="66237"/>
                  </a:cubicBezTo>
                  <a:lnTo>
                    <a:pt x="464141" y="5839"/>
                  </a:lnTo>
                  <a:close/>
                  <a:moveTo>
                    <a:pt x="532169" y="84344"/>
                  </a:moveTo>
                  <a:cubicBezTo>
                    <a:pt x="525756" y="84344"/>
                    <a:pt x="520236" y="83039"/>
                    <a:pt x="515608" y="80448"/>
                  </a:cubicBezTo>
                  <a:cubicBezTo>
                    <a:pt x="511009" y="77819"/>
                    <a:pt x="507463" y="74114"/>
                    <a:pt x="504974" y="69323"/>
                  </a:cubicBezTo>
                  <a:cubicBezTo>
                    <a:pt x="502485" y="64503"/>
                    <a:pt x="501240" y="58807"/>
                    <a:pt x="501240" y="52235"/>
                  </a:cubicBezTo>
                  <a:cubicBezTo>
                    <a:pt x="501240" y="45825"/>
                    <a:pt x="502485" y="40196"/>
                    <a:pt x="504974" y="35347"/>
                  </a:cubicBezTo>
                  <a:cubicBezTo>
                    <a:pt x="507463" y="30509"/>
                    <a:pt x="510968" y="26737"/>
                    <a:pt x="515486" y="24022"/>
                  </a:cubicBezTo>
                  <a:cubicBezTo>
                    <a:pt x="520033" y="21317"/>
                    <a:pt x="525364" y="19964"/>
                    <a:pt x="531479" y="19964"/>
                  </a:cubicBezTo>
                  <a:cubicBezTo>
                    <a:pt x="535592" y="19964"/>
                    <a:pt x="539421" y="20631"/>
                    <a:pt x="542966" y="21955"/>
                  </a:cubicBezTo>
                  <a:cubicBezTo>
                    <a:pt x="546538" y="23251"/>
                    <a:pt x="549650" y="25213"/>
                    <a:pt x="552301" y="27842"/>
                  </a:cubicBezTo>
                  <a:cubicBezTo>
                    <a:pt x="554980" y="30471"/>
                    <a:pt x="557064" y="33766"/>
                    <a:pt x="558552" y="37748"/>
                  </a:cubicBezTo>
                  <a:cubicBezTo>
                    <a:pt x="560040" y="41701"/>
                    <a:pt x="560784" y="46320"/>
                    <a:pt x="560784" y="51625"/>
                  </a:cubicBezTo>
                  <a:lnTo>
                    <a:pt x="560784" y="56379"/>
                  </a:lnTo>
                  <a:lnTo>
                    <a:pt x="508140" y="56379"/>
                  </a:lnTo>
                  <a:lnTo>
                    <a:pt x="508140" y="45663"/>
                  </a:lnTo>
                  <a:lnTo>
                    <a:pt x="544508" y="45663"/>
                  </a:lnTo>
                  <a:cubicBezTo>
                    <a:pt x="544508" y="43167"/>
                    <a:pt x="543967" y="40967"/>
                    <a:pt x="542885" y="39043"/>
                  </a:cubicBezTo>
                  <a:cubicBezTo>
                    <a:pt x="541802" y="37119"/>
                    <a:pt x="540301" y="35624"/>
                    <a:pt x="538379" y="34538"/>
                  </a:cubicBezTo>
                  <a:cubicBezTo>
                    <a:pt x="536485" y="33433"/>
                    <a:pt x="534280" y="32871"/>
                    <a:pt x="531763" y="32871"/>
                  </a:cubicBezTo>
                  <a:cubicBezTo>
                    <a:pt x="529139" y="32871"/>
                    <a:pt x="526812" y="33480"/>
                    <a:pt x="524782" y="34700"/>
                  </a:cubicBezTo>
                  <a:cubicBezTo>
                    <a:pt x="522780" y="35890"/>
                    <a:pt x="521210" y="37500"/>
                    <a:pt x="520074" y="39529"/>
                  </a:cubicBezTo>
                  <a:cubicBezTo>
                    <a:pt x="518937" y="41539"/>
                    <a:pt x="518355" y="43767"/>
                    <a:pt x="518328" y="46225"/>
                  </a:cubicBezTo>
                  <a:lnTo>
                    <a:pt x="518328" y="56417"/>
                  </a:lnTo>
                  <a:cubicBezTo>
                    <a:pt x="518328" y="59503"/>
                    <a:pt x="518896" y="62170"/>
                    <a:pt x="520033" y="64418"/>
                  </a:cubicBezTo>
                  <a:cubicBezTo>
                    <a:pt x="521197" y="66656"/>
                    <a:pt x="522833" y="68390"/>
                    <a:pt x="524944" y="69609"/>
                  </a:cubicBezTo>
                  <a:cubicBezTo>
                    <a:pt x="527054" y="70828"/>
                    <a:pt x="529558" y="71438"/>
                    <a:pt x="532453" y="71438"/>
                  </a:cubicBezTo>
                  <a:cubicBezTo>
                    <a:pt x="534374" y="71438"/>
                    <a:pt x="536134" y="71161"/>
                    <a:pt x="537730" y="70628"/>
                  </a:cubicBezTo>
                  <a:cubicBezTo>
                    <a:pt x="539326" y="70085"/>
                    <a:pt x="540692" y="69266"/>
                    <a:pt x="541830" y="68190"/>
                  </a:cubicBezTo>
                  <a:cubicBezTo>
                    <a:pt x="542966" y="67104"/>
                    <a:pt x="543832" y="65780"/>
                    <a:pt x="544427" y="64208"/>
                  </a:cubicBezTo>
                  <a:lnTo>
                    <a:pt x="560420" y="65265"/>
                  </a:lnTo>
                  <a:cubicBezTo>
                    <a:pt x="559607" y="69104"/>
                    <a:pt x="557943" y="72466"/>
                    <a:pt x="555427" y="75333"/>
                  </a:cubicBezTo>
                  <a:cubicBezTo>
                    <a:pt x="552938" y="78172"/>
                    <a:pt x="549717" y="80391"/>
                    <a:pt x="545766" y="81991"/>
                  </a:cubicBezTo>
                  <a:cubicBezTo>
                    <a:pt x="541843" y="83553"/>
                    <a:pt x="537310" y="84344"/>
                    <a:pt x="532169" y="84344"/>
                  </a:cubicBezTo>
                  <a:close/>
                  <a:moveTo>
                    <a:pt x="589359" y="47082"/>
                  </a:moveTo>
                  <a:lnTo>
                    <a:pt x="589359" y="83125"/>
                  </a:lnTo>
                  <a:lnTo>
                    <a:pt x="572069" y="83125"/>
                  </a:lnTo>
                  <a:lnTo>
                    <a:pt x="572069" y="20784"/>
                  </a:lnTo>
                  <a:lnTo>
                    <a:pt x="588548" y="20784"/>
                  </a:lnTo>
                  <a:lnTo>
                    <a:pt x="588548" y="31775"/>
                  </a:lnTo>
                  <a:lnTo>
                    <a:pt x="589278" y="31775"/>
                  </a:lnTo>
                  <a:cubicBezTo>
                    <a:pt x="590659" y="28156"/>
                    <a:pt x="592972" y="25289"/>
                    <a:pt x="596219" y="23174"/>
                  </a:cubicBezTo>
                  <a:cubicBezTo>
                    <a:pt x="599466" y="21041"/>
                    <a:pt x="603404" y="19964"/>
                    <a:pt x="608031" y="19964"/>
                  </a:cubicBezTo>
                  <a:cubicBezTo>
                    <a:pt x="612360" y="19964"/>
                    <a:pt x="616135" y="20917"/>
                    <a:pt x="619356" y="22812"/>
                  </a:cubicBezTo>
                  <a:cubicBezTo>
                    <a:pt x="622575" y="24698"/>
                    <a:pt x="625078" y="27413"/>
                    <a:pt x="626864" y="30928"/>
                  </a:cubicBezTo>
                  <a:cubicBezTo>
                    <a:pt x="628650" y="34414"/>
                    <a:pt x="629544" y="38586"/>
                    <a:pt x="629544" y="43425"/>
                  </a:cubicBezTo>
                  <a:lnTo>
                    <a:pt x="629544" y="83125"/>
                  </a:lnTo>
                  <a:lnTo>
                    <a:pt x="612252" y="83125"/>
                  </a:lnTo>
                  <a:lnTo>
                    <a:pt x="612252" y="46511"/>
                  </a:lnTo>
                  <a:cubicBezTo>
                    <a:pt x="612279" y="42701"/>
                    <a:pt x="611305" y="39719"/>
                    <a:pt x="609330" y="37586"/>
                  </a:cubicBezTo>
                  <a:cubicBezTo>
                    <a:pt x="607354" y="35414"/>
                    <a:pt x="604635" y="34338"/>
                    <a:pt x="601171" y="34338"/>
                  </a:cubicBezTo>
                  <a:cubicBezTo>
                    <a:pt x="598844" y="34338"/>
                    <a:pt x="596788" y="34833"/>
                    <a:pt x="595002" y="35843"/>
                  </a:cubicBezTo>
                  <a:cubicBezTo>
                    <a:pt x="593243" y="36843"/>
                    <a:pt x="591863" y="38300"/>
                    <a:pt x="590861" y="40224"/>
                  </a:cubicBezTo>
                  <a:cubicBezTo>
                    <a:pt x="589887" y="42120"/>
                    <a:pt x="589387" y="44406"/>
                    <a:pt x="589359" y="47082"/>
                  </a:cubicBezTo>
                  <a:close/>
                </a:path>
              </a:pathLst>
            </a:custGeom>
            <a:solidFill>
              <a:srgbClr val="015294"/>
            </a:solidFill>
            <a:ln w="9525" cap="flat">
              <a:noFill/>
              <a:prstDash val="solid"/>
              <a:miter/>
            </a:ln>
          </p:spPr>
          <p:txBody>
            <a:bodyPr rtlCol="0" anchor="ctr"/>
            <a:lstStyle/>
            <a:p>
              <a:endParaRPr lang="de-AT" sz="1116">
                <a:solidFill>
                  <a:schemeClr val="tx2">
                    <a:lumMod val="75000"/>
                    <a:lumOff val="25000"/>
                  </a:schemeClr>
                </a:solidFill>
              </a:endParaRPr>
            </a:p>
          </p:txBody>
        </p:sp>
        <p:sp>
          <p:nvSpPr>
            <p:cNvPr id="307" name="Freihandform: Form 306">
              <a:extLst>
                <a:ext uri="{FF2B5EF4-FFF2-40B4-BE49-F238E27FC236}">
                  <a16:creationId xmlns:a16="http://schemas.microsoft.com/office/drawing/2014/main" id="{C7360613-37DE-9179-D7AE-16073B38FD2C}"/>
                </a:ext>
              </a:extLst>
            </p:cNvPr>
            <p:cNvSpPr/>
            <p:nvPr/>
          </p:nvSpPr>
          <p:spPr>
            <a:xfrm>
              <a:off x="1494280" y="4794269"/>
              <a:ext cx="288000" cy="381672"/>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308" name="Freihandform: Form 307">
              <a:extLst>
                <a:ext uri="{FF2B5EF4-FFF2-40B4-BE49-F238E27FC236}">
                  <a16:creationId xmlns:a16="http://schemas.microsoft.com/office/drawing/2014/main" id="{AE7156A9-45A6-6C45-1C92-4C1DFCBE3DF7}"/>
                </a:ext>
              </a:extLst>
            </p:cNvPr>
            <p:cNvSpPr/>
            <p:nvPr/>
          </p:nvSpPr>
          <p:spPr>
            <a:xfrm>
              <a:off x="1494280" y="5175307"/>
              <a:ext cx="288000" cy="721467"/>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309" name="Freihandform: Form 308">
              <a:extLst>
                <a:ext uri="{FF2B5EF4-FFF2-40B4-BE49-F238E27FC236}">
                  <a16:creationId xmlns:a16="http://schemas.microsoft.com/office/drawing/2014/main" id="{E24FB171-8513-646F-21BC-07DC51FFAF25}"/>
                </a:ext>
              </a:extLst>
            </p:cNvPr>
            <p:cNvSpPr/>
            <p:nvPr/>
          </p:nvSpPr>
          <p:spPr>
            <a:xfrm>
              <a:off x="930234" y="4791440"/>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310" name="Textfeld 309">
              <a:extLst>
                <a:ext uri="{FF2B5EF4-FFF2-40B4-BE49-F238E27FC236}">
                  <a16:creationId xmlns:a16="http://schemas.microsoft.com/office/drawing/2014/main" id="{E4DF6290-E8EC-8814-EBE9-4484A2241A59}"/>
                </a:ext>
              </a:extLst>
            </p:cNvPr>
            <p:cNvSpPr txBox="1"/>
            <p:nvPr/>
          </p:nvSpPr>
          <p:spPr>
            <a:xfrm>
              <a:off x="1773074" y="6185699"/>
              <a:ext cx="451595" cy="200055"/>
            </a:xfrm>
            <a:prstGeom prst="rect">
              <a:avLst/>
            </a:prstGeom>
            <a:noFill/>
          </p:spPr>
          <p:txBody>
            <a:bodyPr wrap="square" rtlCol="0">
              <a:spAutoFit/>
            </a:bodyPr>
            <a:lstStyle/>
            <a:p>
              <a:r>
                <a:rPr lang="de-DE" sz="651" b="1">
                  <a:solidFill>
                    <a:srgbClr val="AFAFAF"/>
                  </a:solidFill>
                  <a:latin typeface="Titillium Web  "/>
                </a:rPr>
                <a:t>12,0 </a:t>
              </a:r>
              <a:r>
                <a:rPr lang="de-DE" sz="700" b="1">
                  <a:solidFill>
                    <a:srgbClr val="AFAFAF"/>
                  </a:solidFill>
                  <a:latin typeface="Titillium Web  "/>
                </a:rPr>
                <a:t>Ct</a:t>
              </a:r>
              <a:endParaRPr lang="de-AT" sz="651">
                <a:solidFill>
                  <a:srgbClr val="AFAFAF"/>
                </a:solidFill>
                <a:latin typeface="Titillium Web  "/>
              </a:endParaRPr>
            </a:p>
          </p:txBody>
        </p:sp>
        <p:sp>
          <p:nvSpPr>
            <p:cNvPr id="311" name="Textfeld 310">
              <a:extLst>
                <a:ext uri="{FF2B5EF4-FFF2-40B4-BE49-F238E27FC236}">
                  <a16:creationId xmlns:a16="http://schemas.microsoft.com/office/drawing/2014/main" id="{BB1E085F-5A4D-56E0-18B2-374384DE329E}"/>
                </a:ext>
              </a:extLst>
            </p:cNvPr>
            <p:cNvSpPr txBox="1"/>
            <p:nvPr/>
          </p:nvSpPr>
          <p:spPr>
            <a:xfrm>
              <a:off x="1767317" y="4918431"/>
              <a:ext cx="399046" cy="200055"/>
            </a:xfrm>
            <a:prstGeom prst="rect">
              <a:avLst/>
            </a:prstGeom>
            <a:noFill/>
          </p:spPr>
          <p:txBody>
            <a:bodyPr wrap="square" rtlCol="0">
              <a:spAutoFit/>
            </a:bodyPr>
            <a:lstStyle/>
            <a:p>
              <a:r>
                <a:rPr lang="de-DE" sz="651" b="1">
                  <a:solidFill>
                    <a:srgbClr val="3C3C3C"/>
                  </a:solidFill>
                  <a:latin typeface="Titillium Web  "/>
                </a:rPr>
                <a:t>4,0</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12" name="Freihandform: Form 311">
              <a:extLst>
                <a:ext uri="{FF2B5EF4-FFF2-40B4-BE49-F238E27FC236}">
                  <a16:creationId xmlns:a16="http://schemas.microsoft.com/office/drawing/2014/main" id="{1ADD4F10-C7EA-E908-EC6C-CA2CC0FFABB6}"/>
                </a:ext>
              </a:extLst>
            </p:cNvPr>
            <p:cNvSpPr/>
            <p:nvPr/>
          </p:nvSpPr>
          <p:spPr>
            <a:xfrm>
              <a:off x="1494280" y="5896775"/>
              <a:ext cx="288000" cy="683364"/>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solidFill>
                  <a:srgbClr val="AFAFAF"/>
                </a:solidFill>
              </a:endParaRPr>
            </a:p>
          </p:txBody>
        </p:sp>
        <p:sp>
          <p:nvSpPr>
            <p:cNvPr id="313" name="Freihandform: Form 312">
              <a:extLst>
                <a:ext uri="{FF2B5EF4-FFF2-40B4-BE49-F238E27FC236}">
                  <a16:creationId xmlns:a16="http://schemas.microsoft.com/office/drawing/2014/main" id="{D3C0089C-7189-739D-56A8-E408E613E2D9}"/>
                </a:ext>
              </a:extLst>
            </p:cNvPr>
            <p:cNvSpPr/>
            <p:nvPr/>
          </p:nvSpPr>
          <p:spPr>
            <a:xfrm>
              <a:off x="1575202" y="6114902"/>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314" name="Textfeld 313">
              <a:extLst>
                <a:ext uri="{FF2B5EF4-FFF2-40B4-BE49-F238E27FC236}">
                  <a16:creationId xmlns:a16="http://schemas.microsoft.com/office/drawing/2014/main" id="{5CF354D3-350E-440B-E582-EA63C7F0218F}"/>
                </a:ext>
              </a:extLst>
            </p:cNvPr>
            <p:cNvSpPr txBox="1"/>
            <p:nvPr/>
          </p:nvSpPr>
          <p:spPr>
            <a:xfrm>
              <a:off x="849501" y="6296227"/>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315" name="Textfeld 314">
              <a:extLst>
                <a:ext uri="{FF2B5EF4-FFF2-40B4-BE49-F238E27FC236}">
                  <a16:creationId xmlns:a16="http://schemas.microsoft.com/office/drawing/2014/main" id="{3C24C9FB-03F9-0603-27D1-729D120A5384}"/>
                </a:ext>
              </a:extLst>
            </p:cNvPr>
            <p:cNvSpPr txBox="1"/>
            <p:nvPr/>
          </p:nvSpPr>
          <p:spPr>
            <a:xfrm>
              <a:off x="710960" y="6047981"/>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316" name="Textfeld 315">
              <a:extLst>
                <a:ext uri="{FF2B5EF4-FFF2-40B4-BE49-F238E27FC236}">
                  <a16:creationId xmlns:a16="http://schemas.microsoft.com/office/drawing/2014/main" id="{C1B41610-60AE-B5A9-2647-EC86F5E393F2}"/>
                </a:ext>
              </a:extLst>
            </p:cNvPr>
            <p:cNvSpPr txBox="1"/>
            <p:nvPr/>
          </p:nvSpPr>
          <p:spPr>
            <a:xfrm>
              <a:off x="1040852" y="5037214"/>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317" name="Textfeld 316">
              <a:extLst>
                <a:ext uri="{FF2B5EF4-FFF2-40B4-BE49-F238E27FC236}">
                  <a16:creationId xmlns:a16="http://schemas.microsoft.com/office/drawing/2014/main" id="{8419D206-74D4-7200-DBFB-127384176114}"/>
                </a:ext>
              </a:extLst>
            </p:cNvPr>
            <p:cNvSpPr txBox="1"/>
            <p:nvPr/>
          </p:nvSpPr>
          <p:spPr>
            <a:xfrm>
              <a:off x="2593300" y="5305013"/>
              <a:ext cx="727458" cy="200055"/>
            </a:xfrm>
            <a:prstGeom prst="rect">
              <a:avLst/>
            </a:prstGeom>
            <a:noFill/>
          </p:spPr>
          <p:txBody>
            <a:bodyPr wrap="square" rtlCol="0">
              <a:spAutoFit/>
            </a:bodyPr>
            <a:lstStyle/>
            <a:p>
              <a:r>
                <a:rPr lang="de-DE" sz="651" b="1">
                  <a:solidFill>
                    <a:srgbClr val="3C3C3C"/>
                  </a:solidFill>
                  <a:latin typeface="Titillium Web  "/>
                </a:rPr>
                <a:t>1,2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18" name="Freihandform: Form 23">
              <a:extLst>
                <a:ext uri="{FF2B5EF4-FFF2-40B4-BE49-F238E27FC236}">
                  <a16:creationId xmlns:a16="http://schemas.microsoft.com/office/drawing/2014/main" id="{6D82128F-8BF0-D680-C630-79355EECF64D}"/>
                </a:ext>
              </a:extLst>
            </p:cNvPr>
            <p:cNvSpPr/>
            <p:nvPr/>
          </p:nvSpPr>
          <p:spPr>
            <a:xfrm>
              <a:off x="2313568" y="5244490"/>
              <a:ext cx="668871" cy="98762"/>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319" name="Textfeld 318">
              <a:extLst>
                <a:ext uri="{FF2B5EF4-FFF2-40B4-BE49-F238E27FC236}">
                  <a16:creationId xmlns:a16="http://schemas.microsoft.com/office/drawing/2014/main" id="{EE3BDE80-C79B-6F9E-55D0-07006637460B}"/>
                </a:ext>
              </a:extLst>
            </p:cNvPr>
            <p:cNvSpPr txBox="1"/>
            <p:nvPr/>
          </p:nvSpPr>
          <p:spPr>
            <a:xfrm>
              <a:off x="2587399" y="5209149"/>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320" name="Freihandform: Form 319">
              <a:extLst>
                <a:ext uri="{FF2B5EF4-FFF2-40B4-BE49-F238E27FC236}">
                  <a16:creationId xmlns:a16="http://schemas.microsoft.com/office/drawing/2014/main" id="{BF5D038A-6D70-26E3-94FD-A77C694D872D}"/>
                </a:ext>
              </a:extLst>
            </p:cNvPr>
            <p:cNvSpPr/>
            <p:nvPr/>
          </p:nvSpPr>
          <p:spPr>
            <a:xfrm>
              <a:off x="2313568" y="5454874"/>
              <a:ext cx="288000" cy="36543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321" name="Freihandform: Form 320">
              <a:extLst>
                <a:ext uri="{FF2B5EF4-FFF2-40B4-BE49-F238E27FC236}">
                  <a16:creationId xmlns:a16="http://schemas.microsoft.com/office/drawing/2014/main" id="{2DAAAD51-9666-106B-50D9-896AC2ED1FE4}"/>
                </a:ext>
              </a:extLst>
            </p:cNvPr>
            <p:cNvSpPr/>
            <p:nvPr/>
          </p:nvSpPr>
          <p:spPr>
            <a:xfrm>
              <a:off x="2313568" y="5341295"/>
              <a:ext cx="287797" cy="113329"/>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322" name="Textfeld 321">
              <a:extLst>
                <a:ext uri="{FF2B5EF4-FFF2-40B4-BE49-F238E27FC236}">
                  <a16:creationId xmlns:a16="http://schemas.microsoft.com/office/drawing/2014/main" id="{B0F4684B-15BF-C94E-BB90-B55A9807FEDB}"/>
                </a:ext>
              </a:extLst>
            </p:cNvPr>
            <p:cNvSpPr txBox="1"/>
            <p:nvPr/>
          </p:nvSpPr>
          <p:spPr>
            <a:xfrm>
              <a:off x="2595708" y="6059896"/>
              <a:ext cx="1083303" cy="155410"/>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325" name="Textfeld 324">
              <a:extLst>
                <a:ext uri="{FF2B5EF4-FFF2-40B4-BE49-F238E27FC236}">
                  <a16:creationId xmlns:a16="http://schemas.microsoft.com/office/drawing/2014/main" id="{384FF559-C476-910C-4451-34548979E162}"/>
                </a:ext>
              </a:extLst>
            </p:cNvPr>
            <p:cNvSpPr txBox="1"/>
            <p:nvPr/>
          </p:nvSpPr>
          <p:spPr>
            <a:xfrm>
              <a:off x="1828722" y="5430387"/>
              <a:ext cx="42714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9,0</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26" name="Textfeld 325">
              <a:extLst>
                <a:ext uri="{FF2B5EF4-FFF2-40B4-BE49-F238E27FC236}">
                  <a16:creationId xmlns:a16="http://schemas.microsoft.com/office/drawing/2014/main" id="{FEEBA908-9468-AE34-DDE6-A069ABF727B8}"/>
                </a:ext>
              </a:extLst>
            </p:cNvPr>
            <p:cNvSpPr txBox="1"/>
            <p:nvPr/>
          </p:nvSpPr>
          <p:spPr>
            <a:xfrm>
              <a:off x="2593300" y="5555677"/>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27" name="Textfeld 326">
              <a:extLst>
                <a:ext uri="{FF2B5EF4-FFF2-40B4-BE49-F238E27FC236}">
                  <a16:creationId xmlns:a16="http://schemas.microsoft.com/office/drawing/2014/main" id="{CD25CBCF-94D0-C2E4-54D6-6968154980F9}"/>
                </a:ext>
              </a:extLst>
            </p:cNvPr>
            <p:cNvSpPr txBox="1"/>
            <p:nvPr/>
          </p:nvSpPr>
          <p:spPr>
            <a:xfrm>
              <a:off x="2597471" y="6175378"/>
              <a:ext cx="445903" cy="200055"/>
            </a:xfrm>
            <a:prstGeom prst="rect">
              <a:avLst/>
            </a:prstGeom>
            <a:noFill/>
          </p:spPr>
          <p:txBody>
            <a:bodyPr wrap="square" rtlCol="0">
              <a:spAutoFit/>
            </a:bodyPr>
            <a:lstStyle/>
            <a:p>
              <a:r>
                <a:rPr lang="de-DE" sz="651" b="1">
                  <a:solidFill>
                    <a:srgbClr val="EB5032"/>
                  </a:solidFill>
                  <a:latin typeface="Titillium Web  "/>
                </a:rPr>
                <a:t>13,0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328" name="Textfeld 327">
              <a:extLst>
                <a:ext uri="{FF2B5EF4-FFF2-40B4-BE49-F238E27FC236}">
                  <a16:creationId xmlns:a16="http://schemas.microsoft.com/office/drawing/2014/main" id="{3CFDE2DA-BB97-A9BE-BEE4-14D6424789D9}"/>
                </a:ext>
              </a:extLst>
            </p:cNvPr>
            <p:cNvSpPr txBox="1"/>
            <p:nvPr/>
          </p:nvSpPr>
          <p:spPr>
            <a:xfrm>
              <a:off x="618944" y="4459201"/>
              <a:ext cx="1827843" cy="215444"/>
            </a:xfrm>
            <a:prstGeom prst="rect">
              <a:avLst/>
            </a:prstGeom>
            <a:noFill/>
          </p:spPr>
          <p:txBody>
            <a:bodyPr wrap="square" rtlCol="0">
              <a:spAutoFit/>
            </a:bodyPr>
            <a:lstStyle/>
            <a:p>
              <a:r>
                <a:rPr lang="de-DE" sz="800" b="1">
                  <a:solidFill>
                    <a:srgbClr val="3C3C3C"/>
                  </a:solidFill>
                  <a:latin typeface="Titillium Web  "/>
                </a:rPr>
                <a:t> Gesamtkosten  = 25,0 Ct/kWh</a:t>
              </a:r>
              <a:endParaRPr lang="de-AT" sz="800" b="1">
                <a:solidFill>
                  <a:srgbClr val="3C3C3C"/>
                </a:solidFill>
                <a:latin typeface="Titillium Web  "/>
              </a:endParaRPr>
            </a:p>
          </p:txBody>
        </p:sp>
        <p:pic>
          <p:nvPicPr>
            <p:cNvPr id="329" name="Grafik 328">
              <a:extLst>
                <a:ext uri="{FF2B5EF4-FFF2-40B4-BE49-F238E27FC236}">
                  <a16:creationId xmlns:a16="http://schemas.microsoft.com/office/drawing/2014/main" id="{693E6211-B9EA-6386-7883-5CA5DDF2872D}"/>
                </a:ext>
              </a:extLst>
            </p:cNvPr>
            <p:cNvPicPr>
              <a:picLocks noChangeAspect="1"/>
            </p:cNvPicPr>
            <p:nvPr/>
          </p:nvPicPr>
          <p:blipFill>
            <a:blip r:embed="rId5"/>
            <a:stretch>
              <a:fillRect/>
            </a:stretch>
          </p:blipFill>
          <p:spPr>
            <a:xfrm>
              <a:off x="1541065" y="4860906"/>
              <a:ext cx="208681" cy="244974"/>
            </a:xfrm>
            <a:prstGeom prst="rect">
              <a:avLst/>
            </a:prstGeom>
          </p:spPr>
        </p:pic>
        <p:pic>
          <p:nvPicPr>
            <p:cNvPr id="333" name="Grafik 332">
              <a:extLst>
                <a:ext uri="{FF2B5EF4-FFF2-40B4-BE49-F238E27FC236}">
                  <a16:creationId xmlns:a16="http://schemas.microsoft.com/office/drawing/2014/main" id="{92EF1697-8B9F-7C00-6DB9-07CE1ECD0908}"/>
                </a:ext>
              </a:extLst>
            </p:cNvPr>
            <p:cNvPicPr>
              <a:picLocks noChangeAspect="1"/>
            </p:cNvPicPr>
            <p:nvPr/>
          </p:nvPicPr>
          <p:blipFill rotWithShape="1">
            <a:blip r:embed="rId5"/>
            <a:srcRect t="16994" b="10123"/>
            <a:stretch/>
          </p:blipFill>
          <p:spPr>
            <a:xfrm>
              <a:off x="2393734" y="5346205"/>
              <a:ext cx="113930" cy="97475"/>
            </a:xfrm>
            <a:prstGeom prst="rect">
              <a:avLst/>
            </a:prstGeom>
          </p:spPr>
        </p:pic>
        <p:sp>
          <p:nvSpPr>
            <p:cNvPr id="335" name="Textfeld 334">
              <a:extLst>
                <a:ext uri="{FF2B5EF4-FFF2-40B4-BE49-F238E27FC236}">
                  <a16:creationId xmlns:a16="http://schemas.microsoft.com/office/drawing/2014/main" id="{CE6B9589-624E-3D77-EAB1-1CF276050308}"/>
                </a:ext>
              </a:extLst>
            </p:cNvPr>
            <p:cNvSpPr txBox="1"/>
            <p:nvPr/>
          </p:nvSpPr>
          <p:spPr>
            <a:xfrm>
              <a:off x="2069124" y="4451945"/>
              <a:ext cx="2036752" cy="338554"/>
            </a:xfrm>
            <a:prstGeom prst="rect">
              <a:avLst/>
            </a:prstGeom>
            <a:noFill/>
          </p:spPr>
          <p:txBody>
            <a:bodyPr wrap="square">
              <a:spAutoFit/>
            </a:bodyPr>
            <a:lstStyle/>
            <a:p>
              <a:r>
                <a:rPr lang="de-DE" sz="800" b="1">
                  <a:solidFill>
                    <a:srgbClr val="3C3C3C"/>
                  </a:solidFill>
                  <a:latin typeface="Titillium Web  "/>
                </a:rPr>
                <a:t>   = 21,2 Ct / kWh</a:t>
              </a:r>
            </a:p>
            <a:p>
              <a:r>
                <a:rPr lang="de-DE" sz="800">
                  <a:solidFill>
                    <a:srgbClr val="3C3C3C"/>
                  </a:solidFill>
                  <a:latin typeface="Titillium Web  "/>
                </a:rPr>
                <a:t>   </a:t>
              </a:r>
              <a:r>
                <a:rPr lang="de-DE" sz="800">
                  <a:solidFill>
                    <a:srgbClr val="96C446"/>
                  </a:solidFill>
                  <a:latin typeface="Titillium Web  "/>
                </a:rPr>
                <a:t>Deine Ersparnis </a:t>
              </a:r>
              <a:r>
                <a:rPr lang="de-DE" sz="800" b="1">
                  <a:solidFill>
                    <a:srgbClr val="96C446"/>
                  </a:solidFill>
                  <a:latin typeface="Titillium Web  "/>
                </a:rPr>
                <a:t>= 3,8 Ct/kWh = -15%</a:t>
              </a:r>
              <a:endParaRPr lang="de-AT" sz="800" b="1">
                <a:solidFill>
                  <a:srgbClr val="96C446"/>
                </a:solidFill>
                <a:latin typeface="Titillium Web  "/>
              </a:endParaRPr>
            </a:p>
          </p:txBody>
        </p:sp>
        <p:grpSp>
          <p:nvGrpSpPr>
            <p:cNvPr id="162" name="Gruppieren 161">
              <a:extLst>
                <a:ext uri="{FF2B5EF4-FFF2-40B4-BE49-F238E27FC236}">
                  <a16:creationId xmlns:a16="http://schemas.microsoft.com/office/drawing/2014/main" id="{4D046346-2FB6-9D97-1D74-82D565A32D92}"/>
                </a:ext>
              </a:extLst>
            </p:cNvPr>
            <p:cNvGrpSpPr/>
            <p:nvPr/>
          </p:nvGrpSpPr>
          <p:grpSpPr>
            <a:xfrm>
              <a:off x="902063" y="4028434"/>
              <a:ext cx="2156819" cy="499978"/>
              <a:chOff x="829085" y="640946"/>
              <a:chExt cx="2156819" cy="499978"/>
            </a:xfrm>
          </p:grpSpPr>
          <p:sp>
            <p:nvSpPr>
              <p:cNvPr id="163" name="Rechteck 162">
                <a:extLst>
                  <a:ext uri="{FF2B5EF4-FFF2-40B4-BE49-F238E27FC236}">
                    <a16:creationId xmlns:a16="http://schemas.microsoft.com/office/drawing/2014/main" id="{971A9BD2-A8DB-E762-1F99-35B0A45B3D13}"/>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64" name="Rechteck 163">
                <a:extLst>
                  <a:ext uri="{FF2B5EF4-FFF2-40B4-BE49-F238E27FC236}">
                    <a16:creationId xmlns:a16="http://schemas.microsoft.com/office/drawing/2014/main" id="{E87495AE-5E4F-ECB3-4340-9B9427B2D6A0}"/>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65" name="Gruppieren 164">
              <a:extLst>
                <a:ext uri="{FF2B5EF4-FFF2-40B4-BE49-F238E27FC236}">
                  <a16:creationId xmlns:a16="http://schemas.microsoft.com/office/drawing/2014/main" id="{7A7F8B4E-3BC0-1BE9-6A78-3EBD49112081}"/>
                </a:ext>
              </a:extLst>
            </p:cNvPr>
            <p:cNvGrpSpPr/>
            <p:nvPr/>
          </p:nvGrpSpPr>
          <p:grpSpPr>
            <a:xfrm>
              <a:off x="881784" y="6580975"/>
              <a:ext cx="2062608" cy="249949"/>
              <a:chOff x="4609839" y="9827434"/>
              <a:chExt cx="2062608" cy="249949"/>
            </a:xfrm>
          </p:grpSpPr>
          <p:sp>
            <p:nvSpPr>
              <p:cNvPr id="166" name="Freihandform: Form 157">
                <a:extLst>
                  <a:ext uri="{FF2B5EF4-FFF2-40B4-BE49-F238E27FC236}">
                    <a16:creationId xmlns:a16="http://schemas.microsoft.com/office/drawing/2014/main" id="{92A7DEF8-951E-680F-A9E9-0174A93B13FA}"/>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67" name="Textfeld 166">
                <a:extLst>
                  <a:ext uri="{FF2B5EF4-FFF2-40B4-BE49-F238E27FC236}">
                    <a16:creationId xmlns:a16="http://schemas.microsoft.com/office/drawing/2014/main" id="{238B89D5-2DD8-BFCE-0BA3-641F46898732}"/>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pic>
          <p:nvPicPr>
            <p:cNvPr id="168" name="Grafik 167">
              <a:extLst>
                <a:ext uri="{FF2B5EF4-FFF2-40B4-BE49-F238E27FC236}">
                  <a16:creationId xmlns:a16="http://schemas.microsoft.com/office/drawing/2014/main" id="{117B5203-8054-7DB7-741F-1BA98A0A79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2501" y="5428209"/>
              <a:ext cx="133684" cy="187157"/>
            </a:xfrm>
            <a:prstGeom prst="rect">
              <a:avLst/>
            </a:prstGeom>
          </p:spPr>
        </p:pic>
        <p:pic>
          <p:nvPicPr>
            <p:cNvPr id="176" name="Grafik 175">
              <a:extLst>
                <a:ext uri="{FF2B5EF4-FFF2-40B4-BE49-F238E27FC236}">
                  <a16:creationId xmlns:a16="http://schemas.microsoft.com/office/drawing/2014/main" id="{D26FEEA4-50F5-776C-1C2A-C41A43176E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8159" y="5540673"/>
              <a:ext cx="133684" cy="187157"/>
            </a:xfrm>
            <a:prstGeom prst="rect">
              <a:avLst/>
            </a:prstGeom>
          </p:spPr>
        </p:pic>
        <p:sp>
          <p:nvSpPr>
            <p:cNvPr id="177" name="Textfeld 176">
              <a:extLst>
                <a:ext uri="{FF2B5EF4-FFF2-40B4-BE49-F238E27FC236}">
                  <a16:creationId xmlns:a16="http://schemas.microsoft.com/office/drawing/2014/main" id="{2CCEB209-432C-0161-A6EB-D681D4F550F8}"/>
                </a:ext>
              </a:extLst>
            </p:cNvPr>
            <p:cNvSpPr txBox="1"/>
            <p:nvPr/>
          </p:nvSpPr>
          <p:spPr>
            <a:xfrm>
              <a:off x="1452282" y="6259418"/>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78" name="Gruppieren 177">
              <a:extLst>
                <a:ext uri="{FF2B5EF4-FFF2-40B4-BE49-F238E27FC236}">
                  <a16:creationId xmlns:a16="http://schemas.microsoft.com/office/drawing/2014/main" id="{E910F4CF-FAE7-77FB-C8B0-4905EF898640}"/>
                </a:ext>
              </a:extLst>
            </p:cNvPr>
            <p:cNvGrpSpPr/>
            <p:nvPr/>
          </p:nvGrpSpPr>
          <p:grpSpPr>
            <a:xfrm>
              <a:off x="2331789" y="6143742"/>
              <a:ext cx="391322" cy="280725"/>
              <a:chOff x="2013340" y="3041933"/>
              <a:chExt cx="391322" cy="280725"/>
            </a:xfrm>
          </p:grpSpPr>
          <p:sp>
            <p:nvSpPr>
              <p:cNvPr id="179" name="Textfeld 178">
                <a:extLst>
                  <a:ext uri="{FF2B5EF4-FFF2-40B4-BE49-F238E27FC236}">
                    <a16:creationId xmlns:a16="http://schemas.microsoft.com/office/drawing/2014/main" id="{79310776-82E1-A473-EEC4-E5A9FD2042FE}"/>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80" name="Freihandform 179">
                <a:extLst>
                  <a:ext uri="{FF2B5EF4-FFF2-40B4-BE49-F238E27FC236}">
                    <a16:creationId xmlns:a16="http://schemas.microsoft.com/office/drawing/2014/main" id="{544C0BCE-4FAF-6285-6A22-C65B115730E9}"/>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81" name="Freihandform 180">
                <a:extLst>
                  <a:ext uri="{FF2B5EF4-FFF2-40B4-BE49-F238E27FC236}">
                    <a16:creationId xmlns:a16="http://schemas.microsoft.com/office/drawing/2014/main" id="{7B97810A-070B-82B1-8290-4F240690192E}"/>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grpSp>
        <p:nvGrpSpPr>
          <p:cNvPr id="284" name="Gruppieren 283">
            <a:extLst>
              <a:ext uri="{FF2B5EF4-FFF2-40B4-BE49-F238E27FC236}">
                <a16:creationId xmlns:a16="http://schemas.microsoft.com/office/drawing/2014/main" id="{A2DCF269-08A9-C0D5-5CD8-1BB5B14111A1}"/>
              </a:ext>
            </a:extLst>
          </p:cNvPr>
          <p:cNvGrpSpPr/>
          <p:nvPr/>
        </p:nvGrpSpPr>
        <p:grpSpPr>
          <a:xfrm>
            <a:off x="3803789" y="4140974"/>
            <a:ext cx="3533997" cy="2817543"/>
            <a:chOff x="3872579" y="4028372"/>
            <a:chExt cx="3533997" cy="2817543"/>
          </a:xfrm>
        </p:grpSpPr>
        <p:sp>
          <p:nvSpPr>
            <p:cNvPr id="215" name="Freihandform: Form 214">
              <a:extLst>
                <a:ext uri="{FF2B5EF4-FFF2-40B4-BE49-F238E27FC236}">
                  <a16:creationId xmlns:a16="http://schemas.microsoft.com/office/drawing/2014/main" id="{2A1DB516-B1A4-BD97-3371-170815B7C6E7}"/>
                </a:ext>
              </a:extLst>
            </p:cNvPr>
            <p:cNvSpPr/>
            <p:nvPr/>
          </p:nvSpPr>
          <p:spPr>
            <a:xfrm>
              <a:off x="5660257" y="5692265"/>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16" name="Freihandform: Form 215">
              <a:extLst>
                <a:ext uri="{FF2B5EF4-FFF2-40B4-BE49-F238E27FC236}">
                  <a16:creationId xmlns:a16="http://schemas.microsoft.com/office/drawing/2014/main" id="{D023A1C0-ECE6-7258-C26E-B66009BDD3E8}"/>
                </a:ext>
              </a:extLst>
            </p:cNvPr>
            <p:cNvSpPr/>
            <p:nvPr/>
          </p:nvSpPr>
          <p:spPr>
            <a:xfrm>
              <a:off x="5701599" y="5680453"/>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7" name="Freihandform: Form 216">
              <a:extLst>
                <a:ext uri="{FF2B5EF4-FFF2-40B4-BE49-F238E27FC236}">
                  <a16:creationId xmlns:a16="http://schemas.microsoft.com/office/drawing/2014/main" id="{D2F387E6-60FE-2762-31F9-8F36A52FC79A}"/>
                </a:ext>
              </a:extLst>
            </p:cNvPr>
            <p:cNvSpPr/>
            <p:nvPr/>
          </p:nvSpPr>
          <p:spPr>
            <a:xfrm>
              <a:off x="5734081" y="5712936"/>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8" name="Freihandform: Form 217">
              <a:extLst>
                <a:ext uri="{FF2B5EF4-FFF2-40B4-BE49-F238E27FC236}">
                  <a16:creationId xmlns:a16="http://schemas.microsoft.com/office/drawing/2014/main" id="{507054A2-D109-939F-10AA-400424E94267}"/>
                </a:ext>
              </a:extLst>
            </p:cNvPr>
            <p:cNvSpPr/>
            <p:nvPr/>
          </p:nvSpPr>
          <p:spPr>
            <a:xfrm>
              <a:off x="5669116" y="5712936"/>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9" name="Freihandform: Form 218">
              <a:extLst>
                <a:ext uri="{FF2B5EF4-FFF2-40B4-BE49-F238E27FC236}">
                  <a16:creationId xmlns:a16="http://schemas.microsoft.com/office/drawing/2014/main" id="{C4042F04-626E-DF36-275B-94B8E05BC961}"/>
                </a:ext>
              </a:extLst>
            </p:cNvPr>
            <p:cNvSpPr/>
            <p:nvPr/>
          </p:nvSpPr>
          <p:spPr>
            <a:xfrm>
              <a:off x="5657304" y="576018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21" name="Freihandform: Form 220">
              <a:extLst>
                <a:ext uri="{FF2B5EF4-FFF2-40B4-BE49-F238E27FC236}">
                  <a16:creationId xmlns:a16="http://schemas.microsoft.com/office/drawing/2014/main" id="{97115799-2DD8-117F-3495-338E7EEDEEE4}"/>
                </a:ext>
              </a:extLst>
            </p:cNvPr>
            <p:cNvSpPr/>
            <p:nvPr/>
          </p:nvSpPr>
          <p:spPr>
            <a:xfrm>
              <a:off x="5745893" y="576018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22" name="Freihandform: Form 221">
              <a:extLst>
                <a:ext uri="{FF2B5EF4-FFF2-40B4-BE49-F238E27FC236}">
                  <a16:creationId xmlns:a16="http://schemas.microsoft.com/office/drawing/2014/main" id="{84E4348B-25BE-23A5-93DD-281BD3942D4A}"/>
                </a:ext>
              </a:extLst>
            </p:cNvPr>
            <p:cNvSpPr/>
            <p:nvPr/>
          </p:nvSpPr>
          <p:spPr>
            <a:xfrm>
              <a:off x="5672069" y="5760184"/>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223" name="Freihandform: Form 222">
              <a:extLst>
                <a:ext uri="{FF2B5EF4-FFF2-40B4-BE49-F238E27FC236}">
                  <a16:creationId xmlns:a16="http://schemas.microsoft.com/office/drawing/2014/main" id="{E508C38B-991F-8BBA-CD4C-162F2D762FC2}"/>
                </a:ext>
              </a:extLst>
            </p:cNvPr>
            <p:cNvSpPr/>
            <p:nvPr/>
          </p:nvSpPr>
          <p:spPr>
            <a:xfrm>
              <a:off x="5645492" y="5739513"/>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24" name="Freihandform: Form 223">
              <a:extLst>
                <a:ext uri="{FF2B5EF4-FFF2-40B4-BE49-F238E27FC236}">
                  <a16:creationId xmlns:a16="http://schemas.microsoft.com/office/drawing/2014/main" id="{36CA513C-6EFC-DE65-2E38-80DD6D923E0F}"/>
                </a:ext>
              </a:extLst>
            </p:cNvPr>
            <p:cNvSpPr/>
            <p:nvPr/>
          </p:nvSpPr>
          <p:spPr>
            <a:xfrm>
              <a:off x="5654351" y="5709983"/>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225" name="Freihandform: Form 224">
              <a:extLst>
                <a:ext uri="{FF2B5EF4-FFF2-40B4-BE49-F238E27FC236}">
                  <a16:creationId xmlns:a16="http://schemas.microsoft.com/office/drawing/2014/main" id="{328F6B54-F0BB-E712-1DB6-1EF483147411}"/>
                </a:ext>
              </a:extLst>
            </p:cNvPr>
            <p:cNvSpPr/>
            <p:nvPr/>
          </p:nvSpPr>
          <p:spPr>
            <a:xfrm>
              <a:off x="5710457" y="5709983"/>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26" name="Freihandform: Form 225">
              <a:extLst>
                <a:ext uri="{FF2B5EF4-FFF2-40B4-BE49-F238E27FC236}">
                  <a16:creationId xmlns:a16="http://schemas.microsoft.com/office/drawing/2014/main" id="{BE8EDF40-5A6F-1B90-06BD-E57D91A3D047}"/>
                </a:ext>
              </a:extLst>
            </p:cNvPr>
            <p:cNvSpPr/>
            <p:nvPr/>
          </p:nvSpPr>
          <p:spPr>
            <a:xfrm>
              <a:off x="5660257" y="5769710"/>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227" name="Freihandform: Form 226">
              <a:extLst>
                <a:ext uri="{FF2B5EF4-FFF2-40B4-BE49-F238E27FC236}">
                  <a16:creationId xmlns:a16="http://schemas.microsoft.com/office/drawing/2014/main" id="{9E860DF4-FD44-1822-47CF-82F55E3A54E2}"/>
                </a:ext>
              </a:extLst>
            </p:cNvPr>
            <p:cNvSpPr/>
            <p:nvPr/>
          </p:nvSpPr>
          <p:spPr>
            <a:xfrm>
              <a:off x="5686833" y="5718842"/>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228" name="Freihandform: Form 227">
              <a:extLst>
                <a:ext uri="{FF2B5EF4-FFF2-40B4-BE49-F238E27FC236}">
                  <a16:creationId xmlns:a16="http://schemas.microsoft.com/office/drawing/2014/main" id="{087D64C3-0F5B-6ACA-4753-D722CF9C7CDB}"/>
                </a:ext>
              </a:extLst>
            </p:cNvPr>
            <p:cNvSpPr/>
            <p:nvPr/>
          </p:nvSpPr>
          <p:spPr>
            <a:xfrm>
              <a:off x="5562375" y="6038418"/>
              <a:ext cx="288000" cy="555657"/>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256" name="Freihandform: Form 255">
              <a:extLst>
                <a:ext uri="{FF2B5EF4-FFF2-40B4-BE49-F238E27FC236}">
                  <a16:creationId xmlns:a16="http://schemas.microsoft.com/office/drawing/2014/main" id="{D70618C0-D4FB-AA65-B9D3-97CE71316866}"/>
                </a:ext>
              </a:extLst>
            </p:cNvPr>
            <p:cNvSpPr/>
            <p:nvPr/>
          </p:nvSpPr>
          <p:spPr>
            <a:xfrm>
              <a:off x="4260620" y="5656309"/>
              <a:ext cx="390349" cy="52297"/>
            </a:xfrm>
            <a:custGeom>
              <a:avLst/>
              <a:gdLst>
                <a:gd name="connsiteX0" fmla="*/ 69530 w 629543"/>
                <a:gd name="connsiteY0" fmla="*/ 0 h 84343"/>
                <a:gd name="connsiteX1" fmla="*/ 69530 w 629543"/>
                <a:gd name="connsiteY1" fmla="*/ 83125 h 84343"/>
                <a:gd name="connsiteX2" fmla="*/ 54350 w 629543"/>
                <a:gd name="connsiteY2" fmla="*/ 83125 h 84343"/>
                <a:gd name="connsiteX3" fmla="*/ 18184 w 629543"/>
                <a:gd name="connsiteY3" fmla="*/ 30804 h 84343"/>
                <a:gd name="connsiteX4" fmla="*/ 17576 w 629543"/>
                <a:gd name="connsiteY4" fmla="*/ 30804 h 84343"/>
                <a:gd name="connsiteX5" fmla="*/ 17576 w 629543"/>
                <a:gd name="connsiteY5" fmla="*/ 83125 h 84343"/>
                <a:gd name="connsiteX6" fmla="*/ 0 w 629543"/>
                <a:gd name="connsiteY6" fmla="*/ 83125 h 84343"/>
                <a:gd name="connsiteX7" fmla="*/ 0 w 629543"/>
                <a:gd name="connsiteY7" fmla="*/ 0 h 84343"/>
                <a:gd name="connsiteX8" fmla="*/ 15424 w 629543"/>
                <a:gd name="connsiteY8" fmla="*/ 0 h 84343"/>
                <a:gd name="connsiteX9" fmla="*/ 51305 w 629543"/>
                <a:gd name="connsiteY9" fmla="*/ 52273 h 84343"/>
                <a:gd name="connsiteX10" fmla="*/ 52036 w 629543"/>
                <a:gd name="connsiteY10" fmla="*/ 52273 h 84343"/>
                <a:gd name="connsiteX11" fmla="*/ 52036 w 629543"/>
                <a:gd name="connsiteY11" fmla="*/ 0 h 84343"/>
                <a:gd name="connsiteX12" fmla="*/ 69530 w 629543"/>
                <a:gd name="connsiteY12" fmla="*/ 0 h 84343"/>
                <a:gd name="connsiteX13" fmla="*/ 112139 w 629543"/>
                <a:gd name="connsiteY13" fmla="*/ 84344 h 84343"/>
                <a:gd name="connsiteX14" fmla="*/ 95579 w 629543"/>
                <a:gd name="connsiteY14" fmla="*/ 80448 h 84343"/>
                <a:gd name="connsiteX15" fmla="*/ 84944 w 629543"/>
                <a:gd name="connsiteY15" fmla="*/ 69323 h 84343"/>
                <a:gd name="connsiteX16" fmla="*/ 81209 w 629543"/>
                <a:gd name="connsiteY16" fmla="*/ 52235 h 84343"/>
                <a:gd name="connsiteX17" fmla="*/ 84944 w 629543"/>
                <a:gd name="connsiteY17" fmla="*/ 35347 h 84343"/>
                <a:gd name="connsiteX18" fmla="*/ 95457 w 629543"/>
                <a:gd name="connsiteY18" fmla="*/ 24022 h 84343"/>
                <a:gd name="connsiteX19" fmla="*/ 111449 w 629543"/>
                <a:gd name="connsiteY19" fmla="*/ 19964 h 84343"/>
                <a:gd name="connsiteX20" fmla="*/ 122935 w 629543"/>
                <a:gd name="connsiteY20" fmla="*/ 21955 h 84343"/>
                <a:gd name="connsiteX21" fmla="*/ 132271 w 629543"/>
                <a:gd name="connsiteY21" fmla="*/ 27842 h 84343"/>
                <a:gd name="connsiteX22" fmla="*/ 138522 w 629543"/>
                <a:gd name="connsiteY22" fmla="*/ 37748 h 84343"/>
                <a:gd name="connsiteX23" fmla="*/ 140755 w 629543"/>
                <a:gd name="connsiteY23" fmla="*/ 51625 h 84343"/>
                <a:gd name="connsiteX24" fmla="*/ 140755 w 629543"/>
                <a:gd name="connsiteY24" fmla="*/ 56379 h 84343"/>
                <a:gd name="connsiteX25" fmla="*/ 88110 w 629543"/>
                <a:gd name="connsiteY25" fmla="*/ 56379 h 84343"/>
                <a:gd name="connsiteX26" fmla="*/ 88110 w 629543"/>
                <a:gd name="connsiteY26" fmla="*/ 45663 h 84343"/>
                <a:gd name="connsiteX27" fmla="*/ 124478 w 629543"/>
                <a:gd name="connsiteY27" fmla="*/ 45663 h 84343"/>
                <a:gd name="connsiteX28" fmla="*/ 122854 w 629543"/>
                <a:gd name="connsiteY28" fmla="*/ 39043 h 84343"/>
                <a:gd name="connsiteX29" fmla="*/ 118349 w 629543"/>
                <a:gd name="connsiteY29" fmla="*/ 34538 h 84343"/>
                <a:gd name="connsiteX30" fmla="*/ 111733 w 629543"/>
                <a:gd name="connsiteY30" fmla="*/ 32871 h 84343"/>
                <a:gd name="connsiteX31" fmla="*/ 104751 w 629543"/>
                <a:gd name="connsiteY31" fmla="*/ 34700 h 84343"/>
                <a:gd name="connsiteX32" fmla="*/ 100043 w 629543"/>
                <a:gd name="connsiteY32" fmla="*/ 39529 h 84343"/>
                <a:gd name="connsiteX33" fmla="*/ 98298 w 629543"/>
                <a:gd name="connsiteY33" fmla="*/ 46225 h 84343"/>
                <a:gd name="connsiteX34" fmla="*/ 98298 w 629543"/>
                <a:gd name="connsiteY34" fmla="*/ 56417 h 84343"/>
                <a:gd name="connsiteX35" fmla="*/ 100003 w 629543"/>
                <a:gd name="connsiteY35" fmla="*/ 64418 h 84343"/>
                <a:gd name="connsiteX36" fmla="*/ 104914 w 629543"/>
                <a:gd name="connsiteY36" fmla="*/ 69609 h 84343"/>
                <a:gd name="connsiteX37" fmla="*/ 112423 w 629543"/>
                <a:gd name="connsiteY37" fmla="*/ 71438 h 84343"/>
                <a:gd name="connsiteX38" fmla="*/ 117699 w 629543"/>
                <a:gd name="connsiteY38" fmla="*/ 70628 h 84343"/>
                <a:gd name="connsiteX39" fmla="*/ 121799 w 629543"/>
                <a:gd name="connsiteY39" fmla="*/ 68190 h 84343"/>
                <a:gd name="connsiteX40" fmla="*/ 124397 w 629543"/>
                <a:gd name="connsiteY40" fmla="*/ 64208 h 84343"/>
                <a:gd name="connsiteX41" fmla="*/ 140389 w 629543"/>
                <a:gd name="connsiteY41" fmla="*/ 65265 h 84343"/>
                <a:gd name="connsiteX42" fmla="*/ 135397 w 629543"/>
                <a:gd name="connsiteY42" fmla="*/ 75333 h 84343"/>
                <a:gd name="connsiteX43" fmla="*/ 125737 w 629543"/>
                <a:gd name="connsiteY43" fmla="*/ 81991 h 84343"/>
                <a:gd name="connsiteX44" fmla="*/ 112139 w 629543"/>
                <a:gd name="connsiteY44" fmla="*/ 84344 h 84343"/>
                <a:gd name="connsiteX45" fmla="*/ 185200 w 629543"/>
                <a:gd name="connsiteY45" fmla="*/ 20784 h 84343"/>
                <a:gd name="connsiteX46" fmla="*/ 185200 w 629543"/>
                <a:gd name="connsiteY46" fmla="*/ 33766 h 84343"/>
                <a:gd name="connsiteX47" fmla="*/ 147655 w 629543"/>
                <a:gd name="connsiteY47" fmla="*/ 33766 h 84343"/>
                <a:gd name="connsiteX48" fmla="*/ 147655 w 629543"/>
                <a:gd name="connsiteY48" fmla="*/ 20784 h 84343"/>
                <a:gd name="connsiteX49" fmla="*/ 185200 w 629543"/>
                <a:gd name="connsiteY49" fmla="*/ 20784 h 84343"/>
                <a:gd name="connsiteX50" fmla="*/ 156179 w 629543"/>
                <a:gd name="connsiteY50" fmla="*/ 5839 h 84343"/>
                <a:gd name="connsiteX51" fmla="*/ 173469 w 629543"/>
                <a:gd name="connsiteY51" fmla="*/ 5839 h 84343"/>
                <a:gd name="connsiteX52" fmla="*/ 173469 w 629543"/>
                <a:gd name="connsiteY52" fmla="*/ 63970 h 84343"/>
                <a:gd name="connsiteX53" fmla="*/ 174200 w 629543"/>
                <a:gd name="connsiteY53" fmla="*/ 67704 h 84343"/>
                <a:gd name="connsiteX54" fmla="*/ 176230 w 629543"/>
                <a:gd name="connsiteY54" fmla="*/ 69523 h 84343"/>
                <a:gd name="connsiteX55" fmla="*/ 179315 w 629543"/>
                <a:gd name="connsiteY55" fmla="*/ 70056 h 84343"/>
                <a:gd name="connsiteX56" fmla="*/ 181749 w 629543"/>
                <a:gd name="connsiteY56" fmla="*/ 69856 h 84343"/>
                <a:gd name="connsiteX57" fmla="*/ 183617 w 629543"/>
                <a:gd name="connsiteY57" fmla="*/ 69485 h 84343"/>
                <a:gd name="connsiteX58" fmla="*/ 186337 w 629543"/>
                <a:gd name="connsiteY58" fmla="*/ 82353 h 84343"/>
                <a:gd name="connsiteX59" fmla="*/ 182684 w 629543"/>
                <a:gd name="connsiteY59" fmla="*/ 83287 h 84343"/>
                <a:gd name="connsiteX60" fmla="*/ 176960 w 629543"/>
                <a:gd name="connsiteY60" fmla="*/ 83972 h 84343"/>
                <a:gd name="connsiteX61" fmla="*/ 166001 w 629543"/>
                <a:gd name="connsiteY61" fmla="*/ 82315 h 84343"/>
                <a:gd name="connsiteX62" fmla="*/ 158736 w 629543"/>
                <a:gd name="connsiteY62" fmla="*/ 76391 h 84343"/>
                <a:gd name="connsiteX63" fmla="*/ 156179 w 629543"/>
                <a:gd name="connsiteY63" fmla="*/ 66237 h 84343"/>
                <a:gd name="connsiteX64" fmla="*/ 156179 w 629543"/>
                <a:gd name="connsiteY64" fmla="*/ 5839 h 84343"/>
                <a:gd name="connsiteX65" fmla="*/ 196139 w 629543"/>
                <a:gd name="connsiteY65" fmla="*/ 83125 h 84343"/>
                <a:gd name="connsiteX66" fmla="*/ 196139 w 629543"/>
                <a:gd name="connsiteY66" fmla="*/ 72819 h 84343"/>
                <a:gd name="connsiteX67" fmla="*/ 226662 w 629543"/>
                <a:gd name="connsiteY67" fmla="*/ 35023 h 84343"/>
                <a:gd name="connsiteX68" fmla="*/ 226662 w 629543"/>
                <a:gd name="connsiteY68" fmla="*/ 34576 h 84343"/>
                <a:gd name="connsiteX69" fmla="*/ 197194 w 629543"/>
                <a:gd name="connsiteY69" fmla="*/ 34576 h 84343"/>
                <a:gd name="connsiteX70" fmla="*/ 197194 w 629543"/>
                <a:gd name="connsiteY70" fmla="*/ 20784 h 84343"/>
                <a:gd name="connsiteX71" fmla="*/ 247484 w 629543"/>
                <a:gd name="connsiteY71" fmla="*/ 20784 h 84343"/>
                <a:gd name="connsiteX72" fmla="*/ 247484 w 629543"/>
                <a:gd name="connsiteY72" fmla="*/ 32023 h 84343"/>
                <a:gd name="connsiteX73" fmla="*/ 218828 w 629543"/>
                <a:gd name="connsiteY73" fmla="*/ 68875 h 84343"/>
                <a:gd name="connsiteX74" fmla="*/ 218828 w 629543"/>
                <a:gd name="connsiteY74" fmla="*/ 69323 h 84343"/>
                <a:gd name="connsiteX75" fmla="*/ 248540 w 629543"/>
                <a:gd name="connsiteY75" fmla="*/ 69323 h 84343"/>
                <a:gd name="connsiteX76" fmla="*/ 248540 w 629543"/>
                <a:gd name="connsiteY76" fmla="*/ 83125 h 84343"/>
                <a:gd name="connsiteX77" fmla="*/ 196139 w 629543"/>
                <a:gd name="connsiteY77" fmla="*/ 83125 h 84343"/>
                <a:gd name="connsiteX78" fmla="*/ 277429 w 629543"/>
                <a:gd name="connsiteY78" fmla="*/ 65180 h 84343"/>
                <a:gd name="connsiteX79" fmla="*/ 277470 w 629543"/>
                <a:gd name="connsiteY79" fmla="*/ 44444 h 84343"/>
                <a:gd name="connsiteX80" fmla="*/ 279986 w 629543"/>
                <a:gd name="connsiteY80" fmla="*/ 44444 h 84343"/>
                <a:gd name="connsiteX81" fmla="*/ 299957 w 629543"/>
                <a:gd name="connsiteY81" fmla="*/ 20784 h 84343"/>
                <a:gd name="connsiteX82" fmla="*/ 319805 w 629543"/>
                <a:gd name="connsiteY82" fmla="*/ 20784 h 84343"/>
                <a:gd name="connsiteX83" fmla="*/ 292975 w 629543"/>
                <a:gd name="connsiteY83" fmla="*/ 52111 h 84343"/>
                <a:gd name="connsiteX84" fmla="*/ 288875 w 629543"/>
                <a:gd name="connsiteY84" fmla="*/ 52111 h 84343"/>
                <a:gd name="connsiteX85" fmla="*/ 277429 w 629543"/>
                <a:gd name="connsiteY85" fmla="*/ 65180 h 84343"/>
                <a:gd name="connsiteX86" fmla="*/ 261762 w 629543"/>
                <a:gd name="connsiteY86" fmla="*/ 83125 h 84343"/>
                <a:gd name="connsiteX87" fmla="*/ 261762 w 629543"/>
                <a:gd name="connsiteY87" fmla="*/ 0 h 84343"/>
                <a:gd name="connsiteX88" fmla="*/ 279053 w 629543"/>
                <a:gd name="connsiteY88" fmla="*/ 0 h 84343"/>
                <a:gd name="connsiteX89" fmla="*/ 279053 w 629543"/>
                <a:gd name="connsiteY89" fmla="*/ 83125 h 84343"/>
                <a:gd name="connsiteX90" fmla="*/ 261762 w 629543"/>
                <a:gd name="connsiteY90" fmla="*/ 83125 h 84343"/>
                <a:gd name="connsiteX91" fmla="*/ 300728 w 629543"/>
                <a:gd name="connsiteY91" fmla="*/ 83125 h 84343"/>
                <a:gd name="connsiteX92" fmla="*/ 282381 w 629543"/>
                <a:gd name="connsiteY92" fmla="*/ 55969 h 84343"/>
                <a:gd name="connsiteX93" fmla="*/ 293909 w 629543"/>
                <a:gd name="connsiteY93" fmla="*/ 43748 h 84343"/>
                <a:gd name="connsiteX94" fmla="*/ 320982 w 629543"/>
                <a:gd name="connsiteY94" fmla="*/ 83125 h 84343"/>
                <a:gd name="connsiteX95" fmla="*/ 300728 w 629543"/>
                <a:gd name="connsiteY95" fmla="*/ 83125 h 84343"/>
                <a:gd name="connsiteX96" fmla="*/ 353890 w 629543"/>
                <a:gd name="connsiteY96" fmla="*/ 84344 h 84343"/>
                <a:gd name="connsiteX97" fmla="*/ 337533 w 629543"/>
                <a:gd name="connsiteY97" fmla="*/ 80324 h 84343"/>
                <a:gd name="connsiteX98" fmla="*/ 326938 w 629543"/>
                <a:gd name="connsiteY98" fmla="*/ 69037 h 84343"/>
                <a:gd name="connsiteX99" fmla="*/ 323204 w 629543"/>
                <a:gd name="connsiteY99" fmla="*/ 52197 h 84343"/>
                <a:gd name="connsiteX100" fmla="*/ 326938 w 629543"/>
                <a:gd name="connsiteY100" fmla="*/ 35309 h 84343"/>
                <a:gd name="connsiteX101" fmla="*/ 337533 w 629543"/>
                <a:gd name="connsiteY101" fmla="*/ 24022 h 84343"/>
                <a:gd name="connsiteX102" fmla="*/ 353890 w 629543"/>
                <a:gd name="connsiteY102" fmla="*/ 19964 h 84343"/>
                <a:gd name="connsiteX103" fmla="*/ 370207 w 629543"/>
                <a:gd name="connsiteY103" fmla="*/ 24022 h 84343"/>
                <a:gd name="connsiteX104" fmla="*/ 380841 w 629543"/>
                <a:gd name="connsiteY104" fmla="*/ 35309 h 84343"/>
                <a:gd name="connsiteX105" fmla="*/ 384576 w 629543"/>
                <a:gd name="connsiteY105" fmla="*/ 52197 h 84343"/>
                <a:gd name="connsiteX106" fmla="*/ 380841 w 629543"/>
                <a:gd name="connsiteY106" fmla="*/ 69037 h 84343"/>
                <a:gd name="connsiteX107" fmla="*/ 370207 w 629543"/>
                <a:gd name="connsiteY107" fmla="*/ 80324 h 84343"/>
                <a:gd name="connsiteX108" fmla="*/ 353890 w 629543"/>
                <a:gd name="connsiteY108" fmla="*/ 84344 h 84343"/>
                <a:gd name="connsiteX109" fmla="*/ 353971 w 629543"/>
                <a:gd name="connsiteY109" fmla="*/ 70952 h 84343"/>
                <a:gd name="connsiteX110" fmla="*/ 361156 w 629543"/>
                <a:gd name="connsiteY110" fmla="*/ 68513 h 84343"/>
                <a:gd name="connsiteX111" fmla="*/ 365498 w 629543"/>
                <a:gd name="connsiteY111" fmla="*/ 61779 h 84343"/>
                <a:gd name="connsiteX112" fmla="*/ 367000 w 629543"/>
                <a:gd name="connsiteY112" fmla="*/ 52073 h 84343"/>
                <a:gd name="connsiteX113" fmla="*/ 365498 w 629543"/>
                <a:gd name="connsiteY113" fmla="*/ 42377 h 84343"/>
                <a:gd name="connsiteX114" fmla="*/ 361156 w 629543"/>
                <a:gd name="connsiteY114" fmla="*/ 35633 h 84343"/>
                <a:gd name="connsiteX115" fmla="*/ 353971 w 629543"/>
                <a:gd name="connsiteY115" fmla="*/ 33157 h 84343"/>
                <a:gd name="connsiteX116" fmla="*/ 346665 w 629543"/>
                <a:gd name="connsiteY116" fmla="*/ 35633 h 84343"/>
                <a:gd name="connsiteX117" fmla="*/ 342241 w 629543"/>
                <a:gd name="connsiteY117" fmla="*/ 42377 h 84343"/>
                <a:gd name="connsiteX118" fmla="*/ 340780 w 629543"/>
                <a:gd name="connsiteY118" fmla="*/ 52073 h 84343"/>
                <a:gd name="connsiteX119" fmla="*/ 342241 w 629543"/>
                <a:gd name="connsiteY119" fmla="*/ 61779 h 84343"/>
                <a:gd name="connsiteX120" fmla="*/ 346665 w 629543"/>
                <a:gd name="connsiteY120" fmla="*/ 68513 h 84343"/>
                <a:gd name="connsiteX121" fmla="*/ 353971 w 629543"/>
                <a:gd name="connsiteY121" fmla="*/ 70952 h 84343"/>
                <a:gd name="connsiteX122" fmla="*/ 447692 w 629543"/>
                <a:gd name="connsiteY122" fmla="*/ 38557 h 84343"/>
                <a:gd name="connsiteX123" fmla="*/ 431863 w 629543"/>
                <a:gd name="connsiteY123" fmla="*/ 39529 h 84343"/>
                <a:gd name="connsiteX124" fmla="*/ 430117 w 629543"/>
                <a:gd name="connsiteY124" fmla="*/ 35881 h 84343"/>
                <a:gd name="connsiteX125" fmla="*/ 426586 w 629543"/>
                <a:gd name="connsiteY125" fmla="*/ 33242 h 84343"/>
                <a:gd name="connsiteX126" fmla="*/ 421431 w 629543"/>
                <a:gd name="connsiteY126" fmla="*/ 32223 h 84343"/>
                <a:gd name="connsiteX127" fmla="*/ 414652 w 629543"/>
                <a:gd name="connsiteY127" fmla="*/ 33928 h 84343"/>
                <a:gd name="connsiteX128" fmla="*/ 411892 w 629543"/>
                <a:gd name="connsiteY128" fmla="*/ 38395 h 84343"/>
                <a:gd name="connsiteX129" fmla="*/ 413678 w 629543"/>
                <a:gd name="connsiteY129" fmla="*/ 42167 h 84343"/>
                <a:gd name="connsiteX130" fmla="*/ 419807 w 629543"/>
                <a:gd name="connsiteY130" fmla="*/ 44644 h 84343"/>
                <a:gd name="connsiteX131" fmla="*/ 431091 w 629543"/>
                <a:gd name="connsiteY131" fmla="*/ 46920 h 84343"/>
                <a:gd name="connsiteX132" fmla="*/ 444648 w 629543"/>
                <a:gd name="connsiteY132" fmla="*/ 52930 h 84343"/>
                <a:gd name="connsiteX133" fmla="*/ 449112 w 629543"/>
                <a:gd name="connsiteY133" fmla="*/ 63808 h 84343"/>
                <a:gd name="connsiteX134" fmla="*/ 445500 w 629543"/>
                <a:gd name="connsiteY134" fmla="*/ 74562 h 84343"/>
                <a:gd name="connsiteX135" fmla="*/ 435677 w 629543"/>
                <a:gd name="connsiteY135" fmla="*/ 81782 h 84343"/>
                <a:gd name="connsiteX136" fmla="*/ 421350 w 629543"/>
                <a:gd name="connsiteY136" fmla="*/ 84344 h 84343"/>
                <a:gd name="connsiteX137" fmla="*/ 401624 w 629543"/>
                <a:gd name="connsiteY137" fmla="*/ 79191 h 84343"/>
                <a:gd name="connsiteX138" fmla="*/ 393059 w 629543"/>
                <a:gd name="connsiteY138" fmla="*/ 65065 h 84343"/>
                <a:gd name="connsiteX139" fmla="*/ 410066 w 629543"/>
                <a:gd name="connsiteY139" fmla="*/ 64170 h 84343"/>
                <a:gd name="connsiteX140" fmla="*/ 413800 w 629543"/>
                <a:gd name="connsiteY140" fmla="*/ 69933 h 84343"/>
                <a:gd name="connsiteX141" fmla="*/ 421390 w 629543"/>
                <a:gd name="connsiteY141" fmla="*/ 71885 h 84343"/>
                <a:gd name="connsiteX142" fmla="*/ 428696 w 629543"/>
                <a:gd name="connsiteY142" fmla="*/ 70133 h 84343"/>
                <a:gd name="connsiteX143" fmla="*/ 431538 w 629543"/>
                <a:gd name="connsiteY143" fmla="*/ 65551 h 84343"/>
                <a:gd name="connsiteX144" fmla="*/ 429549 w 629543"/>
                <a:gd name="connsiteY144" fmla="*/ 61693 h 84343"/>
                <a:gd name="connsiteX145" fmla="*/ 423542 w 629543"/>
                <a:gd name="connsiteY145" fmla="*/ 59341 h 84343"/>
                <a:gd name="connsiteX146" fmla="*/ 412745 w 629543"/>
                <a:gd name="connsiteY146" fmla="*/ 57188 h 84343"/>
                <a:gd name="connsiteX147" fmla="*/ 399147 w 629543"/>
                <a:gd name="connsiteY147" fmla="*/ 50854 h 84343"/>
                <a:gd name="connsiteX148" fmla="*/ 394723 w 629543"/>
                <a:gd name="connsiteY148" fmla="*/ 39367 h 84343"/>
                <a:gd name="connsiteX149" fmla="*/ 397970 w 629543"/>
                <a:gd name="connsiteY149" fmla="*/ 29023 h 84343"/>
                <a:gd name="connsiteX150" fmla="*/ 407184 w 629543"/>
                <a:gd name="connsiteY150" fmla="*/ 22317 h 84343"/>
                <a:gd name="connsiteX151" fmla="*/ 421147 w 629543"/>
                <a:gd name="connsiteY151" fmla="*/ 19964 h 84343"/>
                <a:gd name="connsiteX152" fmla="*/ 439737 w 629543"/>
                <a:gd name="connsiteY152" fmla="*/ 24956 h 84343"/>
                <a:gd name="connsiteX153" fmla="*/ 447692 w 629543"/>
                <a:gd name="connsiteY153" fmla="*/ 38557 h 84343"/>
                <a:gd name="connsiteX154" fmla="*/ 493163 w 629543"/>
                <a:gd name="connsiteY154" fmla="*/ 20784 h 84343"/>
                <a:gd name="connsiteX155" fmla="*/ 493163 w 629543"/>
                <a:gd name="connsiteY155" fmla="*/ 33766 h 84343"/>
                <a:gd name="connsiteX156" fmla="*/ 455617 w 629543"/>
                <a:gd name="connsiteY156" fmla="*/ 33766 h 84343"/>
                <a:gd name="connsiteX157" fmla="*/ 455617 w 629543"/>
                <a:gd name="connsiteY157" fmla="*/ 20784 h 84343"/>
                <a:gd name="connsiteX158" fmla="*/ 493163 w 629543"/>
                <a:gd name="connsiteY158" fmla="*/ 20784 h 84343"/>
                <a:gd name="connsiteX159" fmla="*/ 464141 w 629543"/>
                <a:gd name="connsiteY159" fmla="*/ 5839 h 84343"/>
                <a:gd name="connsiteX160" fmla="*/ 481433 w 629543"/>
                <a:gd name="connsiteY160" fmla="*/ 5839 h 84343"/>
                <a:gd name="connsiteX161" fmla="*/ 481433 w 629543"/>
                <a:gd name="connsiteY161" fmla="*/ 63970 h 84343"/>
                <a:gd name="connsiteX162" fmla="*/ 482163 w 629543"/>
                <a:gd name="connsiteY162" fmla="*/ 67704 h 84343"/>
                <a:gd name="connsiteX163" fmla="*/ 484192 w 629543"/>
                <a:gd name="connsiteY163" fmla="*/ 69523 h 84343"/>
                <a:gd name="connsiteX164" fmla="*/ 487277 w 629543"/>
                <a:gd name="connsiteY164" fmla="*/ 70056 h 84343"/>
                <a:gd name="connsiteX165" fmla="*/ 489713 w 629543"/>
                <a:gd name="connsiteY165" fmla="*/ 69856 h 84343"/>
                <a:gd name="connsiteX166" fmla="*/ 491580 w 629543"/>
                <a:gd name="connsiteY166" fmla="*/ 69485 h 84343"/>
                <a:gd name="connsiteX167" fmla="*/ 494299 w 629543"/>
                <a:gd name="connsiteY167" fmla="*/ 82353 h 84343"/>
                <a:gd name="connsiteX168" fmla="*/ 490646 w 629543"/>
                <a:gd name="connsiteY168" fmla="*/ 83287 h 84343"/>
                <a:gd name="connsiteX169" fmla="*/ 484923 w 629543"/>
                <a:gd name="connsiteY169" fmla="*/ 83972 h 84343"/>
                <a:gd name="connsiteX170" fmla="*/ 473964 w 629543"/>
                <a:gd name="connsiteY170" fmla="*/ 82315 h 84343"/>
                <a:gd name="connsiteX171" fmla="*/ 466698 w 629543"/>
                <a:gd name="connsiteY171" fmla="*/ 76391 h 84343"/>
                <a:gd name="connsiteX172" fmla="*/ 464141 w 629543"/>
                <a:gd name="connsiteY172" fmla="*/ 66237 h 84343"/>
                <a:gd name="connsiteX173" fmla="*/ 464141 w 629543"/>
                <a:gd name="connsiteY173" fmla="*/ 5839 h 84343"/>
                <a:gd name="connsiteX174" fmla="*/ 532169 w 629543"/>
                <a:gd name="connsiteY174" fmla="*/ 84344 h 84343"/>
                <a:gd name="connsiteX175" fmla="*/ 515608 w 629543"/>
                <a:gd name="connsiteY175" fmla="*/ 80448 h 84343"/>
                <a:gd name="connsiteX176" fmla="*/ 504974 w 629543"/>
                <a:gd name="connsiteY176" fmla="*/ 69323 h 84343"/>
                <a:gd name="connsiteX177" fmla="*/ 501240 w 629543"/>
                <a:gd name="connsiteY177" fmla="*/ 52235 h 84343"/>
                <a:gd name="connsiteX178" fmla="*/ 504974 w 629543"/>
                <a:gd name="connsiteY178" fmla="*/ 35347 h 84343"/>
                <a:gd name="connsiteX179" fmla="*/ 515486 w 629543"/>
                <a:gd name="connsiteY179" fmla="*/ 24022 h 84343"/>
                <a:gd name="connsiteX180" fmla="*/ 531479 w 629543"/>
                <a:gd name="connsiteY180" fmla="*/ 19964 h 84343"/>
                <a:gd name="connsiteX181" fmla="*/ 542966 w 629543"/>
                <a:gd name="connsiteY181" fmla="*/ 21955 h 84343"/>
                <a:gd name="connsiteX182" fmla="*/ 552301 w 629543"/>
                <a:gd name="connsiteY182" fmla="*/ 27842 h 84343"/>
                <a:gd name="connsiteX183" fmla="*/ 558552 w 629543"/>
                <a:gd name="connsiteY183" fmla="*/ 37748 h 84343"/>
                <a:gd name="connsiteX184" fmla="*/ 560784 w 629543"/>
                <a:gd name="connsiteY184" fmla="*/ 51625 h 84343"/>
                <a:gd name="connsiteX185" fmla="*/ 560784 w 629543"/>
                <a:gd name="connsiteY185" fmla="*/ 56379 h 84343"/>
                <a:gd name="connsiteX186" fmla="*/ 508140 w 629543"/>
                <a:gd name="connsiteY186" fmla="*/ 56379 h 84343"/>
                <a:gd name="connsiteX187" fmla="*/ 508140 w 629543"/>
                <a:gd name="connsiteY187" fmla="*/ 45663 h 84343"/>
                <a:gd name="connsiteX188" fmla="*/ 544508 w 629543"/>
                <a:gd name="connsiteY188" fmla="*/ 45663 h 84343"/>
                <a:gd name="connsiteX189" fmla="*/ 542885 w 629543"/>
                <a:gd name="connsiteY189" fmla="*/ 39043 h 84343"/>
                <a:gd name="connsiteX190" fmla="*/ 538379 w 629543"/>
                <a:gd name="connsiteY190" fmla="*/ 34538 h 84343"/>
                <a:gd name="connsiteX191" fmla="*/ 531763 w 629543"/>
                <a:gd name="connsiteY191" fmla="*/ 32871 h 84343"/>
                <a:gd name="connsiteX192" fmla="*/ 524782 w 629543"/>
                <a:gd name="connsiteY192" fmla="*/ 34700 h 84343"/>
                <a:gd name="connsiteX193" fmla="*/ 520074 w 629543"/>
                <a:gd name="connsiteY193" fmla="*/ 39529 h 84343"/>
                <a:gd name="connsiteX194" fmla="*/ 518328 w 629543"/>
                <a:gd name="connsiteY194" fmla="*/ 46225 h 84343"/>
                <a:gd name="connsiteX195" fmla="*/ 518328 w 629543"/>
                <a:gd name="connsiteY195" fmla="*/ 56417 h 84343"/>
                <a:gd name="connsiteX196" fmla="*/ 520033 w 629543"/>
                <a:gd name="connsiteY196" fmla="*/ 64418 h 84343"/>
                <a:gd name="connsiteX197" fmla="*/ 524944 w 629543"/>
                <a:gd name="connsiteY197" fmla="*/ 69609 h 84343"/>
                <a:gd name="connsiteX198" fmla="*/ 532453 w 629543"/>
                <a:gd name="connsiteY198" fmla="*/ 71438 h 84343"/>
                <a:gd name="connsiteX199" fmla="*/ 537730 w 629543"/>
                <a:gd name="connsiteY199" fmla="*/ 70628 h 84343"/>
                <a:gd name="connsiteX200" fmla="*/ 541830 w 629543"/>
                <a:gd name="connsiteY200" fmla="*/ 68190 h 84343"/>
                <a:gd name="connsiteX201" fmla="*/ 544427 w 629543"/>
                <a:gd name="connsiteY201" fmla="*/ 64208 h 84343"/>
                <a:gd name="connsiteX202" fmla="*/ 560420 w 629543"/>
                <a:gd name="connsiteY202" fmla="*/ 65265 h 84343"/>
                <a:gd name="connsiteX203" fmla="*/ 555427 w 629543"/>
                <a:gd name="connsiteY203" fmla="*/ 75333 h 84343"/>
                <a:gd name="connsiteX204" fmla="*/ 545766 w 629543"/>
                <a:gd name="connsiteY204" fmla="*/ 81991 h 84343"/>
                <a:gd name="connsiteX205" fmla="*/ 532169 w 629543"/>
                <a:gd name="connsiteY205" fmla="*/ 84344 h 84343"/>
                <a:gd name="connsiteX206" fmla="*/ 589359 w 629543"/>
                <a:gd name="connsiteY206" fmla="*/ 47082 h 84343"/>
                <a:gd name="connsiteX207" fmla="*/ 589359 w 629543"/>
                <a:gd name="connsiteY207" fmla="*/ 83125 h 84343"/>
                <a:gd name="connsiteX208" fmla="*/ 572069 w 629543"/>
                <a:gd name="connsiteY208" fmla="*/ 83125 h 84343"/>
                <a:gd name="connsiteX209" fmla="*/ 572069 w 629543"/>
                <a:gd name="connsiteY209" fmla="*/ 20784 h 84343"/>
                <a:gd name="connsiteX210" fmla="*/ 588548 w 629543"/>
                <a:gd name="connsiteY210" fmla="*/ 20784 h 84343"/>
                <a:gd name="connsiteX211" fmla="*/ 588548 w 629543"/>
                <a:gd name="connsiteY211" fmla="*/ 31775 h 84343"/>
                <a:gd name="connsiteX212" fmla="*/ 589278 w 629543"/>
                <a:gd name="connsiteY212" fmla="*/ 31775 h 84343"/>
                <a:gd name="connsiteX213" fmla="*/ 596219 w 629543"/>
                <a:gd name="connsiteY213" fmla="*/ 23174 h 84343"/>
                <a:gd name="connsiteX214" fmla="*/ 608031 w 629543"/>
                <a:gd name="connsiteY214" fmla="*/ 19964 h 84343"/>
                <a:gd name="connsiteX215" fmla="*/ 619356 w 629543"/>
                <a:gd name="connsiteY215" fmla="*/ 22812 h 84343"/>
                <a:gd name="connsiteX216" fmla="*/ 626864 w 629543"/>
                <a:gd name="connsiteY216" fmla="*/ 30928 h 84343"/>
                <a:gd name="connsiteX217" fmla="*/ 629544 w 629543"/>
                <a:gd name="connsiteY217" fmla="*/ 43425 h 84343"/>
                <a:gd name="connsiteX218" fmla="*/ 629544 w 629543"/>
                <a:gd name="connsiteY218" fmla="*/ 83125 h 84343"/>
                <a:gd name="connsiteX219" fmla="*/ 612252 w 629543"/>
                <a:gd name="connsiteY219" fmla="*/ 83125 h 84343"/>
                <a:gd name="connsiteX220" fmla="*/ 612252 w 629543"/>
                <a:gd name="connsiteY220" fmla="*/ 46511 h 84343"/>
                <a:gd name="connsiteX221" fmla="*/ 609330 w 629543"/>
                <a:gd name="connsiteY221" fmla="*/ 37586 h 84343"/>
                <a:gd name="connsiteX222" fmla="*/ 601171 w 629543"/>
                <a:gd name="connsiteY222" fmla="*/ 34338 h 84343"/>
                <a:gd name="connsiteX223" fmla="*/ 595002 w 629543"/>
                <a:gd name="connsiteY223" fmla="*/ 35843 h 84343"/>
                <a:gd name="connsiteX224" fmla="*/ 590861 w 629543"/>
                <a:gd name="connsiteY224" fmla="*/ 40224 h 84343"/>
                <a:gd name="connsiteX225" fmla="*/ 589359 w 629543"/>
                <a:gd name="connsiteY225" fmla="*/ 47082 h 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29543" h="84343">
                  <a:moveTo>
                    <a:pt x="69530" y="0"/>
                  </a:moveTo>
                  <a:lnTo>
                    <a:pt x="69530" y="83125"/>
                  </a:lnTo>
                  <a:lnTo>
                    <a:pt x="54350" y="83125"/>
                  </a:lnTo>
                  <a:lnTo>
                    <a:pt x="18184" y="30804"/>
                  </a:lnTo>
                  <a:lnTo>
                    <a:pt x="17576" y="30804"/>
                  </a:lnTo>
                  <a:lnTo>
                    <a:pt x="17576" y="83125"/>
                  </a:lnTo>
                  <a:lnTo>
                    <a:pt x="0" y="83125"/>
                  </a:lnTo>
                  <a:lnTo>
                    <a:pt x="0" y="0"/>
                  </a:lnTo>
                  <a:lnTo>
                    <a:pt x="15424" y="0"/>
                  </a:lnTo>
                  <a:lnTo>
                    <a:pt x="51305" y="52273"/>
                  </a:lnTo>
                  <a:lnTo>
                    <a:pt x="52036" y="52273"/>
                  </a:lnTo>
                  <a:lnTo>
                    <a:pt x="52036" y="0"/>
                  </a:lnTo>
                  <a:lnTo>
                    <a:pt x="69530" y="0"/>
                  </a:lnTo>
                  <a:close/>
                  <a:moveTo>
                    <a:pt x="112139" y="84344"/>
                  </a:moveTo>
                  <a:cubicBezTo>
                    <a:pt x="105726" y="84344"/>
                    <a:pt x="100206" y="83039"/>
                    <a:pt x="95579" y="80448"/>
                  </a:cubicBezTo>
                  <a:cubicBezTo>
                    <a:pt x="90978" y="77819"/>
                    <a:pt x="87434" y="74114"/>
                    <a:pt x="84944" y="69323"/>
                  </a:cubicBezTo>
                  <a:cubicBezTo>
                    <a:pt x="82454" y="64503"/>
                    <a:pt x="81209" y="58807"/>
                    <a:pt x="81209" y="52235"/>
                  </a:cubicBezTo>
                  <a:cubicBezTo>
                    <a:pt x="81209" y="45825"/>
                    <a:pt x="82454" y="40196"/>
                    <a:pt x="84944" y="35347"/>
                  </a:cubicBezTo>
                  <a:cubicBezTo>
                    <a:pt x="87434" y="30509"/>
                    <a:pt x="90938" y="26737"/>
                    <a:pt x="95457" y="24022"/>
                  </a:cubicBezTo>
                  <a:cubicBezTo>
                    <a:pt x="100003" y="21317"/>
                    <a:pt x="105333" y="19964"/>
                    <a:pt x="111449" y="19964"/>
                  </a:cubicBezTo>
                  <a:cubicBezTo>
                    <a:pt x="115562" y="19964"/>
                    <a:pt x="119391" y="20631"/>
                    <a:pt x="122935" y="21955"/>
                  </a:cubicBezTo>
                  <a:cubicBezTo>
                    <a:pt x="126507" y="23251"/>
                    <a:pt x="129619" y="25213"/>
                    <a:pt x="132271" y="27842"/>
                  </a:cubicBezTo>
                  <a:cubicBezTo>
                    <a:pt x="134950" y="30471"/>
                    <a:pt x="137033" y="33766"/>
                    <a:pt x="138522" y="37748"/>
                  </a:cubicBezTo>
                  <a:cubicBezTo>
                    <a:pt x="140010" y="41701"/>
                    <a:pt x="140755" y="46320"/>
                    <a:pt x="140755" y="51625"/>
                  </a:cubicBezTo>
                  <a:lnTo>
                    <a:pt x="140755" y="56379"/>
                  </a:lnTo>
                  <a:lnTo>
                    <a:pt x="88110" y="56379"/>
                  </a:lnTo>
                  <a:lnTo>
                    <a:pt x="88110" y="45663"/>
                  </a:lnTo>
                  <a:lnTo>
                    <a:pt x="124478" y="45663"/>
                  </a:lnTo>
                  <a:cubicBezTo>
                    <a:pt x="124478" y="43167"/>
                    <a:pt x="123936" y="40967"/>
                    <a:pt x="122854" y="39043"/>
                  </a:cubicBezTo>
                  <a:cubicBezTo>
                    <a:pt x="121772" y="37119"/>
                    <a:pt x="120270" y="35624"/>
                    <a:pt x="118349" y="34538"/>
                  </a:cubicBezTo>
                  <a:cubicBezTo>
                    <a:pt x="116455" y="33433"/>
                    <a:pt x="114250" y="32871"/>
                    <a:pt x="111733" y="32871"/>
                  </a:cubicBezTo>
                  <a:cubicBezTo>
                    <a:pt x="109108" y="32871"/>
                    <a:pt x="106781" y="33480"/>
                    <a:pt x="104751" y="34700"/>
                  </a:cubicBezTo>
                  <a:cubicBezTo>
                    <a:pt x="102749" y="35890"/>
                    <a:pt x="101179" y="37500"/>
                    <a:pt x="100043" y="39529"/>
                  </a:cubicBezTo>
                  <a:cubicBezTo>
                    <a:pt x="98907" y="41539"/>
                    <a:pt x="98325" y="43767"/>
                    <a:pt x="98298" y="46225"/>
                  </a:cubicBezTo>
                  <a:lnTo>
                    <a:pt x="98298" y="56417"/>
                  </a:lnTo>
                  <a:cubicBezTo>
                    <a:pt x="98298" y="59503"/>
                    <a:pt x="98866" y="62170"/>
                    <a:pt x="100003" y="64418"/>
                  </a:cubicBezTo>
                  <a:cubicBezTo>
                    <a:pt x="101166" y="66656"/>
                    <a:pt x="102803" y="68390"/>
                    <a:pt x="104914" y="69609"/>
                  </a:cubicBezTo>
                  <a:cubicBezTo>
                    <a:pt x="107025" y="70828"/>
                    <a:pt x="109528" y="71438"/>
                    <a:pt x="112423" y="71438"/>
                  </a:cubicBezTo>
                  <a:cubicBezTo>
                    <a:pt x="114344" y="71438"/>
                    <a:pt x="116103" y="71161"/>
                    <a:pt x="117699" y="70628"/>
                  </a:cubicBezTo>
                  <a:cubicBezTo>
                    <a:pt x="119296" y="70085"/>
                    <a:pt x="120663" y="69266"/>
                    <a:pt x="121799" y="68190"/>
                  </a:cubicBezTo>
                  <a:cubicBezTo>
                    <a:pt x="122935" y="67104"/>
                    <a:pt x="123801" y="65780"/>
                    <a:pt x="124397" y="64208"/>
                  </a:cubicBezTo>
                  <a:lnTo>
                    <a:pt x="140389" y="65265"/>
                  </a:lnTo>
                  <a:cubicBezTo>
                    <a:pt x="139577" y="69104"/>
                    <a:pt x="137913" y="72466"/>
                    <a:pt x="135397" y="75333"/>
                  </a:cubicBezTo>
                  <a:cubicBezTo>
                    <a:pt x="132907" y="78172"/>
                    <a:pt x="129687" y="80391"/>
                    <a:pt x="125737" y="81991"/>
                  </a:cubicBezTo>
                  <a:cubicBezTo>
                    <a:pt x="121812" y="83553"/>
                    <a:pt x="117280" y="84344"/>
                    <a:pt x="112139" y="84344"/>
                  </a:cubicBezTo>
                  <a:close/>
                  <a:moveTo>
                    <a:pt x="185200" y="20784"/>
                  </a:moveTo>
                  <a:lnTo>
                    <a:pt x="185200" y="33766"/>
                  </a:lnTo>
                  <a:lnTo>
                    <a:pt x="147655" y="33766"/>
                  </a:lnTo>
                  <a:lnTo>
                    <a:pt x="147655" y="20784"/>
                  </a:lnTo>
                  <a:lnTo>
                    <a:pt x="185200" y="20784"/>
                  </a:lnTo>
                  <a:close/>
                  <a:moveTo>
                    <a:pt x="156179" y="5839"/>
                  </a:moveTo>
                  <a:lnTo>
                    <a:pt x="173469" y="5839"/>
                  </a:lnTo>
                  <a:lnTo>
                    <a:pt x="173469" y="63970"/>
                  </a:lnTo>
                  <a:cubicBezTo>
                    <a:pt x="173469" y="65561"/>
                    <a:pt x="173713" y="66808"/>
                    <a:pt x="174200" y="67704"/>
                  </a:cubicBezTo>
                  <a:cubicBezTo>
                    <a:pt x="174688" y="68571"/>
                    <a:pt x="175364" y="69180"/>
                    <a:pt x="176230" y="69523"/>
                  </a:cubicBezTo>
                  <a:cubicBezTo>
                    <a:pt x="177122" y="69875"/>
                    <a:pt x="178151" y="70056"/>
                    <a:pt x="179315" y="70056"/>
                  </a:cubicBezTo>
                  <a:cubicBezTo>
                    <a:pt x="180126" y="70056"/>
                    <a:pt x="180938" y="69990"/>
                    <a:pt x="181749" y="69856"/>
                  </a:cubicBezTo>
                  <a:cubicBezTo>
                    <a:pt x="182562" y="69685"/>
                    <a:pt x="183184" y="69571"/>
                    <a:pt x="183617" y="69485"/>
                  </a:cubicBezTo>
                  <a:lnTo>
                    <a:pt x="186337" y="82353"/>
                  </a:lnTo>
                  <a:cubicBezTo>
                    <a:pt x="185471" y="82620"/>
                    <a:pt x="184253" y="82934"/>
                    <a:pt x="182684" y="83287"/>
                  </a:cubicBezTo>
                  <a:cubicBezTo>
                    <a:pt x="181114" y="83668"/>
                    <a:pt x="179206" y="83896"/>
                    <a:pt x="176960" y="83972"/>
                  </a:cubicBezTo>
                  <a:cubicBezTo>
                    <a:pt x="172793" y="84144"/>
                    <a:pt x="169140" y="83582"/>
                    <a:pt x="166001" y="82315"/>
                  </a:cubicBezTo>
                  <a:cubicBezTo>
                    <a:pt x="162889" y="81039"/>
                    <a:pt x="160468" y="79067"/>
                    <a:pt x="158736" y="76391"/>
                  </a:cubicBezTo>
                  <a:cubicBezTo>
                    <a:pt x="157003" y="73705"/>
                    <a:pt x="156151" y="70323"/>
                    <a:pt x="156179" y="66237"/>
                  </a:cubicBezTo>
                  <a:lnTo>
                    <a:pt x="156179" y="5839"/>
                  </a:lnTo>
                  <a:close/>
                  <a:moveTo>
                    <a:pt x="196139" y="83125"/>
                  </a:moveTo>
                  <a:lnTo>
                    <a:pt x="196139" y="72819"/>
                  </a:lnTo>
                  <a:lnTo>
                    <a:pt x="226662" y="35023"/>
                  </a:lnTo>
                  <a:lnTo>
                    <a:pt x="226662" y="34576"/>
                  </a:lnTo>
                  <a:lnTo>
                    <a:pt x="197194" y="34576"/>
                  </a:lnTo>
                  <a:lnTo>
                    <a:pt x="197194" y="20784"/>
                  </a:lnTo>
                  <a:lnTo>
                    <a:pt x="247484" y="20784"/>
                  </a:lnTo>
                  <a:lnTo>
                    <a:pt x="247484" y="32023"/>
                  </a:lnTo>
                  <a:lnTo>
                    <a:pt x="218828" y="68875"/>
                  </a:lnTo>
                  <a:lnTo>
                    <a:pt x="218828" y="69323"/>
                  </a:lnTo>
                  <a:lnTo>
                    <a:pt x="248540" y="69323"/>
                  </a:lnTo>
                  <a:lnTo>
                    <a:pt x="248540" y="83125"/>
                  </a:lnTo>
                  <a:lnTo>
                    <a:pt x="196139" y="83125"/>
                  </a:lnTo>
                  <a:close/>
                  <a:moveTo>
                    <a:pt x="277429" y="65180"/>
                  </a:moveTo>
                  <a:lnTo>
                    <a:pt x="277470" y="44444"/>
                  </a:lnTo>
                  <a:lnTo>
                    <a:pt x="279986" y="44444"/>
                  </a:lnTo>
                  <a:lnTo>
                    <a:pt x="299957" y="20784"/>
                  </a:lnTo>
                  <a:lnTo>
                    <a:pt x="319805" y="20784"/>
                  </a:lnTo>
                  <a:lnTo>
                    <a:pt x="292975" y="52111"/>
                  </a:lnTo>
                  <a:lnTo>
                    <a:pt x="288875" y="52111"/>
                  </a:lnTo>
                  <a:lnTo>
                    <a:pt x="277429" y="65180"/>
                  </a:lnTo>
                  <a:close/>
                  <a:moveTo>
                    <a:pt x="261762" y="83125"/>
                  </a:moveTo>
                  <a:lnTo>
                    <a:pt x="261762" y="0"/>
                  </a:lnTo>
                  <a:lnTo>
                    <a:pt x="279053" y="0"/>
                  </a:lnTo>
                  <a:lnTo>
                    <a:pt x="279053" y="83125"/>
                  </a:lnTo>
                  <a:lnTo>
                    <a:pt x="261762" y="83125"/>
                  </a:lnTo>
                  <a:close/>
                  <a:moveTo>
                    <a:pt x="300728" y="83125"/>
                  </a:moveTo>
                  <a:lnTo>
                    <a:pt x="282381" y="55969"/>
                  </a:lnTo>
                  <a:lnTo>
                    <a:pt x="293909" y="43748"/>
                  </a:lnTo>
                  <a:lnTo>
                    <a:pt x="320982" y="83125"/>
                  </a:lnTo>
                  <a:lnTo>
                    <a:pt x="300728" y="83125"/>
                  </a:lnTo>
                  <a:close/>
                  <a:moveTo>
                    <a:pt x="353890" y="84344"/>
                  </a:moveTo>
                  <a:cubicBezTo>
                    <a:pt x="347585" y="84344"/>
                    <a:pt x="342132" y="83001"/>
                    <a:pt x="337533" y="80324"/>
                  </a:cubicBezTo>
                  <a:cubicBezTo>
                    <a:pt x="332959" y="77619"/>
                    <a:pt x="329428" y="73857"/>
                    <a:pt x="326938" y="69037"/>
                  </a:cubicBezTo>
                  <a:cubicBezTo>
                    <a:pt x="324449" y="64199"/>
                    <a:pt x="323204" y="58579"/>
                    <a:pt x="323204" y="52197"/>
                  </a:cubicBezTo>
                  <a:cubicBezTo>
                    <a:pt x="323204" y="45758"/>
                    <a:pt x="324449" y="40129"/>
                    <a:pt x="326938" y="35309"/>
                  </a:cubicBezTo>
                  <a:cubicBezTo>
                    <a:pt x="329428" y="30471"/>
                    <a:pt x="332959" y="26708"/>
                    <a:pt x="337533" y="24022"/>
                  </a:cubicBezTo>
                  <a:cubicBezTo>
                    <a:pt x="342132" y="21317"/>
                    <a:pt x="347585" y="19964"/>
                    <a:pt x="353890" y="19964"/>
                  </a:cubicBezTo>
                  <a:cubicBezTo>
                    <a:pt x="360195" y="19964"/>
                    <a:pt x="365633" y="21317"/>
                    <a:pt x="370207" y="24022"/>
                  </a:cubicBezTo>
                  <a:cubicBezTo>
                    <a:pt x="374807" y="26708"/>
                    <a:pt x="378352" y="30471"/>
                    <a:pt x="380841" y="35309"/>
                  </a:cubicBezTo>
                  <a:cubicBezTo>
                    <a:pt x="383331" y="40129"/>
                    <a:pt x="384576" y="45758"/>
                    <a:pt x="384576" y="52197"/>
                  </a:cubicBezTo>
                  <a:cubicBezTo>
                    <a:pt x="384576" y="58579"/>
                    <a:pt x="383331" y="64199"/>
                    <a:pt x="380841" y="69037"/>
                  </a:cubicBezTo>
                  <a:cubicBezTo>
                    <a:pt x="378352" y="73857"/>
                    <a:pt x="374807" y="77619"/>
                    <a:pt x="370207" y="80324"/>
                  </a:cubicBezTo>
                  <a:cubicBezTo>
                    <a:pt x="365633" y="83001"/>
                    <a:pt x="360195" y="84344"/>
                    <a:pt x="353890" y="84344"/>
                  </a:cubicBezTo>
                  <a:close/>
                  <a:moveTo>
                    <a:pt x="353971" y="70952"/>
                  </a:moveTo>
                  <a:cubicBezTo>
                    <a:pt x="356839" y="70952"/>
                    <a:pt x="359234" y="70133"/>
                    <a:pt x="361156" y="68513"/>
                  </a:cubicBezTo>
                  <a:cubicBezTo>
                    <a:pt x="363077" y="66866"/>
                    <a:pt x="364525" y="64618"/>
                    <a:pt x="365498" y="61779"/>
                  </a:cubicBezTo>
                  <a:cubicBezTo>
                    <a:pt x="366500" y="58931"/>
                    <a:pt x="367000" y="55702"/>
                    <a:pt x="367000" y="52073"/>
                  </a:cubicBezTo>
                  <a:cubicBezTo>
                    <a:pt x="367000" y="48444"/>
                    <a:pt x="366500" y="45215"/>
                    <a:pt x="365498" y="42377"/>
                  </a:cubicBezTo>
                  <a:cubicBezTo>
                    <a:pt x="364525" y="39529"/>
                    <a:pt x="363077" y="37281"/>
                    <a:pt x="361156" y="35633"/>
                  </a:cubicBezTo>
                  <a:cubicBezTo>
                    <a:pt x="359234" y="33985"/>
                    <a:pt x="356839" y="33157"/>
                    <a:pt x="353971" y="33157"/>
                  </a:cubicBezTo>
                  <a:cubicBezTo>
                    <a:pt x="351075" y="33157"/>
                    <a:pt x="348641" y="33985"/>
                    <a:pt x="346665" y="35633"/>
                  </a:cubicBezTo>
                  <a:cubicBezTo>
                    <a:pt x="344716" y="37281"/>
                    <a:pt x="343242" y="39529"/>
                    <a:pt x="342241" y="42377"/>
                  </a:cubicBezTo>
                  <a:cubicBezTo>
                    <a:pt x="341267" y="45215"/>
                    <a:pt x="340780" y="48444"/>
                    <a:pt x="340780" y="52073"/>
                  </a:cubicBezTo>
                  <a:cubicBezTo>
                    <a:pt x="340780" y="55702"/>
                    <a:pt x="341267" y="58931"/>
                    <a:pt x="342241" y="61779"/>
                  </a:cubicBezTo>
                  <a:cubicBezTo>
                    <a:pt x="343242" y="64618"/>
                    <a:pt x="344716" y="66866"/>
                    <a:pt x="346665" y="68513"/>
                  </a:cubicBezTo>
                  <a:cubicBezTo>
                    <a:pt x="348641" y="70133"/>
                    <a:pt x="351075" y="70952"/>
                    <a:pt x="353971" y="70952"/>
                  </a:cubicBezTo>
                  <a:close/>
                  <a:moveTo>
                    <a:pt x="447692" y="38557"/>
                  </a:moveTo>
                  <a:lnTo>
                    <a:pt x="431863" y="39529"/>
                  </a:lnTo>
                  <a:cubicBezTo>
                    <a:pt x="431592" y="38176"/>
                    <a:pt x="431010" y="36957"/>
                    <a:pt x="430117" y="35881"/>
                  </a:cubicBezTo>
                  <a:cubicBezTo>
                    <a:pt x="429224" y="34766"/>
                    <a:pt x="428047" y="33890"/>
                    <a:pt x="426586" y="33242"/>
                  </a:cubicBezTo>
                  <a:cubicBezTo>
                    <a:pt x="425151" y="32566"/>
                    <a:pt x="423433" y="32223"/>
                    <a:pt x="421431" y="32223"/>
                  </a:cubicBezTo>
                  <a:cubicBezTo>
                    <a:pt x="418751" y="32223"/>
                    <a:pt x="416492" y="32795"/>
                    <a:pt x="414652" y="33928"/>
                  </a:cubicBezTo>
                  <a:cubicBezTo>
                    <a:pt x="412813" y="35042"/>
                    <a:pt x="411892" y="36528"/>
                    <a:pt x="411892" y="38395"/>
                  </a:cubicBezTo>
                  <a:cubicBezTo>
                    <a:pt x="411892" y="39881"/>
                    <a:pt x="412488" y="41138"/>
                    <a:pt x="413678" y="42167"/>
                  </a:cubicBezTo>
                  <a:cubicBezTo>
                    <a:pt x="414869" y="43196"/>
                    <a:pt x="416912" y="44025"/>
                    <a:pt x="419807" y="44644"/>
                  </a:cubicBezTo>
                  <a:lnTo>
                    <a:pt x="431091" y="46920"/>
                  </a:lnTo>
                  <a:cubicBezTo>
                    <a:pt x="437153" y="48168"/>
                    <a:pt x="441671" y="50168"/>
                    <a:pt x="444648" y="52930"/>
                  </a:cubicBezTo>
                  <a:cubicBezTo>
                    <a:pt x="447625" y="55683"/>
                    <a:pt x="449112" y="59312"/>
                    <a:pt x="449112" y="63808"/>
                  </a:cubicBezTo>
                  <a:cubicBezTo>
                    <a:pt x="449112" y="67894"/>
                    <a:pt x="447908" y="71476"/>
                    <a:pt x="445500" y="74562"/>
                  </a:cubicBezTo>
                  <a:cubicBezTo>
                    <a:pt x="443119" y="77648"/>
                    <a:pt x="439845" y="80058"/>
                    <a:pt x="435677" y="81782"/>
                  </a:cubicBezTo>
                  <a:cubicBezTo>
                    <a:pt x="431538" y="83487"/>
                    <a:pt x="426762" y="84344"/>
                    <a:pt x="421350" y="84344"/>
                  </a:cubicBezTo>
                  <a:cubicBezTo>
                    <a:pt x="413096" y="84344"/>
                    <a:pt x="406521" y="82620"/>
                    <a:pt x="401624" y="79191"/>
                  </a:cubicBezTo>
                  <a:cubicBezTo>
                    <a:pt x="396752" y="75724"/>
                    <a:pt x="393898" y="71018"/>
                    <a:pt x="393059" y="65065"/>
                  </a:cubicBezTo>
                  <a:lnTo>
                    <a:pt x="410066" y="64170"/>
                  </a:lnTo>
                  <a:cubicBezTo>
                    <a:pt x="410580" y="66685"/>
                    <a:pt x="411825" y="68609"/>
                    <a:pt x="413800" y="69933"/>
                  </a:cubicBezTo>
                  <a:cubicBezTo>
                    <a:pt x="415775" y="71228"/>
                    <a:pt x="418306" y="71885"/>
                    <a:pt x="421390" y="71885"/>
                  </a:cubicBezTo>
                  <a:cubicBezTo>
                    <a:pt x="424421" y="71885"/>
                    <a:pt x="426856" y="71304"/>
                    <a:pt x="428696" y="70133"/>
                  </a:cubicBezTo>
                  <a:cubicBezTo>
                    <a:pt x="430563" y="68942"/>
                    <a:pt x="431510" y="67418"/>
                    <a:pt x="431538" y="65551"/>
                  </a:cubicBezTo>
                  <a:cubicBezTo>
                    <a:pt x="431510" y="63980"/>
                    <a:pt x="430847" y="62694"/>
                    <a:pt x="429549" y="61693"/>
                  </a:cubicBezTo>
                  <a:cubicBezTo>
                    <a:pt x="428250" y="60665"/>
                    <a:pt x="426248" y="59884"/>
                    <a:pt x="423542" y="59341"/>
                  </a:cubicBezTo>
                  <a:lnTo>
                    <a:pt x="412745" y="57188"/>
                  </a:lnTo>
                  <a:cubicBezTo>
                    <a:pt x="406657" y="55969"/>
                    <a:pt x="402124" y="53864"/>
                    <a:pt x="399147" y="50854"/>
                  </a:cubicBezTo>
                  <a:cubicBezTo>
                    <a:pt x="396197" y="47854"/>
                    <a:pt x="394723" y="44025"/>
                    <a:pt x="394723" y="39367"/>
                  </a:cubicBezTo>
                  <a:cubicBezTo>
                    <a:pt x="394723" y="35366"/>
                    <a:pt x="395806" y="31918"/>
                    <a:pt x="397970" y="29023"/>
                  </a:cubicBezTo>
                  <a:cubicBezTo>
                    <a:pt x="400161" y="26127"/>
                    <a:pt x="403233" y="23889"/>
                    <a:pt x="407184" y="22317"/>
                  </a:cubicBezTo>
                  <a:cubicBezTo>
                    <a:pt x="411162" y="20755"/>
                    <a:pt x="415816" y="19964"/>
                    <a:pt x="421147" y="19964"/>
                  </a:cubicBezTo>
                  <a:cubicBezTo>
                    <a:pt x="429021" y="19964"/>
                    <a:pt x="435217" y="21631"/>
                    <a:pt x="439737" y="24956"/>
                  </a:cubicBezTo>
                  <a:cubicBezTo>
                    <a:pt x="444282" y="28289"/>
                    <a:pt x="446935" y="32823"/>
                    <a:pt x="447692" y="38557"/>
                  </a:cubicBezTo>
                  <a:close/>
                  <a:moveTo>
                    <a:pt x="493163" y="20784"/>
                  </a:moveTo>
                  <a:lnTo>
                    <a:pt x="493163" y="33766"/>
                  </a:lnTo>
                  <a:lnTo>
                    <a:pt x="455617" y="33766"/>
                  </a:lnTo>
                  <a:lnTo>
                    <a:pt x="455617" y="20784"/>
                  </a:lnTo>
                  <a:lnTo>
                    <a:pt x="493163" y="20784"/>
                  </a:lnTo>
                  <a:close/>
                  <a:moveTo>
                    <a:pt x="464141" y="5839"/>
                  </a:moveTo>
                  <a:lnTo>
                    <a:pt x="481433" y="5839"/>
                  </a:lnTo>
                  <a:lnTo>
                    <a:pt x="481433" y="63970"/>
                  </a:lnTo>
                  <a:cubicBezTo>
                    <a:pt x="481433" y="65561"/>
                    <a:pt x="481675" y="66808"/>
                    <a:pt x="482163" y="67704"/>
                  </a:cubicBezTo>
                  <a:cubicBezTo>
                    <a:pt x="482650" y="68571"/>
                    <a:pt x="483326" y="69180"/>
                    <a:pt x="484192" y="69523"/>
                  </a:cubicBezTo>
                  <a:cubicBezTo>
                    <a:pt x="485085" y="69875"/>
                    <a:pt x="486113" y="70056"/>
                    <a:pt x="487277" y="70056"/>
                  </a:cubicBezTo>
                  <a:cubicBezTo>
                    <a:pt x="488089" y="70056"/>
                    <a:pt x="488900" y="69990"/>
                    <a:pt x="489713" y="69856"/>
                  </a:cubicBezTo>
                  <a:cubicBezTo>
                    <a:pt x="490524" y="69685"/>
                    <a:pt x="491146" y="69571"/>
                    <a:pt x="491580" y="69485"/>
                  </a:cubicBezTo>
                  <a:lnTo>
                    <a:pt x="494299" y="82353"/>
                  </a:lnTo>
                  <a:cubicBezTo>
                    <a:pt x="493433" y="82620"/>
                    <a:pt x="492216" y="82934"/>
                    <a:pt x="490646" y="83287"/>
                  </a:cubicBezTo>
                  <a:cubicBezTo>
                    <a:pt x="489076" y="83668"/>
                    <a:pt x="487169" y="83896"/>
                    <a:pt x="484923" y="83972"/>
                  </a:cubicBezTo>
                  <a:cubicBezTo>
                    <a:pt x="480755" y="84144"/>
                    <a:pt x="477103" y="83582"/>
                    <a:pt x="473964" y="82315"/>
                  </a:cubicBezTo>
                  <a:cubicBezTo>
                    <a:pt x="470852" y="81039"/>
                    <a:pt x="468430" y="79067"/>
                    <a:pt x="466698" y="76391"/>
                  </a:cubicBezTo>
                  <a:cubicBezTo>
                    <a:pt x="464967" y="73705"/>
                    <a:pt x="464114" y="70323"/>
                    <a:pt x="464141" y="66237"/>
                  </a:cubicBezTo>
                  <a:lnTo>
                    <a:pt x="464141" y="5839"/>
                  </a:lnTo>
                  <a:close/>
                  <a:moveTo>
                    <a:pt x="532169" y="84344"/>
                  </a:moveTo>
                  <a:cubicBezTo>
                    <a:pt x="525756" y="84344"/>
                    <a:pt x="520236" y="83039"/>
                    <a:pt x="515608" y="80448"/>
                  </a:cubicBezTo>
                  <a:cubicBezTo>
                    <a:pt x="511009" y="77819"/>
                    <a:pt x="507463" y="74114"/>
                    <a:pt x="504974" y="69323"/>
                  </a:cubicBezTo>
                  <a:cubicBezTo>
                    <a:pt x="502485" y="64503"/>
                    <a:pt x="501240" y="58807"/>
                    <a:pt x="501240" y="52235"/>
                  </a:cubicBezTo>
                  <a:cubicBezTo>
                    <a:pt x="501240" y="45825"/>
                    <a:pt x="502485" y="40196"/>
                    <a:pt x="504974" y="35347"/>
                  </a:cubicBezTo>
                  <a:cubicBezTo>
                    <a:pt x="507463" y="30509"/>
                    <a:pt x="510968" y="26737"/>
                    <a:pt x="515486" y="24022"/>
                  </a:cubicBezTo>
                  <a:cubicBezTo>
                    <a:pt x="520033" y="21317"/>
                    <a:pt x="525364" y="19964"/>
                    <a:pt x="531479" y="19964"/>
                  </a:cubicBezTo>
                  <a:cubicBezTo>
                    <a:pt x="535592" y="19964"/>
                    <a:pt x="539421" y="20631"/>
                    <a:pt x="542966" y="21955"/>
                  </a:cubicBezTo>
                  <a:cubicBezTo>
                    <a:pt x="546538" y="23251"/>
                    <a:pt x="549650" y="25213"/>
                    <a:pt x="552301" y="27842"/>
                  </a:cubicBezTo>
                  <a:cubicBezTo>
                    <a:pt x="554980" y="30471"/>
                    <a:pt x="557064" y="33766"/>
                    <a:pt x="558552" y="37748"/>
                  </a:cubicBezTo>
                  <a:cubicBezTo>
                    <a:pt x="560040" y="41701"/>
                    <a:pt x="560784" y="46320"/>
                    <a:pt x="560784" y="51625"/>
                  </a:cubicBezTo>
                  <a:lnTo>
                    <a:pt x="560784" y="56379"/>
                  </a:lnTo>
                  <a:lnTo>
                    <a:pt x="508140" y="56379"/>
                  </a:lnTo>
                  <a:lnTo>
                    <a:pt x="508140" y="45663"/>
                  </a:lnTo>
                  <a:lnTo>
                    <a:pt x="544508" y="45663"/>
                  </a:lnTo>
                  <a:cubicBezTo>
                    <a:pt x="544508" y="43167"/>
                    <a:pt x="543967" y="40967"/>
                    <a:pt x="542885" y="39043"/>
                  </a:cubicBezTo>
                  <a:cubicBezTo>
                    <a:pt x="541802" y="37119"/>
                    <a:pt x="540301" y="35624"/>
                    <a:pt x="538379" y="34538"/>
                  </a:cubicBezTo>
                  <a:cubicBezTo>
                    <a:pt x="536485" y="33433"/>
                    <a:pt x="534280" y="32871"/>
                    <a:pt x="531763" y="32871"/>
                  </a:cubicBezTo>
                  <a:cubicBezTo>
                    <a:pt x="529139" y="32871"/>
                    <a:pt x="526812" y="33480"/>
                    <a:pt x="524782" y="34700"/>
                  </a:cubicBezTo>
                  <a:cubicBezTo>
                    <a:pt x="522780" y="35890"/>
                    <a:pt x="521210" y="37500"/>
                    <a:pt x="520074" y="39529"/>
                  </a:cubicBezTo>
                  <a:cubicBezTo>
                    <a:pt x="518937" y="41539"/>
                    <a:pt x="518355" y="43767"/>
                    <a:pt x="518328" y="46225"/>
                  </a:cubicBezTo>
                  <a:lnTo>
                    <a:pt x="518328" y="56417"/>
                  </a:lnTo>
                  <a:cubicBezTo>
                    <a:pt x="518328" y="59503"/>
                    <a:pt x="518896" y="62170"/>
                    <a:pt x="520033" y="64418"/>
                  </a:cubicBezTo>
                  <a:cubicBezTo>
                    <a:pt x="521197" y="66656"/>
                    <a:pt x="522833" y="68390"/>
                    <a:pt x="524944" y="69609"/>
                  </a:cubicBezTo>
                  <a:cubicBezTo>
                    <a:pt x="527054" y="70828"/>
                    <a:pt x="529558" y="71438"/>
                    <a:pt x="532453" y="71438"/>
                  </a:cubicBezTo>
                  <a:cubicBezTo>
                    <a:pt x="534374" y="71438"/>
                    <a:pt x="536134" y="71161"/>
                    <a:pt x="537730" y="70628"/>
                  </a:cubicBezTo>
                  <a:cubicBezTo>
                    <a:pt x="539326" y="70085"/>
                    <a:pt x="540692" y="69266"/>
                    <a:pt x="541830" y="68190"/>
                  </a:cubicBezTo>
                  <a:cubicBezTo>
                    <a:pt x="542966" y="67104"/>
                    <a:pt x="543832" y="65780"/>
                    <a:pt x="544427" y="64208"/>
                  </a:cubicBezTo>
                  <a:lnTo>
                    <a:pt x="560420" y="65265"/>
                  </a:lnTo>
                  <a:cubicBezTo>
                    <a:pt x="559607" y="69104"/>
                    <a:pt x="557943" y="72466"/>
                    <a:pt x="555427" y="75333"/>
                  </a:cubicBezTo>
                  <a:cubicBezTo>
                    <a:pt x="552938" y="78172"/>
                    <a:pt x="549717" y="80391"/>
                    <a:pt x="545766" y="81991"/>
                  </a:cubicBezTo>
                  <a:cubicBezTo>
                    <a:pt x="541843" y="83553"/>
                    <a:pt x="537310" y="84344"/>
                    <a:pt x="532169" y="84344"/>
                  </a:cubicBezTo>
                  <a:close/>
                  <a:moveTo>
                    <a:pt x="589359" y="47082"/>
                  </a:moveTo>
                  <a:lnTo>
                    <a:pt x="589359" y="83125"/>
                  </a:lnTo>
                  <a:lnTo>
                    <a:pt x="572069" y="83125"/>
                  </a:lnTo>
                  <a:lnTo>
                    <a:pt x="572069" y="20784"/>
                  </a:lnTo>
                  <a:lnTo>
                    <a:pt x="588548" y="20784"/>
                  </a:lnTo>
                  <a:lnTo>
                    <a:pt x="588548" y="31775"/>
                  </a:lnTo>
                  <a:lnTo>
                    <a:pt x="589278" y="31775"/>
                  </a:lnTo>
                  <a:cubicBezTo>
                    <a:pt x="590659" y="28156"/>
                    <a:pt x="592972" y="25289"/>
                    <a:pt x="596219" y="23174"/>
                  </a:cubicBezTo>
                  <a:cubicBezTo>
                    <a:pt x="599466" y="21041"/>
                    <a:pt x="603404" y="19964"/>
                    <a:pt x="608031" y="19964"/>
                  </a:cubicBezTo>
                  <a:cubicBezTo>
                    <a:pt x="612360" y="19964"/>
                    <a:pt x="616135" y="20917"/>
                    <a:pt x="619356" y="22812"/>
                  </a:cubicBezTo>
                  <a:cubicBezTo>
                    <a:pt x="622575" y="24698"/>
                    <a:pt x="625078" y="27413"/>
                    <a:pt x="626864" y="30928"/>
                  </a:cubicBezTo>
                  <a:cubicBezTo>
                    <a:pt x="628650" y="34414"/>
                    <a:pt x="629544" y="38586"/>
                    <a:pt x="629544" y="43425"/>
                  </a:cubicBezTo>
                  <a:lnTo>
                    <a:pt x="629544" y="83125"/>
                  </a:lnTo>
                  <a:lnTo>
                    <a:pt x="612252" y="83125"/>
                  </a:lnTo>
                  <a:lnTo>
                    <a:pt x="612252" y="46511"/>
                  </a:lnTo>
                  <a:cubicBezTo>
                    <a:pt x="612279" y="42701"/>
                    <a:pt x="611305" y="39719"/>
                    <a:pt x="609330" y="37586"/>
                  </a:cubicBezTo>
                  <a:cubicBezTo>
                    <a:pt x="607354" y="35414"/>
                    <a:pt x="604635" y="34338"/>
                    <a:pt x="601171" y="34338"/>
                  </a:cubicBezTo>
                  <a:cubicBezTo>
                    <a:pt x="598844" y="34338"/>
                    <a:pt x="596788" y="34833"/>
                    <a:pt x="595002" y="35843"/>
                  </a:cubicBezTo>
                  <a:cubicBezTo>
                    <a:pt x="593243" y="36843"/>
                    <a:pt x="591863" y="38300"/>
                    <a:pt x="590861" y="40224"/>
                  </a:cubicBezTo>
                  <a:cubicBezTo>
                    <a:pt x="589887" y="42120"/>
                    <a:pt x="589387" y="44406"/>
                    <a:pt x="589359" y="47082"/>
                  </a:cubicBezTo>
                  <a:close/>
                </a:path>
              </a:pathLst>
            </a:custGeom>
            <a:solidFill>
              <a:srgbClr val="015294"/>
            </a:solidFill>
            <a:ln w="9525" cap="flat">
              <a:noFill/>
              <a:prstDash val="solid"/>
              <a:miter/>
            </a:ln>
          </p:spPr>
          <p:txBody>
            <a:bodyPr rtlCol="0" anchor="ctr"/>
            <a:lstStyle/>
            <a:p>
              <a:endParaRPr lang="de-AT" sz="1116">
                <a:solidFill>
                  <a:schemeClr val="tx2">
                    <a:lumMod val="75000"/>
                    <a:lumOff val="25000"/>
                  </a:schemeClr>
                </a:solidFill>
              </a:endParaRPr>
            </a:p>
          </p:txBody>
        </p:sp>
        <p:sp>
          <p:nvSpPr>
            <p:cNvPr id="257" name="Freihandform: Form 256">
              <a:extLst>
                <a:ext uri="{FF2B5EF4-FFF2-40B4-BE49-F238E27FC236}">
                  <a16:creationId xmlns:a16="http://schemas.microsoft.com/office/drawing/2014/main" id="{01ABBE5A-2DE8-8E65-4EE5-B1559E64AC21}"/>
                </a:ext>
              </a:extLst>
            </p:cNvPr>
            <p:cNvSpPr/>
            <p:nvPr/>
          </p:nvSpPr>
          <p:spPr>
            <a:xfrm>
              <a:off x="4745535" y="4805652"/>
              <a:ext cx="288000" cy="508096"/>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258" name="Freihandform: Form 257">
              <a:extLst>
                <a:ext uri="{FF2B5EF4-FFF2-40B4-BE49-F238E27FC236}">
                  <a16:creationId xmlns:a16="http://schemas.microsoft.com/office/drawing/2014/main" id="{20422E54-13FF-F69E-5B9B-A5D94D255264}"/>
                </a:ext>
              </a:extLst>
            </p:cNvPr>
            <p:cNvSpPr/>
            <p:nvPr/>
          </p:nvSpPr>
          <p:spPr>
            <a:xfrm>
              <a:off x="4745535" y="5313115"/>
              <a:ext cx="288000" cy="721468"/>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259" name="Freihandform: Form 258">
              <a:extLst>
                <a:ext uri="{FF2B5EF4-FFF2-40B4-BE49-F238E27FC236}">
                  <a16:creationId xmlns:a16="http://schemas.microsoft.com/office/drawing/2014/main" id="{E0EE91DA-497E-08DE-B2F8-638D69A09E0E}"/>
                </a:ext>
              </a:extLst>
            </p:cNvPr>
            <p:cNvSpPr/>
            <p:nvPr/>
          </p:nvSpPr>
          <p:spPr>
            <a:xfrm>
              <a:off x="4180276" y="4805451"/>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61" name="Textfeld 260">
              <a:extLst>
                <a:ext uri="{FF2B5EF4-FFF2-40B4-BE49-F238E27FC236}">
                  <a16:creationId xmlns:a16="http://schemas.microsoft.com/office/drawing/2014/main" id="{A69AF26D-EB4E-8CD0-3075-8C90B05A8874}"/>
                </a:ext>
              </a:extLst>
            </p:cNvPr>
            <p:cNvSpPr txBox="1"/>
            <p:nvPr/>
          </p:nvSpPr>
          <p:spPr>
            <a:xfrm>
              <a:off x="5023116" y="6196514"/>
              <a:ext cx="376381" cy="200055"/>
            </a:xfrm>
            <a:prstGeom prst="rect">
              <a:avLst/>
            </a:prstGeom>
            <a:noFill/>
          </p:spPr>
          <p:txBody>
            <a:bodyPr wrap="square" rtlCol="0">
              <a:spAutoFit/>
            </a:bodyPr>
            <a:lstStyle/>
            <a:p>
              <a:r>
                <a:rPr lang="de-DE" sz="651" b="1">
                  <a:solidFill>
                    <a:srgbClr val="AFAFAF"/>
                  </a:solidFill>
                  <a:latin typeface="Titillium Web  "/>
                </a:rPr>
                <a:t>10</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262" name="Textfeld 261">
              <a:extLst>
                <a:ext uri="{FF2B5EF4-FFF2-40B4-BE49-F238E27FC236}">
                  <a16:creationId xmlns:a16="http://schemas.microsoft.com/office/drawing/2014/main" id="{60F13D20-3044-3CD3-C9D3-C32A161137B9}"/>
                </a:ext>
              </a:extLst>
            </p:cNvPr>
            <p:cNvSpPr txBox="1"/>
            <p:nvPr/>
          </p:nvSpPr>
          <p:spPr>
            <a:xfrm>
              <a:off x="5017359" y="4980038"/>
              <a:ext cx="495244" cy="200055"/>
            </a:xfrm>
            <a:prstGeom prst="rect">
              <a:avLst/>
            </a:prstGeom>
            <a:noFill/>
          </p:spPr>
          <p:txBody>
            <a:bodyPr wrap="square" rtlCol="0">
              <a:spAutoFit/>
            </a:bodyPr>
            <a:lstStyle/>
            <a:p>
              <a:r>
                <a:rPr lang="de-DE" sz="651" b="1">
                  <a:solidFill>
                    <a:srgbClr val="3C3C3C"/>
                  </a:solidFill>
                  <a:latin typeface="Titillium Web  "/>
                </a:rPr>
                <a:t>3,8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63" name="Freihandform: Form 262">
              <a:extLst>
                <a:ext uri="{FF2B5EF4-FFF2-40B4-BE49-F238E27FC236}">
                  <a16:creationId xmlns:a16="http://schemas.microsoft.com/office/drawing/2014/main" id="{1FE071BD-61C3-B81E-0B09-A4482EAAE628}"/>
                </a:ext>
              </a:extLst>
            </p:cNvPr>
            <p:cNvSpPr/>
            <p:nvPr/>
          </p:nvSpPr>
          <p:spPr>
            <a:xfrm>
              <a:off x="4745535" y="6035296"/>
              <a:ext cx="288000" cy="555657"/>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264" name="Freihandform: Form 263">
              <a:extLst>
                <a:ext uri="{FF2B5EF4-FFF2-40B4-BE49-F238E27FC236}">
                  <a16:creationId xmlns:a16="http://schemas.microsoft.com/office/drawing/2014/main" id="{FBE79E53-6F85-12B4-08CD-374CE895EC81}"/>
                </a:ext>
              </a:extLst>
            </p:cNvPr>
            <p:cNvSpPr/>
            <p:nvPr/>
          </p:nvSpPr>
          <p:spPr>
            <a:xfrm>
              <a:off x="4825244" y="6187984"/>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265" name="Textfeld 264">
              <a:extLst>
                <a:ext uri="{FF2B5EF4-FFF2-40B4-BE49-F238E27FC236}">
                  <a16:creationId xmlns:a16="http://schemas.microsoft.com/office/drawing/2014/main" id="{3B87736C-305E-1B5C-C4A0-6BEABC6F3FC9}"/>
                </a:ext>
              </a:extLst>
            </p:cNvPr>
            <p:cNvSpPr txBox="1"/>
            <p:nvPr/>
          </p:nvSpPr>
          <p:spPr>
            <a:xfrm>
              <a:off x="4099543" y="6307042"/>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266" name="Textfeld 265">
              <a:extLst>
                <a:ext uri="{FF2B5EF4-FFF2-40B4-BE49-F238E27FC236}">
                  <a16:creationId xmlns:a16="http://schemas.microsoft.com/office/drawing/2014/main" id="{253A60E6-CF39-BBDD-3501-DA36FCA6A507}"/>
                </a:ext>
              </a:extLst>
            </p:cNvPr>
            <p:cNvSpPr txBox="1"/>
            <p:nvPr/>
          </p:nvSpPr>
          <p:spPr>
            <a:xfrm>
              <a:off x="3961002" y="6058796"/>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267" name="Textfeld 266">
              <a:extLst>
                <a:ext uri="{FF2B5EF4-FFF2-40B4-BE49-F238E27FC236}">
                  <a16:creationId xmlns:a16="http://schemas.microsoft.com/office/drawing/2014/main" id="{7D9FCAA7-89DF-C5E6-AB46-1002E137E6C0}"/>
                </a:ext>
              </a:extLst>
            </p:cNvPr>
            <p:cNvSpPr txBox="1"/>
            <p:nvPr/>
          </p:nvSpPr>
          <p:spPr>
            <a:xfrm>
              <a:off x="4290894" y="497182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268" name="Textfeld 267">
              <a:extLst>
                <a:ext uri="{FF2B5EF4-FFF2-40B4-BE49-F238E27FC236}">
                  <a16:creationId xmlns:a16="http://schemas.microsoft.com/office/drawing/2014/main" id="{C17259F9-8505-419F-4818-391E03B8C6D6}"/>
                </a:ext>
              </a:extLst>
            </p:cNvPr>
            <p:cNvSpPr txBox="1"/>
            <p:nvPr/>
          </p:nvSpPr>
          <p:spPr>
            <a:xfrm>
              <a:off x="5838665" y="5466688"/>
              <a:ext cx="727458" cy="200055"/>
            </a:xfrm>
            <a:prstGeom prst="rect">
              <a:avLst/>
            </a:prstGeom>
            <a:noFill/>
          </p:spPr>
          <p:txBody>
            <a:bodyPr wrap="square" rtlCol="0">
              <a:spAutoFit/>
            </a:bodyPr>
            <a:lstStyle/>
            <a:p>
              <a:r>
                <a:rPr lang="de-DE" sz="651" b="1">
                  <a:solidFill>
                    <a:srgbClr val="3C3C3C"/>
                  </a:solidFill>
                  <a:latin typeface="Titillium Web  "/>
                </a:rPr>
                <a:t>3,2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69" name="Freihandform: Form 23">
              <a:extLst>
                <a:ext uri="{FF2B5EF4-FFF2-40B4-BE49-F238E27FC236}">
                  <a16:creationId xmlns:a16="http://schemas.microsoft.com/office/drawing/2014/main" id="{1F3B087B-8048-1DBF-6F7D-FCEEA2B592A4}"/>
                </a:ext>
              </a:extLst>
            </p:cNvPr>
            <p:cNvSpPr/>
            <p:nvPr/>
          </p:nvSpPr>
          <p:spPr>
            <a:xfrm>
              <a:off x="5562375" y="5345795"/>
              <a:ext cx="629954" cy="97781"/>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99000">
                  <a:schemeClr val="bg1"/>
                </a:gs>
              </a:gsLst>
              <a:lin ang="0" scaled="1"/>
            </a:gradFill>
            <a:ln w="13815" cap="flat">
              <a:noFill/>
              <a:prstDash val="solid"/>
              <a:miter/>
            </a:ln>
          </p:spPr>
          <p:txBody>
            <a:bodyPr rtlCol="0" anchor="ctr"/>
            <a:lstStyle/>
            <a:p>
              <a:endParaRPr lang="de-AT" sz="1116"/>
            </a:p>
          </p:txBody>
        </p:sp>
        <p:sp>
          <p:nvSpPr>
            <p:cNvPr id="270" name="Textfeld 269">
              <a:extLst>
                <a:ext uri="{FF2B5EF4-FFF2-40B4-BE49-F238E27FC236}">
                  <a16:creationId xmlns:a16="http://schemas.microsoft.com/office/drawing/2014/main" id="{1EC399A3-3BE5-7346-9051-B7B15AE70C5E}"/>
                </a:ext>
              </a:extLst>
            </p:cNvPr>
            <p:cNvSpPr txBox="1"/>
            <p:nvPr/>
          </p:nvSpPr>
          <p:spPr>
            <a:xfrm>
              <a:off x="5837441" y="5300137"/>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273" name="Freihandform: Form 272">
              <a:extLst>
                <a:ext uri="{FF2B5EF4-FFF2-40B4-BE49-F238E27FC236}">
                  <a16:creationId xmlns:a16="http://schemas.microsoft.com/office/drawing/2014/main" id="{C8398B89-DBB2-4E1D-BA92-68A5FADF637F}"/>
                </a:ext>
              </a:extLst>
            </p:cNvPr>
            <p:cNvSpPr/>
            <p:nvPr/>
          </p:nvSpPr>
          <p:spPr>
            <a:xfrm>
              <a:off x="5562375" y="5672857"/>
              <a:ext cx="288000" cy="365436"/>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274" name="Freihandform: Form 273">
              <a:extLst>
                <a:ext uri="{FF2B5EF4-FFF2-40B4-BE49-F238E27FC236}">
                  <a16:creationId xmlns:a16="http://schemas.microsoft.com/office/drawing/2014/main" id="{367A91C8-ED62-3DB2-0520-9045A8753D2E}"/>
                </a:ext>
              </a:extLst>
            </p:cNvPr>
            <p:cNvSpPr/>
            <p:nvPr/>
          </p:nvSpPr>
          <p:spPr>
            <a:xfrm>
              <a:off x="5562375" y="5441153"/>
              <a:ext cx="288000" cy="233838"/>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275" name="Textfeld 274">
              <a:extLst>
                <a:ext uri="{FF2B5EF4-FFF2-40B4-BE49-F238E27FC236}">
                  <a16:creationId xmlns:a16="http://schemas.microsoft.com/office/drawing/2014/main" id="{DD13AED6-4187-9815-8535-7BA9CAB3AEC6}"/>
                </a:ext>
              </a:extLst>
            </p:cNvPr>
            <p:cNvSpPr txBox="1"/>
            <p:nvPr/>
          </p:nvSpPr>
          <p:spPr>
            <a:xfrm>
              <a:off x="5845750" y="6197390"/>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278" name="Textfeld 277">
              <a:extLst>
                <a:ext uri="{FF2B5EF4-FFF2-40B4-BE49-F238E27FC236}">
                  <a16:creationId xmlns:a16="http://schemas.microsoft.com/office/drawing/2014/main" id="{7CCDF81A-C0AC-13C2-A8E3-E1CDD0F4D5A9}"/>
                </a:ext>
              </a:extLst>
            </p:cNvPr>
            <p:cNvSpPr txBox="1"/>
            <p:nvPr/>
          </p:nvSpPr>
          <p:spPr>
            <a:xfrm>
              <a:off x="5082357" y="5602827"/>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79" name="Textfeld 278">
              <a:extLst>
                <a:ext uri="{FF2B5EF4-FFF2-40B4-BE49-F238E27FC236}">
                  <a16:creationId xmlns:a16="http://schemas.microsoft.com/office/drawing/2014/main" id="{E6AB531C-A4C7-6DB3-3F79-F460E65AD995}"/>
                </a:ext>
              </a:extLst>
            </p:cNvPr>
            <p:cNvSpPr txBox="1"/>
            <p:nvPr/>
          </p:nvSpPr>
          <p:spPr>
            <a:xfrm>
              <a:off x="5846935" y="5753520"/>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0" name="Textfeld 279">
              <a:extLst>
                <a:ext uri="{FF2B5EF4-FFF2-40B4-BE49-F238E27FC236}">
                  <a16:creationId xmlns:a16="http://schemas.microsoft.com/office/drawing/2014/main" id="{68F7DC69-B00D-90BD-2E4B-CFF68E751821}"/>
                </a:ext>
              </a:extLst>
            </p:cNvPr>
            <p:cNvSpPr txBox="1"/>
            <p:nvPr/>
          </p:nvSpPr>
          <p:spPr>
            <a:xfrm>
              <a:off x="5851106" y="6311306"/>
              <a:ext cx="445903" cy="200055"/>
            </a:xfrm>
            <a:prstGeom prst="rect">
              <a:avLst/>
            </a:prstGeom>
            <a:noFill/>
          </p:spPr>
          <p:txBody>
            <a:bodyPr wrap="square" rtlCol="0">
              <a:spAutoFit/>
            </a:bodyPr>
            <a:lstStyle/>
            <a:p>
              <a:r>
                <a:rPr lang="de-DE" sz="651" b="1">
                  <a:solidFill>
                    <a:srgbClr val="EB5032"/>
                  </a:solidFill>
                  <a:latin typeface="Titillium Web  "/>
                </a:rPr>
                <a:t>10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286" name="Textfeld 285">
              <a:extLst>
                <a:ext uri="{FF2B5EF4-FFF2-40B4-BE49-F238E27FC236}">
                  <a16:creationId xmlns:a16="http://schemas.microsoft.com/office/drawing/2014/main" id="{F8679FC5-EB08-63AA-180D-2851A5583A35}"/>
                </a:ext>
              </a:extLst>
            </p:cNvPr>
            <p:cNvSpPr txBox="1"/>
            <p:nvPr/>
          </p:nvSpPr>
          <p:spPr>
            <a:xfrm>
              <a:off x="3872579" y="4463464"/>
              <a:ext cx="1827843" cy="215444"/>
            </a:xfrm>
            <a:prstGeom prst="rect">
              <a:avLst/>
            </a:prstGeom>
            <a:noFill/>
          </p:spPr>
          <p:txBody>
            <a:bodyPr wrap="square" rtlCol="0">
              <a:spAutoFit/>
            </a:bodyPr>
            <a:lstStyle/>
            <a:p>
              <a:r>
                <a:rPr lang="de-DE" sz="800" b="1">
                  <a:solidFill>
                    <a:srgbClr val="3C3C3C"/>
                  </a:solidFill>
                  <a:latin typeface="Titillium Web  "/>
                </a:rPr>
                <a:t> Gesamtkosten  = 22,8 Ct/kWh</a:t>
              </a:r>
              <a:endParaRPr lang="de-AT" sz="800" b="1">
                <a:solidFill>
                  <a:srgbClr val="3C3C3C"/>
                </a:solidFill>
                <a:latin typeface="Titillium Web  "/>
              </a:endParaRPr>
            </a:p>
          </p:txBody>
        </p:sp>
        <p:sp>
          <p:nvSpPr>
            <p:cNvPr id="287" name="Textfeld 286">
              <a:extLst>
                <a:ext uri="{FF2B5EF4-FFF2-40B4-BE49-F238E27FC236}">
                  <a16:creationId xmlns:a16="http://schemas.microsoft.com/office/drawing/2014/main" id="{50443399-7D8B-0247-2A9C-18B5992F4114}"/>
                </a:ext>
              </a:extLst>
            </p:cNvPr>
            <p:cNvSpPr txBox="1"/>
            <p:nvPr/>
          </p:nvSpPr>
          <p:spPr>
            <a:xfrm>
              <a:off x="5369824" y="4467102"/>
              <a:ext cx="2036752" cy="338554"/>
            </a:xfrm>
            <a:prstGeom prst="rect">
              <a:avLst/>
            </a:prstGeom>
            <a:noFill/>
          </p:spPr>
          <p:txBody>
            <a:bodyPr wrap="square">
              <a:spAutoFit/>
            </a:bodyPr>
            <a:lstStyle/>
            <a:p>
              <a:r>
                <a:rPr lang="de-DE" sz="800" b="1">
                  <a:solidFill>
                    <a:srgbClr val="3C3C3C"/>
                  </a:solidFill>
                  <a:latin typeface="Titillium Web  "/>
                </a:rPr>
                <a:t>= 20,2 Ct / kWh</a:t>
              </a:r>
            </a:p>
            <a:p>
              <a:r>
                <a:rPr lang="de-DE" sz="800">
                  <a:solidFill>
                    <a:srgbClr val="96C446"/>
                  </a:solidFill>
                  <a:latin typeface="Titillium Web  "/>
                </a:rPr>
                <a:t>Deine Ersparnis </a:t>
              </a:r>
              <a:r>
                <a:rPr lang="de-DE" sz="800" b="1">
                  <a:solidFill>
                    <a:srgbClr val="96C446"/>
                  </a:solidFill>
                  <a:latin typeface="Titillium Web  "/>
                </a:rPr>
                <a:t>= 2,6 Ct/kWh = -11%</a:t>
              </a:r>
              <a:endParaRPr lang="de-AT" sz="800" b="1">
                <a:solidFill>
                  <a:srgbClr val="96C446"/>
                </a:solidFill>
                <a:latin typeface="Titillium Web  "/>
              </a:endParaRPr>
            </a:p>
          </p:txBody>
        </p:sp>
        <p:pic>
          <p:nvPicPr>
            <p:cNvPr id="330" name="Grafik 329">
              <a:extLst>
                <a:ext uri="{FF2B5EF4-FFF2-40B4-BE49-F238E27FC236}">
                  <a16:creationId xmlns:a16="http://schemas.microsoft.com/office/drawing/2014/main" id="{40C346DD-6049-E275-77B8-8DF89862C83C}"/>
                </a:ext>
              </a:extLst>
            </p:cNvPr>
            <p:cNvPicPr>
              <a:picLocks noChangeAspect="1"/>
            </p:cNvPicPr>
            <p:nvPr/>
          </p:nvPicPr>
          <p:blipFill>
            <a:blip r:embed="rId5"/>
            <a:stretch>
              <a:fillRect/>
            </a:stretch>
          </p:blipFill>
          <p:spPr>
            <a:xfrm>
              <a:off x="4781856" y="4923513"/>
              <a:ext cx="208681" cy="244974"/>
            </a:xfrm>
            <a:prstGeom prst="rect">
              <a:avLst/>
            </a:prstGeom>
          </p:spPr>
        </p:pic>
        <p:pic>
          <p:nvPicPr>
            <p:cNvPr id="334" name="Grafik 333">
              <a:extLst>
                <a:ext uri="{FF2B5EF4-FFF2-40B4-BE49-F238E27FC236}">
                  <a16:creationId xmlns:a16="http://schemas.microsoft.com/office/drawing/2014/main" id="{521643BF-26FC-2090-4118-DB49B485DDCC}"/>
                </a:ext>
              </a:extLst>
            </p:cNvPr>
            <p:cNvPicPr>
              <a:picLocks noChangeAspect="1"/>
            </p:cNvPicPr>
            <p:nvPr/>
          </p:nvPicPr>
          <p:blipFill rotWithShape="1">
            <a:blip r:embed="rId5"/>
            <a:srcRect t="16994" b="10123"/>
            <a:stretch/>
          </p:blipFill>
          <p:spPr>
            <a:xfrm>
              <a:off x="5605527" y="5476782"/>
              <a:ext cx="208681" cy="178541"/>
            </a:xfrm>
            <a:prstGeom prst="rect">
              <a:avLst/>
            </a:prstGeom>
          </p:spPr>
        </p:pic>
        <p:grpSp>
          <p:nvGrpSpPr>
            <p:cNvPr id="169" name="Gruppieren 168">
              <a:extLst>
                <a:ext uri="{FF2B5EF4-FFF2-40B4-BE49-F238E27FC236}">
                  <a16:creationId xmlns:a16="http://schemas.microsoft.com/office/drawing/2014/main" id="{E8FAB0F0-987D-A5BF-67BA-82FE9A5E4195}"/>
                </a:ext>
              </a:extLst>
            </p:cNvPr>
            <p:cNvGrpSpPr/>
            <p:nvPr/>
          </p:nvGrpSpPr>
          <p:grpSpPr>
            <a:xfrm>
              <a:off x="4238048" y="4028372"/>
              <a:ext cx="2156819" cy="499978"/>
              <a:chOff x="829085" y="640946"/>
              <a:chExt cx="2156819" cy="499978"/>
            </a:xfrm>
          </p:grpSpPr>
          <p:sp>
            <p:nvSpPr>
              <p:cNvPr id="170" name="Rechteck 169">
                <a:extLst>
                  <a:ext uri="{FF2B5EF4-FFF2-40B4-BE49-F238E27FC236}">
                    <a16:creationId xmlns:a16="http://schemas.microsoft.com/office/drawing/2014/main" id="{6AF57E90-FE49-1163-0BD4-EC9AB8A9561E}"/>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71" name="Rechteck 170">
                <a:extLst>
                  <a:ext uri="{FF2B5EF4-FFF2-40B4-BE49-F238E27FC236}">
                    <a16:creationId xmlns:a16="http://schemas.microsoft.com/office/drawing/2014/main" id="{360377B6-2653-3E90-807C-F2A657256031}"/>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72" name="Gruppieren 171">
              <a:extLst>
                <a:ext uri="{FF2B5EF4-FFF2-40B4-BE49-F238E27FC236}">
                  <a16:creationId xmlns:a16="http://schemas.microsoft.com/office/drawing/2014/main" id="{F915733B-90E1-85F2-082A-36BA229CDA26}"/>
                </a:ext>
              </a:extLst>
            </p:cNvPr>
            <p:cNvGrpSpPr/>
            <p:nvPr/>
          </p:nvGrpSpPr>
          <p:grpSpPr>
            <a:xfrm>
              <a:off x="4287041" y="6595966"/>
              <a:ext cx="2062608" cy="249949"/>
              <a:chOff x="4609839" y="9827434"/>
              <a:chExt cx="2062608" cy="249949"/>
            </a:xfrm>
          </p:grpSpPr>
          <p:sp>
            <p:nvSpPr>
              <p:cNvPr id="173" name="Freihandform: Form 157">
                <a:extLst>
                  <a:ext uri="{FF2B5EF4-FFF2-40B4-BE49-F238E27FC236}">
                    <a16:creationId xmlns:a16="http://schemas.microsoft.com/office/drawing/2014/main" id="{FF4115F5-62F1-2304-BF8E-D4B25CECA233}"/>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74" name="Textfeld 173">
                <a:extLst>
                  <a:ext uri="{FF2B5EF4-FFF2-40B4-BE49-F238E27FC236}">
                    <a16:creationId xmlns:a16="http://schemas.microsoft.com/office/drawing/2014/main" id="{EE92934E-DFAB-D94F-6BC5-AE8F7BCDFC5F}"/>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pic>
          <p:nvPicPr>
            <p:cNvPr id="175" name="Grafik 174">
              <a:extLst>
                <a:ext uri="{FF2B5EF4-FFF2-40B4-BE49-F238E27FC236}">
                  <a16:creationId xmlns:a16="http://schemas.microsoft.com/office/drawing/2014/main" id="{6F2A8D2A-2615-37FD-A796-DE00FAECF2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9049" y="5550006"/>
              <a:ext cx="133684" cy="187157"/>
            </a:xfrm>
            <a:prstGeom prst="rect">
              <a:avLst/>
            </a:prstGeom>
          </p:spPr>
        </p:pic>
        <p:sp>
          <p:nvSpPr>
            <p:cNvPr id="182" name="Textfeld 181">
              <a:extLst>
                <a:ext uri="{FF2B5EF4-FFF2-40B4-BE49-F238E27FC236}">
                  <a16:creationId xmlns:a16="http://schemas.microsoft.com/office/drawing/2014/main" id="{DEDF090B-9769-FA00-120A-FDEB0E943BE8}"/>
                </a:ext>
              </a:extLst>
            </p:cNvPr>
            <p:cNvSpPr txBox="1"/>
            <p:nvPr/>
          </p:nvSpPr>
          <p:spPr>
            <a:xfrm>
              <a:off x="4695559" y="6328338"/>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84" name="Gruppieren 183">
              <a:extLst>
                <a:ext uri="{FF2B5EF4-FFF2-40B4-BE49-F238E27FC236}">
                  <a16:creationId xmlns:a16="http://schemas.microsoft.com/office/drawing/2014/main" id="{B9E10BA6-6EA7-2445-4809-DFBDD545C12F}"/>
                </a:ext>
              </a:extLst>
            </p:cNvPr>
            <p:cNvGrpSpPr/>
            <p:nvPr/>
          </p:nvGrpSpPr>
          <p:grpSpPr>
            <a:xfrm>
              <a:off x="5585995" y="6218414"/>
              <a:ext cx="391322" cy="280725"/>
              <a:chOff x="2013340" y="3041933"/>
              <a:chExt cx="391322" cy="280725"/>
            </a:xfrm>
          </p:grpSpPr>
          <p:sp>
            <p:nvSpPr>
              <p:cNvPr id="185" name="Textfeld 184">
                <a:extLst>
                  <a:ext uri="{FF2B5EF4-FFF2-40B4-BE49-F238E27FC236}">
                    <a16:creationId xmlns:a16="http://schemas.microsoft.com/office/drawing/2014/main" id="{4D9A216A-5C5E-ED82-2AAC-A2B2066E6491}"/>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86" name="Freihandform 185">
                <a:extLst>
                  <a:ext uri="{FF2B5EF4-FFF2-40B4-BE49-F238E27FC236}">
                    <a16:creationId xmlns:a16="http://schemas.microsoft.com/office/drawing/2014/main" id="{E4B76289-7E94-0AC5-FFF0-2B684FFB49AE}"/>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87" name="Freihandform 186">
                <a:extLst>
                  <a:ext uri="{FF2B5EF4-FFF2-40B4-BE49-F238E27FC236}">
                    <a16:creationId xmlns:a16="http://schemas.microsoft.com/office/drawing/2014/main" id="{35453919-9C62-1D25-71A3-61C424AE61DE}"/>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pic>
          <p:nvPicPr>
            <p:cNvPr id="188" name="Grafik 187">
              <a:extLst>
                <a:ext uri="{FF2B5EF4-FFF2-40B4-BE49-F238E27FC236}">
                  <a16:creationId xmlns:a16="http://schemas.microsoft.com/office/drawing/2014/main" id="{64E88D3F-355B-55FC-9C41-2D3F6A8B8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6367" y="5749860"/>
              <a:ext cx="133684" cy="187157"/>
            </a:xfrm>
            <a:prstGeom prst="rect">
              <a:avLst/>
            </a:prstGeom>
          </p:spPr>
        </p:pic>
      </p:grpSp>
      <p:pic>
        <p:nvPicPr>
          <p:cNvPr id="359" name="Picture 2">
            <a:extLst>
              <a:ext uri="{FF2B5EF4-FFF2-40B4-BE49-F238E27FC236}">
                <a16:creationId xmlns:a16="http://schemas.microsoft.com/office/drawing/2014/main" id="{C573BCFA-D769-CAE8-F8B9-98488724559B}"/>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5346804" y="189632"/>
            <a:ext cx="2033949" cy="833424"/>
          </a:xfrm>
          <a:prstGeom prst="rect">
            <a:avLst/>
          </a:prstGeom>
          <a:noFill/>
        </p:spPr>
      </p:pic>
      <p:grpSp>
        <p:nvGrpSpPr>
          <p:cNvPr id="93" name="Gruppieren 92">
            <a:extLst>
              <a:ext uri="{FF2B5EF4-FFF2-40B4-BE49-F238E27FC236}">
                <a16:creationId xmlns:a16="http://schemas.microsoft.com/office/drawing/2014/main" id="{BE9C8934-7174-D656-E284-403CA4E1A18D}"/>
              </a:ext>
            </a:extLst>
          </p:cNvPr>
          <p:cNvGrpSpPr/>
          <p:nvPr/>
        </p:nvGrpSpPr>
        <p:grpSpPr>
          <a:xfrm>
            <a:off x="62887" y="7530723"/>
            <a:ext cx="3867793" cy="2959564"/>
            <a:chOff x="-67745" y="7530723"/>
            <a:chExt cx="3867793" cy="2959564"/>
          </a:xfrm>
        </p:grpSpPr>
        <p:grpSp>
          <p:nvGrpSpPr>
            <p:cNvPr id="244" name="Gruppieren 243">
              <a:extLst>
                <a:ext uri="{FF2B5EF4-FFF2-40B4-BE49-F238E27FC236}">
                  <a16:creationId xmlns:a16="http://schemas.microsoft.com/office/drawing/2014/main" id="{BA116298-B252-285F-80D8-700562C956C9}"/>
                </a:ext>
              </a:extLst>
            </p:cNvPr>
            <p:cNvGrpSpPr/>
            <p:nvPr/>
          </p:nvGrpSpPr>
          <p:grpSpPr>
            <a:xfrm>
              <a:off x="439741" y="10163394"/>
              <a:ext cx="3360307" cy="326893"/>
              <a:chOff x="4609839" y="9827434"/>
              <a:chExt cx="3360307" cy="326893"/>
            </a:xfrm>
          </p:grpSpPr>
          <p:sp>
            <p:nvSpPr>
              <p:cNvPr id="245" name="Freihandform: Form 157">
                <a:extLst>
                  <a:ext uri="{FF2B5EF4-FFF2-40B4-BE49-F238E27FC236}">
                    <a16:creationId xmlns:a16="http://schemas.microsoft.com/office/drawing/2014/main" id="{B5D03FA2-3297-D343-C003-B3526F716EE7}"/>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46" name="Textfeld 245">
                <a:extLst>
                  <a:ext uri="{FF2B5EF4-FFF2-40B4-BE49-F238E27FC236}">
                    <a16:creationId xmlns:a16="http://schemas.microsoft.com/office/drawing/2014/main" id="{BADDF33D-4963-25F8-47C7-5D03423A939C}"/>
                  </a:ext>
                </a:extLst>
              </p:cNvPr>
              <p:cNvSpPr txBox="1"/>
              <p:nvPr/>
            </p:nvSpPr>
            <p:spPr>
              <a:xfrm>
                <a:off x="4609839" y="9831162"/>
                <a:ext cx="1346197" cy="323165"/>
              </a:xfrm>
              <a:prstGeom prst="rect">
                <a:avLst/>
              </a:prstGeom>
              <a:noFill/>
            </p:spPr>
            <p:txBody>
              <a:bodyPr wrap="square">
                <a:spAutoFit/>
              </a:bodyPr>
              <a:lstStyle/>
              <a:p>
                <a:pPr algn="l" fontAlgn="base"/>
                <a:r>
                  <a:rPr lang="de-AT" sz="500" dirty="0">
                    <a:solidFill>
                      <a:schemeClr val="bg1">
                        <a:lumMod val="50000"/>
                      </a:schemeClr>
                    </a:solidFill>
                    <a:latin typeface="Titillium Web" panose="00000500000000000000" pitchFamily="2" charset="0"/>
                  </a:rPr>
                  <a:t>*Quelle Energie AG Ökostrom Classic 12 Monate Bindung; </a:t>
                </a:r>
                <a:br>
                  <a:rPr lang="de-AT" sz="500" dirty="0">
                    <a:solidFill>
                      <a:schemeClr val="bg1">
                        <a:lumMod val="50000"/>
                      </a:schemeClr>
                    </a:solidFill>
                    <a:latin typeface="Titillium Web" panose="00000500000000000000" pitchFamily="2" charset="0"/>
                  </a:rPr>
                </a:br>
                <a:r>
                  <a:rPr lang="de-AT" sz="500" dirty="0">
                    <a:solidFill>
                      <a:schemeClr val="bg1">
                        <a:lumMod val="50000"/>
                      </a:schemeClr>
                    </a:solidFill>
                    <a:latin typeface="Titillium Web" panose="00000500000000000000" pitchFamily="2" charset="0"/>
                  </a:rPr>
                  <a:t>Stand 01.2025, Netzentgeld für Netz NÖ</a:t>
                </a:r>
              </a:p>
            </p:txBody>
          </p:sp>
          <p:sp>
            <p:nvSpPr>
              <p:cNvPr id="91" name="Textfeld 90">
                <a:extLst>
                  <a:ext uri="{FF2B5EF4-FFF2-40B4-BE49-F238E27FC236}">
                    <a16:creationId xmlns:a16="http://schemas.microsoft.com/office/drawing/2014/main" id="{39861DC0-6C46-BB5B-1864-054E098CD9AD}"/>
                  </a:ext>
                </a:extLst>
              </p:cNvPr>
              <p:cNvSpPr txBox="1"/>
              <p:nvPr/>
            </p:nvSpPr>
            <p:spPr>
              <a:xfrm>
                <a:off x="6022847" y="9829309"/>
                <a:ext cx="1947299" cy="184666"/>
              </a:xfrm>
              <a:prstGeom prst="rect">
                <a:avLst/>
              </a:prstGeom>
              <a:noFill/>
            </p:spPr>
            <p:txBody>
              <a:bodyPr wrap="square">
                <a:spAutoFit/>
              </a:bodyPr>
              <a:lstStyle/>
              <a:p>
                <a:pPr algn="l" fontAlgn="base"/>
                <a:r>
                  <a:rPr lang="de-DE" sz="600">
                    <a:solidFill>
                      <a:srgbClr val="E94D32"/>
                    </a:solidFill>
                    <a:latin typeface="Titillium Web  "/>
                  </a:rPr>
                  <a:t>** Kleinunternehmen ohne UST</a:t>
                </a:r>
                <a:endParaRPr lang="de-AT" sz="500">
                  <a:solidFill>
                    <a:schemeClr val="bg1">
                      <a:lumMod val="50000"/>
                    </a:schemeClr>
                  </a:solidFill>
                  <a:latin typeface="Titillium Web" panose="00000500000000000000" pitchFamily="2" charset="0"/>
                </a:endParaRPr>
              </a:p>
            </p:txBody>
          </p:sp>
        </p:grpSp>
        <p:sp>
          <p:nvSpPr>
            <p:cNvPr id="57" name="Textfeld 56">
              <a:extLst>
                <a:ext uri="{FF2B5EF4-FFF2-40B4-BE49-F238E27FC236}">
                  <a16:creationId xmlns:a16="http://schemas.microsoft.com/office/drawing/2014/main" id="{A641D9DD-1083-9335-F013-4F7EF5CC8846}"/>
                </a:ext>
              </a:extLst>
            </p:cNvPr>
            <p:cNvSpPr txBox="1"/>
            <p:nvPr/>
          </p:nvSpPr>
          <p:spPr>
            <a:xfrm>
              <a:off x="-67745" y="8518505"/>
              <a:ext cx="1261833" cy="192489"/>
            </a:xfrm>
            <a:prstGeom prst="rect">
              <a:avLst/>
            </a:prstGeom>
            <a:noFill/>
          </p:spPr>
          <p:txBody>
            <a:bodyPr wrap="square" rtlCol="0">
              <a:spAutoFit/>
            </a:bodyPr>
            <a:lstStyle/>
            <a:p>
              <a:pPr algn="ctr"/>
              <a:r>
                <a:rPr lang="de-DE" sz="651" b="1">
                  <a:solidFill>
                    <a:schemeClr val="accent6">
                      <a:lumMod val="75000"/>
                    </a:schemeClr>
                  </a:solidFill>
                  <a:latin typeface="Titillium Web  "/>
                </a:rPr>
                <a:t>Erneuerb.-Förderabgabe</a:t>
              </a:r>
              <a:endParaRPr lang="de-AT" sz="651">
                <a:solidFill>
                  <a:schemeClr val="accent6">
                    <a:lumMod val="75000"/>
                  </a:schemeClr>
                </a:solidFill>
                <a:latin typeface="Titillium Web  "/>
              </a:endParaRPr>
            </a:p>
          </p:txBody>
        </p:sp>
        <p:grpSp>
          <p:nvGrpSpPr>
            <p:cNvPr id="90" name="Gruppieren 89">
              <a:extLst>
                <a:ext uri="{FF2B5EF4-FFF2-40B4-BE49-F238E27FC236}">
                  <a16:creationId xmlns:a16="http://schemas.microsoft.com/office/drawing/2014/main" id="{4359BEC4-8B0C-523C-8BB1-6A1C60E038A2}"/>
                </a:ext>
              </a:extLst>
            </p:cNvPr>
            <p:cNvGrpSpPr/>
            <p:nvPr/>
          </p:nvGrpSpPr>
          <p:grpSpPr>
            <a:xfrm>
              <a:off x="180101" y="7530723"/>
              <a:ext cx="3548369" cy="2627207"/>
              <a:chOff x="180101" y="7530723"/>
              <a:chExt cx="3548369" cy="2627207"/>
            </a:xfrm>
          </p:grpSpPr>
          <p:sp>
            <p:nvSpPr>
              <p:cNvPr id="192" name="Freihandform: Form 191">
                <a:extLst>
                  <a:ext uri="{FF2B5EF4-FFF2-40B4-BE49-F238E27FC236}">
                    <a16:creationId xmlns:a16="http://schemas.microsoft.com/office/drawing/2014/main" id="{89F9B436-392F-3D36-8C8C-A3044AA18DB2}"/>
                  </a:ext>
                </a:extLst>
              </p:cNvPr>
              <p:cNvSpPr/>
              <p:nvPr/>
            </p:nvSpPr>
            <p:spPr>
              <a:xfrm>
                <a:off x="1986186" y="9276371"/>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93" name="Freihandform: Form 192">
                <a:extLst>
                  <a:ext uri="{FF2B5EF4-FFF2-40B4-BE49-F238E27FC236}">
                    <a16:creationId xmlns:a16="http://schemas.microsoft.com/office/drawing/2014/main" id="{FA23EA7A-967F-746B-794F-6B711889C485}"/>
                  </a:ext>
                </a:extLst>
              </p:cNvPr>
              <p:cNvSpPr/>
              <p:nvPr/>
            </p:nvSpPr>
            <p:spPr>
              <a:xfrm>
                <a:off x="2027528" y="9264559"/>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97" name="Freihandform: Form 196">
                <a:extLst>
                  <a:ext uri="{FF2B5EF4-FFF2-40B4-BE49-F238E27FC236}">
                    <a16:creationId xmlns:a16="http://schemas.microsoft.com/office/drawing/2014/main" id="{9C754019-A07E-371B-1103-8E6F9F1143A0}"/>
                  </a:ext>
                </a:extLst>
              </p:cNvPr>
              <p:cNvSpPr/>
              <p:nvPr/>
            </p:nvSpPr>
            <p:spPr>
              <a:xfrm>
                <a:off x="2071822" y="934429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98" name="Freihandform: Form 197">
                <a:extLst>
                  <a:ext uri="{FF2B5EF4-FFF2-40B4-BE49-F238E27FC236}">
                    <a16:creationId xmlns:a16="http://schemas.microsoft.com/office/drawing/2014/main" id="{63AE76CB-AB0B-CB69-98F9-4D539CFA7FB0}"/>
                  </a:ext>
                </a:extLst>
              </p:cNvPr>
              <p:cNvSpPr/>
              <p:nvPr/>
            </p:nvSpPr>
            <p:spPr>
              <a:xfrm>
                <a:off x="1997998" y="9344290"/>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199" name="Freihandform: Form 198">
                <a:extLst>
                  <a:ext uri="{FF2B5EF4-FFF2-40B4-BE49-F238E27FC236}">
                    <a16:creationId xmlns:a16="http://schemas.microsoft.com/office/drawing/2014/main" id="{AB68078A-AB93-AE05-B665-51ACDF07C7C0}"/>
                  </a:ext>
                </a:extLst>
              </p:cNvPr>
              <p:cNvSpPr/>
              <p:nvPr/>
            </p:nvSpPr>
            <p:spPr>
              <a:xfrm>
                <a:off x="1971421" y="9323619"/>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01" name="Freihandform: Form 200">
                <a:extLst>
                  <a:ext uri="{FF2B5EF4-FFF2-40B4-BE49-F238E27FC236}">
                    <a16:creationId xmlns:a16="http://schemas.microsoft.com/office/drawing/2014/main" id="{4E8F61B8-AFA7-AED9-5043-A3BEF4BA79BF}"/>
                  </a:ext>
                </a:extLst>
              </p:cNvPr>
              <p:cNvSpPr/>
              <p:nvPr/>
            </p:nvSpPr>
            <p:spPr>
              <a:xfrm>
                <a:off x="2036386" y="9294089"/>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04" name="Freihandform: Form 203">
                <a:extLst>
                  <a:ext uri="{FF2B5EF4-FFF2-40B4-BE49-F238E27FC236}">
                    <a16:creationId xmlns:a16="http://schemas.microsoft.com/office/drawing/2014/main" id="{F76F0952-1BD8-E694-AE64-0C67F387E47F}"/>
                  </a:ext>
                </a:extLst>
              </p:cNvPr>
              <p:cNvSpPr/>
              <p:nvPr/>
            </p:nvSpPr>
            <p:spPr>
              <a:xfrm>
                <a:off x="1888737" y="9622524"/>
                <a:ext cx="288000" cy="534335"/>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234" name="Freihandform: Form 233">
                <a:extLst>
                  <a:ext uri="{FF2B5EF4-FFF2-40B4-BE49-F238E27FC236}">
                    <a16:creationId xmlns:a16="http://schemas.microsoft.com/office/drawing/2014/main" id="{2AF929E8-1E1B-E58F-DEE7-4F17E4D2E965}"/>
                  </a:ext>
                </a:extLst>
              </p:cNvPr>
              <p:cNvSpPr/>
              <p:nvPr/>
            </p:nvSpPr>
            <p:spPr>
              <a:xfrm>
                <a:off x="563171" y="8168177"/>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50" name="Textfeld 249">
                <a:extLst>
                  <a:ext uri="{FF2B5EF4-FFF2-40B4-BE49-F238E27FC236}">
                    <a16:creationId xmlns:a16="http://schemas.microsoft.com/office/drawing/2014/main" id="{DABCDDC7-6542-1504-5D35-76218472EB65}"/>
                  </a:ext>
                </a:extLst>
              </p:cNvPr>
              <p:cNvSpPr txBox="1"/>
              <p:nvPr/>
            </p:nvSpPr>
            <p:spPr>
              <a:xfrm>
                <a:off x="2164434" y="9107677"/>
                <a:ext cx="727458" cy="200055"/>
              </a:xfrm>
              <a:prstGeom prst="rect">
                <a:avLst/>
              </a:prstGeom>
              <a:noFill/>
            </p:spPr>
            <p:txBody>
              <a:bodyPr wrap="square" rtlCol="0">
                <a:spAutoFit/>
              </a:bodyPr>
              <a:lstStyle/>
              <a:p>
                <a:r>
                  <a:rPr lang="de-DE" sz="651" b="1">
                    <a:solidFill>
                      <a:srgbClr val="3C3C3C"/>
                    </a:solidFill>
                    <a:latin typeface="Titillium Web  "/>
                  </a:rPr>
                  <a:t>1,25</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52" name="Freihandform: Form 23">
                <a:extLst>
                  <a:ext uri="{FF2B5EF4-FFF2-40B4-BE49-F238E27FC236}">
                    <a16:creationId xmlns:a16="http://schemas.microsoft.com/office/drawing/2014/main" id="{F4A83574-BE8B-9D4A-EB9F-94A9AAE35E35}"/>
                  </a:ext>
                </a:extLst>
              </p:cNvPr>
              <p:cNvSpPr/>
              <p:nvPr/>
            </p:nvSpPr>
            <p:spPr>
              <a:xfrm>
                <a:off x="1888161" y="9060432"/>
                <a:ext cx="666437" cy="93072"/>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253" name="Textfeld 252">
                <a:extLst>
                  <a:ext uri="{FF2B5EF4-FFF2-40B4-BE49-F238E27FC236}">
                    <a16:creationId xmlns:a16="http://schemas.microsoft.com/office/drawing/2014/main" id="{518A717F-B08E-C6BD-DF4A-80D52053F3D7}"/>
                  </a:ext>
                </a:extLst>
              </p:cNvPr>
              <p:cNvSpPr txBox="1"/>
              <p:nvPr/>
            </p:nvSpPr>
            <p:spPr>
              <a:xfrm>
                <a:off x="2163370" y="9001718"/>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255" name="Freihandform: Form 254">
                <a:extLst>
                  <a:ext uri="{FF2B5EF4-FFF2-40B4-BE49-F238E27FC236}">
                    <a16:creationId xmlns:a16="http://schemas.microsoft.com/office/drawing/2014/main" id="{AE0089FC-490A-FC32-36D7-CD93348E2581}"/>
                  </a:ext>
                </a:extLst>
              </p:cNvPr>
              <p:cNvSpPr/>
              <p:nvPr/>
            </p:nvSpPr>
            <p:spPr>
              <a:xfrm>
                <a:off x="1888737" y="9256963"/>
                <a:ext cx="288000" cy="365436"/>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260" name="Freihandform: Form 259">
                <a:extLst>
                  <a:ext uri="{FF2B5EF4-FFF2-40B4-BE49-F238E27FC236}">
                    <a16:creationId xmlns:a16="http://schemas.microsoft.com/office/drawing/2014/main" id="{30E7F473-492A-FF4F-B464-CFC238352353}"/>
                  </a:ext>
                </a:extLst>
              </p:cNvPr>
              <p:cNvSpPr/>
              <p:nvPr/>
            </p:nvSpPr>
            <p:spPr>
              <a:xfrm>
                <a:off x="1888737" y="9153060"/>
                <a:ext cx="288000" cy="102861"/>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271" name="Textfeld 270">
                <a:extLst>
                  <a:ext uri="{FF2B5EF4-FFF2-40B4-BE49-F238E27FC236}">
                    <a16:creationId xmlns:a16="http://schemas.microsoft.com/office/drawing/2014/main" id="{80F37248-A66E-28DD-BD3F-4412B0B2DDEA}"/>
                  </a:ext>
                </a:extLst>
              </p:cNvPr>
              <p:cNvSpPr txBox="1"/>
              <p:nvPr/>
            </p:nvSpPr>
            <p:spPr>
              <a:xfrm>
                <a:off x="2173441" y="9713066"/>
                <a:ext cx="119316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285" name="Textfeld 284">
                <a:extLst>
                  <a:ext uri="{FF2B5EF4-FFF2-40B4-BE49-F238E27FC236}">
                    <a16:creationId xmlns:a16="http://schemas.microsoft.com/office/drawing/2014/main" id="{E04FC815-96B3-3C49-F9BD-C6B9029759FA}"/>
                  </a:ext>
                </a:extLst>
              </p:cNvPr>
              <p:cNvSpPr txBox="1"/>
              <p:nvPr/>
            </p:nvSpPr>
            <p:spPr>
              <a:xfrm>
                <a:off x="2169271" y="9326810"/>
                <a:ext cx="507536"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6,35</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8" name="Textfeld 287">
                <a:extLst>
                  <a:ext uri="{FF2B5EF4-FFF2-40B4-BE49-F238E27FC236}">
                    <a16:creationId xmlns:a16="http://schemas.microsoft.com/office/drawing/2014/main" id="{4B32C916-3F2E-D6F6-EC54-AE1E923DCAA0}"/>
                  </a:ext>
                </a:extLst>
              </p:cNvPr>
              <p:cNvSpPr txBox="1"/>
              <p:nvPr/>
            </p:nvSpPr>
            <p:spPr>
              <a:xfrm>
                <a:off x="2173441" y="9884596"/>
                <a:ext cx="1500033" cy="200055"/>
              </a:xfrm>
              <a:prstGeom prst="rect">
                <a:avLst/>
              </a:prstGeom>
              <a:noFill/>
            </p:spPr>
            <p:txBody>
              <a:bodyPr wrap="square" rtlCol="0">
                <a:spAutoFit/>
              </a:bodyPr>
              <a:lstStyle/>
              <a:p>
                <a:r>
                  <a:rPr lang="de-DE" sz="651">
                    <a:solidFill>
                      <a:srgbClr val="EB5032"/>
                    </a:solidFill>
                    <a:latin typeface="Titillium Web  "/>
                  </a:rPr>
                  <a:t>10 </a:t>
                </a:r>
                <a:r>
                  <a:rPr lang="de-DE" sz="700">
                    <a:solidFill>
                      <a:srgbClr val="E94D32"/>
                    </a:solidFill>
                    <a:latin typeface="Titillium Web  "/>
                  </a:rPr>
                  <a:t>Ct**</a:t>
                </a:r>
                <a:endParaRPr lang="de-AT" sz="651">
                  <a:solidFill>
                    <a:srgbClr val="EB5032"/>
                  </a:solidFill>
                  <a:latin typeface="Titillium Web  "/>
                </a:endParaRPr>
              </a:p>
            </p:txBody>
          </p:sp>
          <p:sp>
            <p:nvSpPr>
              <p:cNvPr id="336" name="Textfeld 335">
                <a:extLst>
                  <a:ext uri="{FF2B5EF4-FFF2-40B4-BE49-F238E27FC236}">
                    <a16:creationId xmlns:a16="http://schemas.microsoft.com/office/drawing/2014/main" id="{A3F16301-0E81-337C-718D-6126A93BA8C8}"/>
                  </a:ext>
                </a:extLst>
              </p:cNvPr>
              <p:cNvSpPr txBox="1"/>
              <p:nvPr/>
            </p:nvSpPr>
            <p:spPr>
              <a:xfrm>
                <a:off x="1691718" y="7859737"/>
                <a:ext cx="2036752" cy="338554"/>
              </a:xfrm>
              <a:prstGeom prst="rect">
                <a:avLst/>
              </a:prstGeom>
              <a:noFill/>
            </p:spPr>
            <p:txBody>
              <a:bodyPr wrap="square">
                <a:spAutoFit/>
              </a:bodyPr>
              <a:lstStyle/>
              <a:p>
                <a:r>
                  <a:rPr lang="de-DE" sz="800" b="1" dirty="0">
                    <a:solidFill>
                      <a:srgbClr val="3C3C3C"/>
                    </a:solidFill>
                    <a:latin typeface="Titillium Web  "/>
                  </a:rPr>
                  <a:t>= 18,8 Ct / kWh</a:t>
                </a:r>
              </a:p>
              <a:p>
                <a:r>
                  <a:rPr lang="de-DE" sz="800" dirty="0">
                    <a:solidFill>
                      <a:srgbClr val="96C446"/>
                    </a:solidFill>
                    <a:latin typeface="Titillium Web  "/>
                  </a:rPr>
                  <a:t>Deine Ersparnis </a:t>
                </a:r>
                <a:r>
                  <a:rPr lang="de-DE" sz="800" b="1" dirty="0">
                    <a:solidFill>
                      <a:srgbClr val="96C446"/>
                    </a:solidFill>
                    <a:latin typeface="Titillium Web  "/>
                  </a:rPr>
                  <a:t>= 13,8 Ct/kWh = -42%</a:t>
                </a:r>
                <a:endParaRPr lang="de-AT" sz="800" b="1" dirty="0">
                  <a:solidFill>
                    <a:srgbClr val="96C446"/>
                  </a:solidFill>
                  <a:latin typeface="Titillium Web  "/>
                </a:endParaRPr>
              </a:p>
            </p:txBody>
          </p:sp>
          <p:pic>
            <p:nvPicPr>
              <p:cNvPr id="338" name="Grafik 337">
                <a:extLst>
                  <a:ext uri="{FF2B5EF4-FFF2-40B4-BE49-F238E27FC236}">
                    <a16:creationId xmlns:a16="http://schemas.microsoft.com/office/drawing/2014/main" id="{8EC4D6DF-94D1-77A1-0860-2BDA79F45AF4}"/>
                  </a:ext>
                </a:extLst>
              </p:cNvPr>
              <p:cNvPicPr>
                <a:picLocks noChangeAspect="1"/>
              </p:cNvPicPr>
              <p:nvPr/>
            </p:nvPicPr>
            <p:blipFill rotWithShape="1">
              <a:blip r:embed="rId5"/>
              <a:srcRect t="16994" b="10123"/>
              <a:stretch/>
            </p:blipFill>
            <p:spPr>
              <a:xfrm>
                <a:off x="1980648" y="9161473"/>
                <a:ext cx="108523" cy="92849"/>
              </a:xfrm>
              <a:prstGeom prst="rect">
                <a:avLst/>
              </a:prstGeom>
            </p:spPr>
          </p:pic>
          <p:sp>
            <p:nvSpPr>
              <p:cNvPr id="339" name="Textfeld 338">
                <a:extLst>
                  <a:ext uri="{FF2B5EF4-FFF2-40B4-BE49-F238E27FC236}">
                    <a16:creationId xmlns:a16="http://schemas.microsoft.com/office/drawing/2014/main" id="{27ACAD94-8E55-D669-C31F-4C8355664C93}"/>
                  </a:ext>
                </a:extLst>
              </p:cNvPr>
              <p:cNvSpPr txBox="1"/>
              <p:nvPr/>
            </p:nvSpPr>
            <p:spPr>
              <a:xfrm>
                <a:off x="180101" y="7851229"/>
                <a:ext cx="1827843" cy="215444"/>
              </a:xfrm>
              <a:prstGeom prst="rect">
                <a:avLst/>
              </a:prstGeom>
              <a:noFill/>
            </p:spPr>
            <p:txBody>
              <a:bodyPr wrap="square" rtlCol="0">
                <a:spAutoFit/>
              </a:bodyPr>
              <a:lstStyle/>
              <a:p>
                <a:r>
                  <a:rPr lang="de-DE" sz="800" b="1" dirty="0">
                    <a:solidFill>
                      <a:srgbClr val="3C3C3C"/>
                    </a:solidFill>
                    <a:latin typeface="Titillium Web  "/>
                  </a:rPr>
                  <a:t> Gesamtkosten  = 32,6 Ct/kWh</a:t>
                </a:r>
                <a:endParaRPr lang="de-AT" sz="800" b="1" dirty="0">
                  <a:solidFill>
                    <a:srgbClr val="3C3C3C"/>
                  </a:solidFill>
                  <a:latin typeface="Titillium Web  "/>
                </a:endParaRPr>
              </a:p>
            </p:txBody>
          </p:sp>
          <p:sp>
            <p:nvSpPr>
              <p:cNvPr id="340" name="Freihandform: Form 339">
                <a:extLst>
                  <a:ext uri="{FF2B5EF4-FFF2-40B4-BE49-F238E27FC236}">
                    <a16:creationId xmlns:a16="http://schemas.microsoft.com/office/drawing/2014/main" id="{3DA73343-C976-AFF8-F738-343A6C20CD71}"/>
                  </a:ext>
                </a:extLst>
              </p:cNvPr>
              <p:cNvSpPr/>
              <p:nvPr/>
            </p:nvSpPr>
            <p:spPr>
              <a:xfrm>
                <a:off x="1045514" y="8164519"/>
                <a:ext cx="288000" cy="411949"/>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341" name="Freihandform: Form 340">
                <a:extLst>
                  <a:ext uri="{FF2B5EF4-FFF2-40B4-BE49-F238E27FC236}">
                    <a16:creationId xmlns:a16="http://schemas.microsoft.com/office/drawing/2014/main" id="{FAB1B512-AE9A-7127-97A2-0DD44D81D7F7}"/>
                  </a:ext>
                </a:extLst>
              </p:cNvPr>
              <p:cNvSpPr/>
              <p:nvPr/>
            </p:nvSpPr>
            <p:spPr>
              <a:xfrm>
                <a:off x="1045513" y="8776386"/>
                <a:ext cx="288000" cy="587016"/>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342" name="Textfeld 341">
                <a:extLst>
                  <a:ext uri="{FF2B5EF4-FFF2-40B4-BE49-F238E27FC236}">
                    <a16:creationId xmlns:a16="http://schemas.microsoft.com/office/drawing/2014/main" id="{424195F1-9669-EE29-AFEA-17D4D4D66A22}"/>
                  </a:ext>
                </a:extLst>
              </p:cNvPr>
              <p:cNvSpPr txBox="1"/>
              <p:nvPr/>
            </p:nvSpPr>
            <p:spPr>
              <a:xfrm>
                <a:off x="1325003" y="9727430"/>
                <a:ext cx="502567" cy="200055"/>
              </a:xfrm>
              <a:prstGeom prst="rect">
                <a:avLst/>
              </a:prstGeom>
              <a:noFill/>
            </p:spPr>
            <p:txBody>
              <a:bodyPr wrap="square" rtlCol="0">
                <a:spAutoFit/>
              </a:bodyPr>
              <a:lstStyle/>
              <a:p>
                <a:r>
                  <a:rPr lang="de-DE" sz="651" b="1">
                    <a:solidFill>
                      <a:srgbClr val="AFAFAF"/>
                    </a:solidFill>
                    <a:latin typeface="Titillium Web  "/>
                  </a:rPr>
                  <a:t>16,25</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343" name="Textfeld 342">
                <a:extLst>
                  <a:ext uri="{FF2B5EF4-FFF2-40B4-BE49-F238E27FC236}">
                    <a16:creationId xmlns:a16="http://schemas.microsoft.com/office/drawing/2014/main" id="{46B36966-8CB8-8A7B-19D7-7811C23C0334}"/>
                  </a:ext>
                </a:extLst>
              </p:cNvPr>
              <p:cNvSpPr txBox="1"/>
              <p:nvPr/>
            </p:nvSpPr>
            <p:spPr>
              <a:xfrm>
                <a:off x="1357505" y="8254159"/>
                <a:ext cx="495244" cy="200055"/>
              </a:xfrm>
              <a:prstGeom prst="rect">
                <a:avLst/>
              </a:prstGeom>
              <a:noFill/>
            </p:spPr>
            <p:txBody>
              <a:bodyPr wrap="square" rtlCol="0">
                <a:spAutoFit/>
              </a:bodyPr>
              <a:lstStyle/>
              <a:p>
                <a:r>
                  <a:rPr lang="de-DE" sz="651" b="1">
                    <a:solidFill>
                      <a:srgbClr val="3C3C3C"/>
                    </a:solidFill>
                    <a:latin typeface="Titillium Web  "/>
                  </a:rPr>
                  <a:t>5,4</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44" name="Freihandform: Form 343">
                <a:extLst>
                  <a:ext uri="{FF2B5EF4-FFF2-40B4-BE49-F238E27FC236}">
                    <a16:creationId xmlns:a16="http://schemas.microsoft.com/office/drawing/2014/main" id="{616FA513-BC60-0CDB-3BCC-98D06580EA3D}"/>
                  </a:ext>
                </a:extLst>
              </p:cNvPr>
              <p:cNvSpPr/>
              <p:nvPr/>
            </p:nvSpPr>
            <p:spPr>
              <a:xfrm>
                <a:off x="1045514" y="9365411"/>
                <a:ext cx="288000" cy="792519"/>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solidFill>
                    <a:srgbClr val="AFAFAF"/>
                  </a:solidFill>
                </a:endParaRPr>
              </a:p>
            </p:txBody>
          </p:sp>
          <p:sp>
            <p:nvSpPr>
              <p:cNvPr id="345" name="Freihandform: Form 344">
                <a:extLst>
                  <a:ext uri="{FF2B5EF4-FFF2-40B4-BE49-F238E27FC236}">
                    <a16:creationId xmlns:a16="http://schemas.microsoft.com/office/drawing/2014/main" id="{7F0408D7-BDC0-4EA9-64C6-CF3F6A05DF09}"/>
                  </a:ext>
                </a:extLst>
              </p:cNvPr>
              <p:cNvSpPr/>
              <p:nvPr/>
            </p:nvSpPr>
            <p:spPr>
              <a:xfrm>
                <a:off x="1121246" y="9624027"/>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346" name="Textfeld 345">
                <a:extLst>
                  <a:ext uri="{FF2B5EF4-FFF2-40B4-BE49-F238E27FC236}">
                    <a16:creationId xmlns:a16="http://schemas.microsoft.com/office/drawing/2014/main" id="{6E69C739-BF57-1362-9DD8-E0A6B23EBDC4}"/>
                  </a:ext>
                </a:extLst>
              </p:cNvPr>
              <p:cNvSpPr txBox="1"/>
              <p:nvPr/>
            </p:nvSpPr>
            <p:spPr>
              <a:xfrm>
                <a:off x="449055" y="9823673"/>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347" name="Textfeld 346">
                <a:extLst>
                  <a:ext uri="{FF2B5EF4-FFF2-40B4-BE49-F238E27FC236}">
                    <a16:creationId xmlns:a16="http://schemas.microsoft.com/office/drawing/2014/main" id="{4A60FD42-8F8C-F337-3AA1-8446E3CF4BA0}"/>
                  </a:ext>
                </a:extLst>
              </p:cNvPr>
              <p:cNvSpPr txBox="1"/>
              <p:nvPr/>
            </p:nvSpPr>
            <p:spPr>
              <a:xfrm>
                <a:off x="310514" y="9575426"/>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348" name="Textfeld 347">
                <a:extLst>
                  <a:ext uri="{FF2B5EF4-FFF2-40B4-BE49-F238E27FC236}">
                    <a16:creationId xmlns:a16="http://schemas.microsoft.com/office/drawing/2014/main" id="{4FB29191-0693-64D8-775B-1F6B317998DD}"/>
                  </a:ext>
                </a:extLst>
              </p:cNvPr>
              <p:cNvSpPr txBox="1"/>
              <p:nvPr/>
            </p:nvSpPr>
            <p:spPr>
              <a:xfrm>
                <a:off x="622407" y="828921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pic>
            <p:nvPicPr>
              <p:cNvPr id="350" name="Grafik 349">
                <a:extLst>
                  <a:ext uri="{FF2B5EF4-FFF2-40B4-BE49-F238E27FC236}">
                    <a16:creationId xmlns:a16="http://schemas.microsoft.com/office/drawing/2014/main" id="{D5F169AB-2C6E-EEB3-0036-75F336E4DC73}"/>
                  </a:ext>
                </a:extLst>
              </p:cNvPr>
              <p:cNvPicPr>
                <a:picLocks noChangeAspect="1"/>
              </p:cNvPicPr>
              <p:nvPr/>
            </p:nvPicPr>
            <p:blipFill>
              <a:blip r:embed="rId5"/>
              <a:stretch>
                <a:fillRect/>
              </a:stretch>
            </p:blipFill>
            <p:spPr>
              <a:xfrm>
                <a:off x="1075456" y="8232399"/>
                <a:ext cx="208681" cy="244974"/>
              </a:xfrm>
              <a:prstGeom prst="rect">
                <a:avLst/>
              </a:prstGeom>
            </p:spPr>
          </p:pic>
          <p:sp>
            <p:nvSpPr>
              <p:cNvPr id="351" name="Textfeld 350">
                <a:extLst>
                  <a:ext uri="{FF2B5EF4-FFF2-40B4-BE49-F238E27FC236}">
                    <a16:creationId xmlns:a16="http://schemas.microsoft.com/office/drawing/2014/main" id="{EFF991AB-F354-2DD1-8FC0-BB6740D04B58}"/>
                  </a:ext>
                </a:extLst>
              </p:cNvPr>
              <p:cNvSpPr txBox="1"/>
              <p:nvPr/>
            </p:nvSpPr>
            <p:spPr>
              <a:xfrm>
                <a:off x="1369152" y="8921201"/>
                <a:ext cx="465480"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8,65</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52" name="Textfeld 351">
                <a:extLst>
                  <a:ext uri="{FF2B5EF4-FFF2-40B4-BE49-F238E27FC236}">
                    <a16:creationId xmlns:a16="http://schemas.microsoft.com/office/drawing/2014/main" id="{F4414ACE-F1DF-7D51-894A-7D0287BC0A9F}"/>
                  </a:ext>
                </a:extLst>
              </p:cNvPr>
              <p:cNvSpPr txBox="1"/>
              <p:nvPr/>
            </p:nvSpPr>
            <p:spPr>
              <a:xfrm>
                <a:off x="494692" y="8913577"/>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pic>
            <p:nvPicPr>
              <p:cNvPr id="189" name="Grafik 188">
                <a:extLst>
                  <a:ext uri="{FF2B5EF4-FFF2-40B4-BE49-F238E27FC236}">
                    <a16:creationId xmlns:a16="http://schemas.microsoft.com/office/drawing/2014/main" id="{1D3EEFE3-C40D-FEBD-BD9B-24ACEA910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150" y="8902421"/>
                <a:ext cx="133684" cy="187157"/>
              </a:xfrm>
              <a:prstGeom prst="rect">
                <a:avLst/>
              </a:prstGeom>
            </p:spPr>
          </p:pic>
          <p:sp>
            <p:nvSpPr>
              <p:cNvPr id="190" name="Textfeld 189">
                <a:extLst>
                  <a:ext uri="{FF2B5EF4-FFF2-40B4-BE49-F238E27FC236}">
                    <a16:creationId xmlns:a16="http://schemas.microsoft.com/office/drawing/2014/main" id="{7D7CD9F2-BB55-83A7-289B-42BB86619DA9}"/>
                  </a:ext>
                </a:extLst>
              </p:cNvPr>
              <p:cNvSpPr txBox="1"/>
              <p:nvPr/>
            </p:nvSpPr>
            <p:spPr>
              <a:xfrm>
                <a:off x="999510" y="9807695"/>
                <a:ext cx="389157" cy="169277"/>
              </a:xfrm>
              <a:prstGeom prst="rect">
                <a:avLst/>
              </a:prstGeom>
              <a:noFill/>
            </p:spPr>
            <p:txBody>
              <a:bodyPr wrap="square" rtlCol="0">
                <a:spAutoFit/>
              </a:bodyPr>
              <a:lstStyle/>
              <a:p>
                <a:pPr algn="ctr"/>
                <a:r>
                  <a:rPr lang="de-DE" sz="500">
                    <a:solidFill>
                      <a:schemeClr val="bg1"/>
                    </a:solidFill>
                    <a:latin typeface="Titillium Web  "/>
                  </a:rPr>
                  <a:t>EVN</a:t>
                </a:r>
                <a:endParaRPr lang="de-AT" sz="500">
                  <a:solidFill>
                    <a:schemeClr val="bg1"/>
                  </a:solidFill>
                  <a:latin typeface="Titillium Web  "/>
                </a:endParaRPr>
              </a:p>
            </p:txBody>
          </p:sp>
          <p:grpSp>
            <p:nvGrpSpPr>
              <p:cNvPr id="191" name="Gruppieren 190">
                <a:extLst>
                  <a:ext uri="{FF2B5EF4-FFF2-40B4-BE49-F238E27FC236}">
                    <a16:creationId xmlns:a16="http://schemas.microsoft.com/office/drawing/2014/main" id="{E7764423-9A4A-43B3-7A1C-21B09D95E9C0}"/>
                  </a:ext>
                </a:extLst>
              </p:cNvPr>
              <p:cNvGrpSpPr/>
              <p:nvPr/>
            </p:nvGrpSpPr>
            <p:grpSpPr>
              <a:xfrm>
                <a:off x="1904524" y="9779554"/>
                <a:ext cx="391322" cy="280725"/>
                <a:chOff x="2013340" y="3041933"/>
                <a:chExt cx="391322" cy="280725"/>
              </a:xfrm>
            </p:grpSpPr>
            <p:sp>
              <p:nvSpPr>
                <p:cNvPr id="209" name="Textfeld 208">
                  <a:extLst>
                    <a:ext uri="{FF2B5EF4-FFF2-40B4-BE49-F238E27FC236}">
                      <a16:creationId xmlns:a16="http://schemas.microsoft.com/office/drawing/2014/main" id="{14F8D6CF-7E8B-20F3-FFDC-4B2A8A0C2E50}"/>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210" name="Freihandform 209">
                  <a:extLst>
                    <a:ext uri="{FF2B5EF4-FFF2-40B4-BE49-F238E27FC236}">
                      <a16:creationId xmlns:a16="http://schemas.microsoft.com/office/drawing/2014/main" id="{813F0319-C031-EC80-8DB3-6EBE2AE19FF3}"/>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214" name="Freihandform 213">
                  <a:extLst>
                    <a:ext uri="{FF2B5EF4-FFF2-40B4-BE49-F238E27FC236}">
                      <a16:creationId xmlns:a16="http://schemas.microsoft.com/office/drawing/2014/main" id="{07EF1B50-D6D8-860F-1C7A-F75C759230E4}"/>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pic>
            <p:nvPicPr>
              <p:cNvPr id="243" name="Grafik 242">
                <a:extLst>
                  <a:ext uri="{FF2B5EF4-FFF2-40B4-BE49-F238E27FC236}">
                    <a16:creationId xmlns:a16="http://schemas.microsoft.com/office/drawing/2014/main" id="{9E9DE740-9528-112A-2831-3C25A56D34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8185" y="9336550"/>
                <a:ext cx="133684" cy="187157"/>
              </a:xfrm>
              <a:prstGeom prst="rect">
                <a:avLst/>
              </a:prstGeom>
            </p:spPr>
          </p:pic>
          <p:grpSp>
            <p:nvGrpSpPr>
              <p:cNvPr id="247" name="Gruppieren 246">
                <a:extLst>
                  <a:ext uri="{FF2B5EF4-FFF2-40B4-BE49-F238E27FC236}">
                    <a16:creationId xmlns:a16="http://schemas.microsoft.com/office/drawing/2014/main" id="{2DC2A3CE-B323-2AAE-DA60-E9562E1113AA}"/>
                  </a:ext>
                </a:extLst>
              </p:cNvPr>
              <p:cNvGrpSpPr/>
              <p:nvPr/>
            </p:nvGrpSpPr>
            <p:grpSpPr>
              <a:xfrm>
                <a:off x="459290" y="7530723"/>
                <a:ext cx="2156819" cy="499978"/>
                <a:chOff x="829085" y="621218"/>
                <a:chExt cx="2156819" cy="499978"/>
              </a:xfrm>
            </p:grpSpPr>
            <p:sp>
              <p:nvSpPr>
                <p:cNvPr id="248" name="Rechteck 247">
                  <a:extLst>
                    <a:ext uri="{FF2B5EF4-FFF2-40B4-BE49-F238E27FC236}">
                      <a16:creationId xmlns:a16="http://schemas.microsoft.com/office/drawing/2014/main" id="{759C2DEA-FC3E-C54F-AD38-214A0C87A396}"/>
                    </a:ext>
                  </a:extLst>
                </p:cNvPr>
                <p:cNvSpPr/>
                <p:nvPr/>
              </p:nvSpPr>
              <p:spPr>
                <a:xfrm>
                  <a:off x="829085" y="621218"/>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3C3C3C"/>
                      </a:solidFill>
                      <a:latin typeface="Titillium Web" pitchFamily="2" charset="77"/>
                    </a:rPr>
                    <a:t>Ohne EG</a:t>
                  </a:r>
                </a:p>
              </p:txBody>
            </p:sp>
            <p:sp>
              <p:nvSpPr>
                <p:cNvPr id="249" name="Rechteck 248">
                  <a:extLst>
                    <a:ext uri="{FF2B5EF4-FFF2-40B4-BE49-F238E27FC236}">
                      <a16:creationId xmlns:a16="http://schemas.microsoft.com/office/drawing/2014/main" id="{66755F15-6F9E-03FB-E46F-B1BDA3E1A451}"/>
                    </a:ext>
                  </a:extLst>
                </p:cNvPr>
                <p:cNvSpPr/>
                <p:nvPr/>
              </p:nvSpPr>
              <p:spPr>
                <a:xfrm>
                  <a:off x="1789526" y="621218"/>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E94D32"/>
                      </a:solidFill>
                      <a:latin typeface="Titillium Web" pitchFamily="2" charset="77"/>
                    </a:rPr>
                    <a:t>Mit EG</a:t>
                  </a:r>
                </a:p>
              </p:txBody>
            </p:sp>
          </p:grpSp>
          <p:sp>
            <p:nvSpPr>
              <p:cNvPr id="7" name="Freihandform: Form 23">
                <a:extLst>
                  <a:ext uri="{FF2B5EF4-FFF2-40B4-BE49-F238E27FC236}">
                    <a16:creationId xmlns:a16="http://schemas.microsoft.com/office/drawing/2014/main" id="{E9C06F1C-5ECF-7400-A22D-C77D9B4B5AD7}"/>
                  </a:ext>
                </a:extLst>
              </p:cNvPr>
              <p:cNvSpPr/>
              <p:nvPr/>
            </p:nvSpPr>
            <p:spPr>
              <a:xfrm>
                <a:off x="1045370" y="8653437"/>
                <a:ext cx="294820" cy="141555"/>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solidFill>
                <a:schemeClr val="accent5">
                  <a:lumMod val="75000"/>
                </a:schemeClr>
              </a:solidFill>
              <a:ln w="13815" cap="flat">
                <a:noFill/>
                <a:prstDash val="solid"/>
                <a:miter/>
              </a:ln>
            </p:spPr>
            <p:txBody>
              <a:bodyPr rtlCol="0" anchor="ctr"/>
              <a:lstStyle/>
              <a:p>
                <a:endParaRPr lang="de-AT" sz="1116"/>
              </a:p>
            </p:txBody>
          </p:sp>
          <p:sp>
            <p:nvSpPr>
              <p:cNvPr id="10" name="Textfeld 9">
                <a:extLst>
                  <a:ext uri="{FF2B5EF4-FFF2-40B4-BE49-F238E27FC236}">
                    <a16:creationId xmlns:a16="http://schemas.microsoft.com/office/drawing/2014/main" id="{FD7F7D43-2EED-9E30-58A5-FB2B69AB4297}"/>
                  </a:ext>
                </a:extLst>
              </p:cNvPr>
              <p:cNvSpPr txBox="1"/>
              <p:nvPr/>
            </p:nvSpPr>
            <p:spPr>
              <a:xfrm>
                <a:off x="200025" y="8618528"/>
                <a:ext cx="918817" cy="192489"/>
              </a:xfrm>
              <a:prstGeom prst="rect">
                <a:avLst/>
              </a:prstGeom>
              <a:noFill/>
            </p:spPr>
            <p:txBody>
              <a:bodyPr wrap="square" rtlCol="0">
                <a:spAutoFit/>
              </a:bodyPr>
              <a:lstStyle/>
              <a:p>
                <a:pPr algn="ctr"/>
                <a:r>
                  <a:rPr lang="de-DE" sz="651" b="1">
                    <a:solidFill>
                      <a:schemeClr val="accent5">
                        <a:lumMod val="75000"/>
                      </a:schemeClr>
                    </a:solidFill>
                    <a:latin typeface="Titillium Web  "/>
                  </a:rPr>
                  <a:t>Elektrizitätsabgabe</a:t>
                </a:r>
                <a:endParaRPr lang="de-AT" sz="651">
                  <a:solidFill>
                    <a:schemeClr val="accent5">
                      <a:lumMod val="75000"/>
                    </a:schemeClr>
                  </a:solidFill>
                  <a:latin typeface="Titillium Web  "/>
                </a:endParaRPr>
              </a:p>
            </p:txBody>
          </p:sp>
          <p:sp>
            <p:nvSpPr>
              <p:cNvPr id="13" name="Freihandform: Form 23">
                <a:extLst>
                  <a:ext uri="{FF2B5EF4-FFF2-40B4-BE49-F238E27FC236}">
                    <a16:creationId xmlns:a16="http://schemas.microsoft.com/office/drawing/2014/main" id="{FD56465A-54D0-3E83-C16B-7D7114F1EDF4}"/>
                  </a:ext>
                </a:extLst>
              </p:cNvPr>
              <p:cNvSpPr/>
              <p:nvPr/>
            </p:nvSpPr>
            <p:spPr>
              <a:xfrm>
                <a:off x="1045368" y="8575767"/>
                <a:ext cx="294822" cy="93583"/>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solidFill>
                <a:schemeClr val="accent6">
                  <a:lumMod val="75000"/>
                </a:schemeClr>
              </a:solidFill>
              <a:ln w="13815" cap="flat">
                <a:noFill/>
                <a:prstDash val="solid"/>
                <a:miter/>
              </a:ln>
            </p:spPr>
            <p:txBody>
              <a:bodyPr rtlCol="0" anchor="ctr"/>
              <a:lstStyle/>
              <a:p>
                <a:endParaRPr lang="de-AT" sz="1116"/>
              </a:p>
            </p:txBody>
          </p:sp>
          <p:sp>
            <p:nvSpPr>
              <p:cNvPr id="59" name="Textfeld 58">
                <a:extLst>
                  <a:ext uri="{FF2B5EF4-FFF2-40B4-BE49-F238E27FC236}">
                    <a16:creationId xmlns:a16="http://schemas.microsoft.com/office/drawing/2014/main" id="{60F628DF-4CAA-DFFB-F1C8-C31056030236}"/>
                  </a:ext>
                </a:extLst>
              </p:cNvPr>
              <p:cNvSpPr txBox="1"/>
              <p:nvPr/>
            </p:nvSpPr>
            <p:spPr>
              <a:xfrm>
                <a:off x="1361285" y="8512989"/>
                <a:ext cx="495244" cy="200055"/>
              </a:xfrm>
              <a:prstGeom prst="rect">
                <a:avLst/>
              </a:prstGeom>
              <a:noFill/>
            </p:spPr>
            <p:txBody>
              <a:bodyPr wrap="square" rtlCol="0">
                <a:spAutoFit/>
              </a:bodyPr>
              <a:lstStyle/>
              <a:p>
                <a:r>
                  <a:rPr lang="de-DE" sz="651" b="1">
                    <a:solidFill>
                      <a:schemeClr val="accent6">
                        <a:lumMod val="75000"/>
                      </a:schemeClr>
                    </a:solidFill>
                    <a:latin typeface="Titillium Web  "/>
                  </a:rPr>
                  <a:t>0,8</a:t>
                </a:r>
                <a:r>
                  <a:rPr lang="de-DE" sz="651">
                    <a:solidFill>
                      <a:schemeClr val="accent6">
                        <a:lumMod val="75000"/>
                      </a:schemeClr>
                    </a:solidFill>
                    <a:latin typeface="Titillium Web  "/>
                  </a:rPr>
                  <a:t> </a:t>
                </a:r>
                <a:r>
                  <a:rPr lang="de-DE" sz="700" b="1">
                    <a:solidFill>
                      <a:schemeClr val="accent6">
                        <a:lumMod val="75000"/>
                      </a:schemeClr>
                    </a:solidFill>
                    <a:latin typeface="Titillium Web  "/>
                  </a:rPr>
                  <a:t>Ct</a:t>
                </a:r>
                <a:endParaRPr lang="de-AT" sz="651">
                  <a:solidFill>
                    <a:schemeClr val="accent6">
                      <a:lumMod val="75000"/>
                    </a:schemeClr>
                  </a:solidFill>
                  <a:latin typeface="Titillium Web  "/>
                </a:endParaRPr>
              </a:p>
            </p:txBody>
          </p:sp>
          <p:sp>
            <p:nvSpPr>
              <p:cNvPr id="80" name="Textfeld 79">
                <a:extLst>
                  <a:ext uri="{FF2B5EF4-FFF2-40B4-BE49-F238E27FC236}">
                    <a16:creationId xmlns:a16="http://schemas.microsoft.com/office/drawing/2014/main" id="{AF36FC23-0411-0E46-AA34-EECBF1F8598E}"/>
                  </a:ext>
                </a:extLst>
              </p:cNvPr>
              <p:cNvSpPr txBox="1"/>
              <p:nvPr/>
            </p:nvSpPr>
            <p:spPr>
              <a:xfrm>
                <a:off x="1361285" y="8624218"/>
                <a:ext cx="495244" cy="200055"/>
              </a:xfrm>
              <a:prstGeom prst="rect">
                <a:avLst/>
              </a:prstGeom>
              <a:noFill/>
            </p:spPr>
            <p:txBody>
              <a:bodyPr wrap="square" rtlCol="0">
                <a:spAutoFit/>
              </a:bodyPr>
              <a:lstStyle/>
              <a:p>
                <a:r>
                  <a:rPr lang="de-DE" sz="651" b="1">
                    <a:solidFill>
                      <a:schemeClr val="accent5">
                        <a:lumMod val="75000"/>
                      </a:schemeClr>
                    </a:solidFill>
                    <a:latin typeface="Titillium Web  "/>
                  </a:rPr>
                  <a:t>1,5</a:t>
                </a:r>
                <a:r>
                  <a:rPr lang="de-DE" sz="651">
                    <a:solidFill>
                      <a:schemeClr val="accent5">
                        <a:lumMod val="75000"/>
                      </a:schemeClr>
                    </a:solidFill>
                    <a:latin typeface="Titillium Web  "/>
                  </a:rPr>
                  <a:t> </a:t>
                </a:r>
                <a:r>
                  <a:rPr lang="de-DE" sz="700" b="1">
                    <a:solidFill>
                      <a:schemeClr val="accent5">
                        <a:lumMod val="75000"/>
                      </a:schemeClr>
                    </a:solidFill>
                    <a:latin typeface="Titillium Web  "/>
                  </a:rPr>
                  <a:t>Ct</a:t>
                </a:r>
                <a:endParaRPr lang="de-AT" sz="651">
                  <a:solidFill>
                    <a:schemeClr val="accent5">
                      <a:lumMod val="75000"/>
                    </a:schemeClr>
                  </a:solidFill>
                  <a:latin typeface="Titillium Web  "/>
                </a:endParaRPr>
              </a:p>
            </p:txBody>
          </p:sp>
        </p:grpSp>
      </p:grpSp>
    </p:spTree>
    <p:extLst>
      <p:ext uri="{BB962C8B-B14F-4D97-AF65-F5344CB8AC3E}">
        <p14:creationId xmlns:p14="http://schemas.microsoft.com/office/powerpoint/2010/main" val="17636050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2761F-45BD-E797-6953-17790A332E72}"/>
            </a:ext>
          </a:extLst>
        </p:cNvPr>
        <p:cNvGrpSpPr/>
        <p:nvPr/>
      </p:nvGrpSpPr>
      <p:grpSpPr>
        <a:xfrm>
          <a:off x="0" y="0"/>
          <a:ext cx="0" cy="0"/>
          <a:chOff x="0" y="0"/>
          <a:chExt cx="0" cy="0"/>
        </a:xfrm>
      </p:grpSpPr>
      <p:sp>
        <p:nvSpPr>
          <p:cNvPr id="3" name="Titel 4">
            <a:extLst>
              <a:ext uri="{FF2B5EF4-FFF2-40B4-BE49-F238E27FC236}">
                <a16:creationId xmlns:a16="http://schemas.microsoft.com/office/drawing/2014/main" id="{4E08C592-5018-2319-40D3-734796559107}"/>
              </a:ext>
            </a:extLst>
          </p:cNvPr>
          <p:cNvSpPr txBox="1">
            <a:spLocks/>
          </p:cNvSpPr>
          <p:nvPr/>
        </p:nvSpPr>
        <p:spPr>
          <a:xfrm>
            <a:off x="376364" y="403932"/>
            <a:ext cx="5391321" cy="300446"/>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1488" kern="1200">
                <a:solidFill>
                  <a:schemeClr val="tx1"/>
                </a:solidFill>
                <a:latin typeface="+mj-lt"/>
                <a:ea typeface="+mj-ea"/>
                <a:cs typeface="+mj-cs"/>
              </a:defRPr>
            </a:lvl1pPr>
          </a:lstStyle>
          <a:p>
            <a:r>
              <a:rPr lang="de-DE">
                <a:solidFill>
                  <a:srgbClr val="3C3C3C"/>
                </a:solidFill>
                <a:latin typeface="Titillium Web SemiBold"/>
              </a:rPr>
              <a:t>Anpassbare Preisvergleichs-Diagramme</a:t>
            </a:r>
            <a:endParaRPr lang="de-DE">
              <a:solidFill>
                <a:srgbClr val="3C3C3C"/>
              </a:solidFill>
            </a:endParaRPr>
          </a:p>
        </p:txBody>
      </p:sp>
      <p:grpSp>
        <p:nvGrpSpPr>
          <p:cNvPr id="56" name="Gruppieren 55">
            <a:extLst>
              <a:ext uri="{FF2B5EF4-FFF2-40B4-BE49-F238E27FC236}">
                <a16:creationId xmlns:a16="http://schemas.microsoft.com/office/drawing/2014/main" id="{30733DF5-EEA8-B5A5-5E02-467E3D5DC992}"/>
              </a:ext>
            </a:extLst>
          </p:cNvPr>
          <p:cNvGrpSpPr/>
          <p:nvPr/>
        </p:nvGrpSpPr>
        <p:grpSpPr>
          <a:xfrm>
            <a:off x="3926885" y="7642083"/>
            <a:ext cx="3681861" cy="2815978"/>
            <a:chOff x="640894" y="4757472"/>
            <a:chExt cx="3681861" cy="2815978"/>
          </a:xfrm>
        </p:grpSpPr>
        <p:sp>
          <p:nvSpPr>
            <p:cNvPr id="14" name="Rechteck 13">
              <a:extLst>
                <a:ext uri="{FF2B5EF4-FFF2-40B4-BE49-F238E27FC236}">
                  <a16:creationId xmlns:a16="http://schemas.microsoft.com/office/drawing/2014/main" id="{A8C67D9D-731C-C496-6A8D-72F571D29ED5}"/>
                </a:ext>
              </a:extLst>
            </p:cNvPr>
            <p:cNvSpPr/>
            <p:nvPr/>
          </p:nvSpPr>
          <p:spPr>
            <a:xfrm>
              <a:off x="1159392" y="4757472"/>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5" name="Rechteck 14">
              <a:extLst>
                <a:ext uri="{FF2B5EF4-FFF2-40B4-BE49-F238E27FC236}">
                  <a16:creationId xmlns:a16="http://schemas.microsoft.com/office/drawing/2014/main" id="{A7BDBFF4-A91B-AD3B-6A00-ACBC49AAFFEE}"/>
                </a:ext>
              </a:extLst>
            </p:cNvPr>
            <p:cNvSpPr/>
            <p:nvPr/>
          </p:nvSpPr>
          <p:spPr>
            <a:xfrm>
              <a:off x="2119833" y="4761120"/>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nvGrpSpPr>
            <p:cNvPr id="16" name="Gruppieren 15">
              <a:extLst>
                <a:ext uri="{FF2B5EF4-FFF2-40B4-BE49-F238E27FC236}">
                  <a16:creationId xmlns:a16="http://schemas.microsoft.com/office/drawing/2014/main" id="{164E9F69-EDDE-5670-7245-4548F1871AB4}"/>
                </a:ext>
              </a:extLst>
            </p:cNvPr>
            <p:cNvGrpSpPr/>
            <p:nvPr/>
          </p:nvGrpSpPr>
          <p:grpSpPr>
            <a:xfrm>
              <a:off x="640894" y="5096082"/>
              <a:ext cx="3681861" cy="2225122"/>
              <a:chOff x="477932" y="1994624"/>
              <a:chExt cx="5937987" cy="3588604"/>
            </a:xfrm>
          </p:grpSpPr>
          <p:sp>
            <p:nvSpPr>
              <p:cNvPr id="17" name="Freihandform: Form 96">
                <a:extLst>
                  <a:ext uri="{FF2B5EF4-FFF2-40B4-BE49-F238E27FC236}">
                    <a16:creationId xmlns:a16="http://schemas.microsoft.com/office/drawing/2014/main" id="{E5E955C4-BCA7-1644-AA86-A89BBD72D814}"/>
                  </a:ext>
                </a:extLst>
              </p:cNvPr>
              <p:cNvSpPr/>
              <p:nvPr/>
            </p:nvSpPr>
            <p:spPr>
              <a:xfrm>
                <a:off x="3399398" y="3763404"/>
                <a:ext cx="457200" cy="178574"/>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800"/>
              </a:p>
            </p:txBody>
          </p:sp>
          <p:sp>
            <p:nvSpPr>
              <p:cNvPr id="18" name="Freihandform: Form 103">
                <a:extLst>
                  <a:ext uri="{FF2B5EF4-FFF2-40B4-BE49-F238E27FC236}">
                    <a16:creationId xmlns:a16="http://schemas.microsoft.com/office/drawing/2014/main" id="{5C579832-6DFD-0EDA-14A1-A4CF376D38EF}"/>
                  </a:ext>
                </a:extLst>
              </p:cNvPr>
              <p:cNvSpPr/>
              <p:nvPr/>
            </p:nvSpPr>
            <p:spPr>
              <a:xfrm>
                <a:off x="3399400" y="3944358"/>
                <a:ext cx="457200" cy="56197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800"/>
              </a:p>
            </p:txBody>
          </p:sp>
          <p:sp>
            <p:nvSpPr>
              <p:cNvPr id="19" name="Freihandform: Form 116">
                <a:extLst>
                  <a:ext uri="{FF2B5EF4-FFF2-40B4-BE49-F238E27FC236}">
                    <a16:creationId xmlns:a16="http://schemas.microsoft.com/office/drawing/2014/main" id="{2DCAA2D5-F59B-8E3F-6FD8-F5EDA0A105D4}"/>
                  </a:ext>
                </a:extLst>
              </p:cNvPr>
              <p:cNvSpPr/>
              <p:nvPr/>
            </p:nvSpPr>
            <p:spPr>
              <a:xfrm>
                <a:off x="3399400" y="4506334"/>
                <a:ext cx="457200" cy="1076326"/>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800"/>
              </a:p>
            </p:txBody>
          </p:sp>
          <p:sp>
            <p:nvSpPr>
              <p:cNvPr id="20" name="Freihandform: Form 133">
                <a:extLst>
                  <a:ext uri="{FF2B5EF4-FFF2-40B4-BE49-F238E27FC236}">
                    <a16:creationId xmlns:a16="http://schemas.microsoft.com/office/drawing/2014/main" id="{3155A381-BC05-048A-AF7F-3153EFB040A2}"/>
                  </a:ext>
                </a:extLst>
              </p:cNvPr>
              <p:cNvSpPr/>
              <p:nvPr/>
            </p:nvSpPr>
            <p:spPr>
              <a:xfrm>
                <a:off x="2081329" y="2530010"/>
                <a:ext cx="457200" cy="625293"/>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800"/>
              </a:p>
            </p:txBody>
          </p:sp>
          <p:sp>
            <p:nvSpPr>
              <p:cNvPr id="21" name="Freihandform: Form 134">
                <a:extLst>
                  <a:ext uri="{FF2B5EF4-FFF2-40B4-BE49-F238E27FC236}">
                    <a16:creationId xmlns:a16="http://schemas.microsoft.com/office/drawing/2014/main" id="{AE1D9BE3-8AC6-E5C4-6B52-C236C2903AB5}"/>
                  </a:ext>
                </a:extLst>
              </p:cNvPr>
              <p:cNvSpPr/>
              <p:nvPr/>
            </p:nvSpPr>
            <p:spPr>
              <a:xfrm>
                <a:off x="2215631" y="2864794"/>
                <a:ext cx="238126" cy="123821"/>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800"/>
              </a:p>
            </p:txBody>
          </p:sp>
          <p:sp>
            <p:nvSpPr>
              <p:cNvPr id="23" name="Freihandform: Form 135">
                <a:extLst>
                  <a:ext uri="{FF2B5EF4-FFF2-40B4-BE49-F238E27FC236}">
                    <a16:creationId xmlns:a16="http://schemas.microsoft.com/office/drawing/2014/main" id="{83294FBB-346D-EC1D-C659-DA07050A53D6}"/>
                  </a:ext>
                </a:extLst>
              </p:cNvPr>
              <p:cNvSpPr/>
              <p:nvPr/>
            </p:nvSpPr>
            <p:spPr>
              <a:xfrm>
                <a:off x="2163982" y="2871910"/>
                <a:ext cx="48910" cy="102717"/>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800"/>
              </a:p>
            </p:txBody>
          </p:sp>
          <p:sp>
            <p:nvSpPr>
              <p:cNvPr id="24" name="Freihandform: Form 136">
                <a:extLst>
                  <a:ext uri="{FF2B5EF4-FFF2-40B4-BE49-F238E27FC236}">
                    <a16:creationId xmlns:a16="http://schemas.microsoft.com/office/drawing/2014/main" id="{84E7786E-205B-33B7-D4FE-EAAF9CA27573}"/>
                  </a:ext>
                </a:extLst>
              </p:cNvPr>
              <p:cNvSpPr/>
              <p:nvPr/>
            </p:nvSpPr>
            <p:spPr>
              <a:xfrm>
                <a:off x="2324216" y="2788590"/>
                <a:ext cx="47625" cy="76200"/>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800"/>
              </a:p>
            </p:txBody>
          </p:sp>
          <p:sp>
            <p:nvSpPr>
              <p:cNvPr id="25" name="Freihandform: Form 137">
                <a:extLst>
                  <a:ext uri="{FF2B5EF4-FFF2-40B4-BE49-F238E27FC236}">
                    <a16:creationId xmlns:a16="http://schemas.microsoft.com/office/drawing/2014/main" id="{EDC58C54-EE1B-07EA-97C4-BC2E12200A49}"/>
                  </a:ext>
                </a:extLst>
              </p:cNvPr>
              <p:cNvSpPr/>
              <p:nvPr/>
            </p:nvSpPr>
            <p:spPr>
              <a:xfrm>
                <a:off x="2305166" y="278859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26" name="Freihandform: Form 138">
                <a:extLst>
                  <a:ext uri="{FF2B5EF4-FFF2-40B4-BE49-F238E27FC236}">
                    <a16:creationId xmlns:a16="http://schemas.microsoft.com/office/drawing/2014/main" id="{AE23D167-DF22-ED50-B1C9-CE5850291978}"/>
                  </a:ext>
                </a:extLst>
              </p:cNvPr>
              <p:cNvSpPr/>
              <p:nvPr/>
            </p:nvSpPr>
            <p:spPr>
              <a:xfrm>
                <a:off x="2362316" y="283621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800"/>
              </a:p>
            </p:txBody>
          </p:sp>
          <p:sp>
            <p:nvSpPr>
              <p:cNvPr id="27" name="Freihandform: Form 139">
                <a:extLst>
                  <a:ext uri="{FF2B5EF4-FFF2-40B4-BE49-F238E27FC236}">
                    <a16:creationId xmlns:a16="http://schemas.microsoft.com/office/drawing/2014/main" id="{F946EA9D-F8F6-FC9B-94E9-EB7BDB33698C}"/>
                  </a:ext>
                </a:extLst>
              </p:cNvPr>
              <p:cNvSpPr/>
              <p:nvPr/>
            </p:nvSpPr>
            <p:spPr>
              <a:xfrm>
                <a:off x="2261437" y="2740965"/>
                <a:ext cx="171450" cy="133350"/>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800"/>
              </a:p>
            </p:txBody>
          </p:sp>
          <p:sp>
            <p:nvSpPr>
              <p:cNvPr id="28" name="Freihandform: Form 140">
                <a:extLst>
                  <a:ext uri="{FF2B5EF4-FFF2-40B4-BE49-F238E27FC236}">
                    <a16:creationId xmlns:a16="http://schemas.microsoft.com/office/drawing/2014/main" id="{345CB6C7-1C0B-EF97-1459-7D0C04BE46E1}"/>
                  </a:ext>
                </a:extLst>
              </p:cNvPr>
              <p:cNvSpPr/>
              <p:nvPr/>
            </p:nvSpPr>
            <p:spPr>
              <a:xfrm>
                <a:off x="2081329" y="3155303"/>
                <a:ext cx="457200" cy="942975"/>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800"/>
              </a:p>
            </p:txBody>
          </p:sp>
          <p:sp>
            <p:nvSpPr>
              <p:cNvPr id="29" name="Freihandform: Form 157">
                <a:extLst>
                  <a:ext uri="{FF2B5EF4-FFF2-40B4-BE49-F238E27FC236}">
                    <a16:creationId xmlns:a16="http://schemas.microsoft.com/office/drawing/2014/main" id="{1573CB9F-8262-7703-136D-E95247914DB4}"/>
                  </a:ext>
                </a:extLst>
              </p:cNvPr>
              <p:cNvSpPr/>
              <p:nvPr/>
            </p:nvSpPr>
            <p:spPr>
              <a:xfrm>
                <a:off x="1145063" y="2522397"/>
                <a:ext cx="4518445" cy="243073"/>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800"/>
              </a:p>
            </p:txBody>
          </p:sp>
          <p:sp>
            <p:nvSpPr>
              <p:cNvPr id="30" name="Textfeld 29">
                <a:extLst>
                  <a:ext uri="{FF2B5EF4-FFF2-40B4-BE49-F238E27FC236}">
                    <a16:creationId xmlns:a16="http://schemas.microsoft.com/office/drawing/2014/main" id="{D829755F-3A8B-0EE8-8B00-7948A7A33D76}"/>
                  </a:ext>
                </a:extLst>
              </p:cNvPr>
              <p:cNvSpPr txBox="1"/>
              <p:nvPr/>
            </p:nvSpPr>
            <p:spPr>
              <a:xfrm>
                <a:off x="477932" y="2016396"/>
                <a:ext cx="2795459" cy="347461"/>
              </a:xfrm>
              <a:prstGeom prst="rect">
                <a:avLst/>
              </a:prstGeom>
              <a:noFill/>
            </p:spPr>
            <p:txBody>
              <a:bodyPr wrap="square" rtlCol="0">
                <a:spAutoFit/>
              </a:bodyPr>
              <a:lstStyle/>
              <a:p>
                <a:r>
                  <a:rPr lang="de-DE" sz="800" b="1">
                    <a:solidFill>
                      <a:srgbClr val="3C3C3C"/>
                    </a:solidFill>
                    <a:latin typeface="Titillium Web  "/>
                  </a:rPr>
                  <a:t>Gesamtkosten = 34,9 Ct / kWh</a:t>
                </a:r>
                <a:endParaRPr lang="de-AT" sz="800" b="1">
                  <a:solidFill>
                    <a:srgbClr val="3C3C3C"/>
                  </a:solidFill>
                  <a:latin typeface="Titillium Web  "/>
                </a:endParaRPr>
              </a:p>
            </p:txBody>
          </p:sp>
          <p:sp>
            <p:nvSpPr>
              <p:cNvPr id="31" name="Textfeld 30">
                <a:extLst>
                  <a:ext uri="{FF2B5EF4-FFF2-40B4-BE49-F238E27FC236}">
                    <a16:creationId xmlns:a16="http://schemas.microsoft.com/office/drawing/2014/main" id="{235886C0-7A25-5637-94D7-C9DF23322FFE}"/>
                  </a:ext>
                </a:extLst>
              </p:cNvPr>
              <p:cNvSpPr txBox="1"/>
              <p:nvPr/>
            </p:nvSpPr>
            <p:spPr>
              <a:xfrm>
                <a:off x="2536738" y="4687949"/>
                <a:ext cx="934096" cy="347461"/>
              </a:xfrm>
              <a:prstGeom prst="rect">
                <a:avLst/>
              </a:prstGeom>
              <a:noFill/>
            </p:spPr>
            <p:txBody>
              <a:bodyPr wrap="square" rtlCol="0">
                <a:spAutoFit/>
              </a:bodyPr>
              <a:lstStyle/>
              <a:p>
                <a:r>
                  <a:rPr lang="de-DE" sz="800" b="1">
                    <a:solidFill>
                      <a:srgbClr val="AFAFAF"/>
                    </a:solidFill>
                    <a:latin typeface="Titillium Web  "/>
                  </a:rPr>
                  <a:t>21</a:t>
                </a:r>
                <a:r>
                  <a:rPr lang="de-DE" sz="800">
                    <a:solidFill>
                      <a:srgbClr val="AFAFAF"/>
                    </a:solidFill>
                    <a:latin typeface="Titillium Web  "/>
                  </a:rPr>
                  <a:t> </a:t>
                </a:r>
                <a:r>
                  <a:rPr lang="de-DE" sz="800" b="1">
                    <a:solidFill>
                      <a:srgbClr val="AFAFAF"/>
                    </a:solidFill>
                    <a:latin typeface="Titillium Web  "/>
                  </a:rPr>
                  <a:t>Ct </a:t>
                </a:r>
                <a:r>
                  <a:rPr lang="de-DE" sz="800">
                    <a:solidFill>
                      <a:srgbClr val="AFAFAF"/>
                    </a:solidFill>
                    <a:latin typeface="Titillium Web  "/>
                  </a:rPr>
                  <a:t>*</a:t>
                </a:r>
                <a:endParaRPr lang="de-AT" sz="800">
                  <a:solidFill>
                    <a:srgbClr val="AFAFAF"/>
                  </a:solidFill>
                  <a:latin typeface="Titillium Web  "/>
                </a:endParaRPr>
              </a:p>
            </p:txBody>
          </p:sp>
          <p:sp>
            <p:nvSpPr>
              <p:cNvPr id="32" name="Textfeld 31">
                <a:extLst>
                  <a:ext uri="{FF2B5EF4-FFF2-40B4-BE49-F238E27FC236}">
                    <a16:creationId xmlns:a16="http://schemas.microsoft.com/office/drawing/2014/main" id="{A7DE9D80-FA87-3C5C-56D5-F416388B2A98}"/>
                  </a:ext>
                </a:extLst>
              </p:cNvPr>
              <p:cNvSpPr txBox="1"/>
              <p:nvPr/>
            </p:nvSpPr>
            <p:spPr>
              <a:xfrm>
                <a:off x="2554837" y="2744962"/>
                <a:ext cx="798714" cy="347461"/>
              </a:xfrm>
              <a:prstGeom prst="rect">
                <a:avLst/>
              </a:prstGeom>
              <a:noFill/>
            </p:spPr>
            <p:txBody>
              <a:bodyPr wrap="square" rtlCol="0">
                <a:spAutoFit/>
              </a:bodyPr>
              <a:lstStyle/>
              <a:p>
                <a:r>
                  <a:rPr lang="de-DE" sz="800" b="1">
                    <a:solidFill>
                      <a:srgbClr val="3C3C3C"/>
                    </a:solidFill>
                    <a:latin typeface="Titillium Web  "/>
                  </a:rPr>
                  <a:t>5,8</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33" name="Freihandform: Form 8">
                <a:extLst>
                  <a:ext uri="{FF2B5EF4-FFF2-40B4-BE49-F238E27FC236}">
                    <a16:creationId xmlns:a16="http://schemas.microsoft.com/office/drawing/2014/main" id="{AA8926B8-464B-E28B-96EC-74F78D65A873}"/>
                  </a:ext>
                </a:extLst>
              </p:cNvPr>
              <p:cNvSpPr/>
              <p:nvPr/>
            </p:nvSpPr>
            <p:spPr>
              <a:xfrm>
                <a:off x="2081329" y="4093527"/>
                <a:ext cx="457200" cy="1489701"/>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800"/>
              </a:p>
            </p:txBody>
          </p:sp>
          <p:sp>
            <p:nvSpPr>
              <p:cNvPr id="34" name="Freihandform: Form 154">
                <a:extLst>
                  <a:ext uri="{FF2B5EF4-FFF2-40B4-BE49-F238E27FC236}">
                    <a16:creationId xmlns:a16="http://schemas.microsoft.com/office/drawing/2014/main" id="{2A64CB81-E4E5-BCB2-C7D1-4B974A3B74DB}"/>
                  </a:ext>
                </a:extLst>
              </p:cNvPr>
              <p:cNvSpPr/>
              <p:nvPr/>
            </p:nvSpPr>
            <p:spPr>
              <a:xfrm>
                <a:off x="2200390" y="4722165"/>
                <a:ext cx="209551" cy="276224"/>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800"/>
              </a:p>
            </p:txBody>
          </p:sp>
          <p:sp>
            <p:nvSpPr>
              <p:cNvPr id="35" name="Textfeld 34">
                <a:extLst>
                  <a:ext uri="{FF2B5EF4-FFF2-40B4-BE49-F238E27FC236}">
                    <a16:creationId xmlns:a16="http://schemas.microsoft.com/office/drawing/2014/main" id="{4A833794-201F-A7E0-C66C-1B809E3CA6FF}"/>
                  </a:ext>
                </a:extLst>
              </p:cNvPr>
              <p:cNvSpPr txBox="1"/>
              <p:nvPr/>
            </p:nvSpPr>
            <p:spPr>
              <a:xfrm>
                <a:off x="876995" y="4698362"/>
                <a:ext cx="1389504" cy="347461"/>
              </a:xfrm>
              <a:prstGeom prst="rect">
                <a:avLst/>
              </a:prstGeom>
              <a:noFill/>
            </p:spPr>
            <p:txBody>
              <a:bodyPr wrap="square" rtlCol="0">
                <a:spAutoFit/>
              </a:bodyPr>
              <a:lstStyle/>
              <a:p>
                <a:r>
                  <a:rPr lang="de-DE" sz="800" b="1">
                    <a:solidFill>
                      <a:srgbClr val="AFAFAF"/>
                    </a:solidFill>
                    <a:latin typeface="Titillium Web  "/>
                  </a:rPr>
                  <a:t>Energiepreis</a:t>
                </a:r>
                <a:endParaRPr lang="de-AT" sz="800" b="1">
                  <a:solidFill>
                    <a:srgbClr val="AFAFAF"/>
                  </a:solidFill>
                  <a:latin typeface="Titillium Web  "/>
                </a:endParaRPr>
              </a:p>
            </p:txBody>
          </p:sp>
          <p:sp>
            <p:nvSpPr>
              <p:cNvPr id="36" name="Textfeld 35">
                <a:extLst>
                  <a:ext uri="{FF2B5EF4-FFF2-40B4-BE49-F238E27FC236}">
                    <a16:creationId xmlns:a16="http://schemas.microsoft.com/office/drawing/2014/main" id="{DBE5332B-EBC1-9394-2A7C-49FA2FD0A45E}"/>
                  </a:ext>
                </a:extLst>
              </p:cNvPr>
              <p:cNvSpPr txBox="1"/>
              <p:nvPr/>
            </p:nvSpPr>
            <p:spPr>
              <a:xfrm>
                <a:off x="3412144" y="5154313"/>
                <a:ext cx="631112" cy="273004"/>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37" name="Textfeld 36">
                <a:extLst>
                  <a:ext uri="{FF2B5EF4-FFF2-40B4-BE49-F238E27FC236}">
                    <a16:creationId xmlns:a16="http://schemas.microsoft.com/office/drawing/2014/main" id="{B3CD4196-C7EB-6DAC-8A5F-53034A7FFE8A}"/>
                  </a:ext>
                </a:extLst>
              </p:cNvPr>
              <p:cNvSpPr txBox="1"/>
              <p:nvPr/>
            </p:nvSpPr>
            <p:spPr>
              <a:xfrm>
                <a:off x="889391" y="2745885"/>
                <a:ext cx="1061974" cy="347461"/>
              </a:xfrm>
              <a:prstGeom prst="rect">
                <a:avLst/>
              </a:prstGeom>
              <a:noFill/>
            </p:spPr>
            <p:txBody>
              <a:bodyPr wrap="square" rtlCol="0">
                <a:spAutoFit/>
              </a:bodyPr>
              <a:lstStyle/>
              <a:p>
                <a:r>
                  <a:rPr lang="de-DE" sz="800" b="1">
                    <a:solidFill>
                      <a:srgbClr val="3C3C3C"/>
                    </a:solidFill>
                    <a:latin typeface="Titillium Web  "/>
                  </a:rPr>
                  <a:t>Steuern</a:t>
                </a:r>
                <a:endParaRPr lang="de-AT" sz="800" b="1">
                  <a:solidFill>
                    <a:srgbClr val="3C3C3C"/>
                  </a:solidFill>
                  <a:latin typeface="Titillium Web  "/>
                </a:endParaRPr>
              </a:p>
            </p:txBody>
          </p:sp>
          <p:sp>
            <p:nvSpPr>
              <p:cNvPr id="38" name="Textfeld 37">
                <a:extLst>
                  <a:ext uri="{FF2B5EF4-FFF2-40B4-BE49-F238E27FC236}">
                    <a16:creationId xmlns:a16="http://schemas.microsoft.com/office/drawing/2014/main" id="{62F61B11-E456-CCB5-88FF-FA147882DDC5}"/>
                  </a:ext>
                </a:extLst>
              </p:cNvPr>
              <p:cNvSpPr txBox="1"/>
              <p:nvPr/>
            </p:nvSpPr>
            <p:spPr>
              <a:xfrm>
                <a:off x="3844293" y="3752918"/>
                <a:ext cx="1003561" cy="347461"/>
              </a:xfrm>
              <a:prstGeom prst="rect">
                <a:avLst/>
              </a:prstGeom>
              <a:noFill/>
            </p:spPr>
            <p:txBody>
              <a:bodyPr wrap="square" rtlCol="0">
                <a:spAutoFit/>
              </a:bodyPr>
              <a:lstStyle/>
              <a:p>
                <a:r>
                  <a:rPr lang="de-DE" sz="800" b="1">
                    <a:solidFill>
                      <a:srgbClr val="3C3C3C"/>
                    </a:solidFill>
                    <a:latin typeface="Titillium Web  "/>
                  </a:rPr>
                  <a:t>1,2</a:t>
                </a:r>
                <a:r>
                  <a:rPr lang="de-DE" sz="800">
                    <a:solidFill>
                      <a:srgbClr val="3C3C3C"/>
                    </a:solidFill>
                    <a:latin typeface="Titillium Web  "/>
                  </a:rPr>
                  <a:t> </a:t>
                </a:r>
                <a:r>
                  <a:rPr lang="de-DE" sz="800" b="1">
                    <a:solidFill>
                      <a:srgbClr val="3C3C3C"/>
                    </a:solidFill>
                    <a:latin typeface="Titillium Web  "/>
                  </a:rPr>
                  <a:t>Ct</a:t>
                </a:r>
                <a:endParaRPr lang="de-AT" sz="800">
                  <a:solidFill>
                    <a:srgbClr val="3C3C3C"/>
                  </a:solidFill>
                  <a:latin typeface="Titillium Web  "/>
                </a:endParaRPr>
              </a:p>
            </p:txBody>
          </p:sp>
          <p:sp>
            <p:nvSpPr>
              <p:cNvPr id="39" name="Freihandform: Form 23">
                <a:extLst>
                  <a:ext uri="{FF2B5EF4-FFF2-40B4-BE49-F238E27FC236}">
                    <a16:creationId xmlns:a16="http://schemas.microsoft.com/office/drawing/2014/main" id="{55301333-6DC0-5C43-86E0-DB7755B4924B}"/>
                  </a:ext>
                </a:extLst>
              </p:cNvPr>
              <p:cNvSpPr/>
              <p:nvPr/>
            </p:nvSpPr>
            <p:spPr>
              <a:xfrm>
                <a:off x="3399400" y="3606029"/>
                <a:ext cx="1058031" cy="161224"/>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800">
                  <a:solidFill>
                    <a:srgbClr val="868585"/>
                  </a:solidFill>
                </a:endParaRPr>
              </a:p>
            </p:txBody>
          </p:sp>
          <p:sp>
            <p:nvSpPr>
              <p:cNvPr id="40" name="Textfeld 39">
                <a:extLst>
                  <a:ext uri="{FF2B5EF4-FFF2-40B4-BE49-F238E27FC236}">
                    <a16:creationId xmlns:a16="http://schemas.microsoft.com/office/drawing/2014/main" id="{C5ECF3E5-A2C8-15B0-804D-115427F290EF}"/>
                  </a:ext>
                </a:extLst>
              </p:cNvPr>
              <p:cNvSpPr txBox="1"/>
              <p:nvPr/>
            </p:nvSpPr>
            <p:spPr>
              <a:xfrm>
                <a:off x="3842319" y="3512685"/>
                <a:ext cx="895991" cy="347461"/>
              </a:xfrm>
              <a:prstGeom prst="rect">
                <a:avLst/>
              </a:prstGeom>
              <a:noFill/>
            </p:spPr>
            <p:txBody>
              <a:bodyPr wrap="square" rtlCol="0">
                <a:spAutoFit/>
              </a:bodyPr>
              <a:lstStyle/>
              <a:p>
                <a:r>
                  <a:rPr lang="de-DE" sz="800" b="1">
                    <a:solidFill>
                      <a:srgbClr val="00B4ED"/>
                    </a:solidFill>
                    <a:latin typeface="Titillium Web  "/>
                  </a:rPr>
                  <a:t>1,2 Ct</a:t>
                </a:r>
                <a:endParaRPr lang="de-AT" sz="800" b="1">
                  <a:solidFill>
                    <a:srgbClr val="00B4ED"/>
                  </a:solidFill>
                  <a:latin typeface="Titillium Web  "/>
                </a:endParaRPr>
              </a:p>
            </p:txBody>
          </p:sp>
          <p:sp>
            <p:nvSpPr>
              <p:cNvPr id="41" name="Textfeld 40">
                <a:extLst>
                  <a:ext uri="{FF2B5EF4-FFF2-40B4-BE49-F238E27FC236}">
                    <a16:creationId xmlns:a16="http://schemas.microsoft.com/office/drawing/2014/main" id="{D3F15242-D1C0-9FE0-0619-2A372FFD56D6}"/>
                  </a:ext>
                </a:extLst>
              </p:cNvPr>
              <p:cNvSpPr txBox="1"/>
              <p:nvPr/>
            </p:nvSpPr>
            <p:spPr>
              <a:xfrm>
                <a:off x="4299276" y="3516443"/>
                <a:ext cx="2116643" cy="347461"/>
              </a:xfrm>
              <a:prstGeom prst="rect">
                <a:avLst/>
              </a:prstGeom>
              <a:noFill/>
            </p:spPr>
            <p:txBody>
              <a:bodyPr wrap="square">
                <a:spAutoFit/>
              </a:bodyPr>
              <a:lstStyle/>
              <a:p>
                <a:pPr defTabSz="567019">
                  <a:defRPr/>
                </a:pPr>
                <a:r>
                  <a:rPr lang="de-DE" sz="800" b="1">
                    <a:solidFill>
                      <a:srgbClr val="00B4ED"/>
                    </a:solidFill>
                    <a:latin typeface="Titillium Web" pitchFamily="2" charset="77"/>
                  </a:rPr>
                  <a:t>Servicebeitrag KLUUB</a:t>
                </a:r>
                <a:endParaRPr lang="de-AT" sz="800" b="1">
                  <a:solidFill>
                    <a:srgbClr val="00B4ED"/>
                  </a:solidFill>
                  <a:latin typeface="Titillium Web" pitchFamily="2" charset="77"/>
                </a:endParaRPr>
              </a:p>
            </p:txBody>
          </p:sp>
          <p:sp>
            <p:nvSpPr>
              <p:cNvPr id="42" name="Textfeld 41">
                <a:extLst>
                  <a:ext uri="{FF2B5EF4-FFF2-40B4-BE49-F238E27FC236}">
                    <a16:creationId xmlns:a16="http://schemas.microsoft.com/office/drawing/2014/main" id="{D1006992-7D68-E1F0-4144-BA347156523A}"/>
                  </a:ext>
                </a:extLst>
              </p:cNvPr>
              <p:cNvSpPr txBox="1"/>
              <p:nvPr/>
            </p:nvSpPr>
            <p:spPr>
              <a:xfrm>
                <a:off x="3267182" y="1994624"/>
                <a:ext cx="3148737" cy="546009"/>
              </a:xfrm>
              <a:prstGeom prst="rect">
                <a:avLst/>
              </a:prstGeom>
              <a:noFill/>
            </p:spPr>
            <p:txBody>
              <a:bodyPr wrap="square" rtlCol="0">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13,7 Ct/kWh = -39%</a:t>
                </a:r>
                <a:endParaRPr lang="de-AT" sz="800" b="1">
                  <a:solidFill>
                    <a:srgbClr val="96C446"/>
                  </a:solidFill>
                  <a:latin typeface="Titillium Web  "/>
                </a:endParaRPr>
              </a:p>
            </p:txBody>
          </p:sp>
        </p:grpSp>
        <p:sp>
          <p:nvSpPr>
            <p:cNvPr id="43" name="Freihandform: Form 157">
              <a:extLst>
                <a:ext uri="{FF2B5EF4-FFF2-40B4-BE49-F238E27FC236}">
                  <a16:creationId xmlns:a16="http://schemas.microsoft.com/office/drawing/2014/main" id="{BCE7A3B9-9BC5-49EF-626F-501EAD9E01CD}"/>
                </a:ext>
              </a:extLst>
            </p:cNvPr>
            <p:cNvSpPr/>
            <p:nvPr/>
          </p:nvSpPr>
          <p:spPr>
            <a:xfrm>
              <a:off x="1921524" y="609407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4" name="Freihandform: Form 157">
              <a:extLst>
                <a:ext uri="{FF2B5EF4-FFF2-40B4-BE49-F238E27FC236}">
                  <a16:creationId xmlns:a16="http://schemas.microsoft.com/office/drawing/2014/main" id="{B77B0D17-022B-A8B8-F64A-4A6187471B9B}"/>
                </a:ext>
              </a:extLst>
            </p:cNvPr>
            <p:cNvSpPr/>
            <p:nvPr/>
          </p:nvSpPr>
          <p:spPr>
            <a:xfrm>
              <a:off x="1143767" y="7323501"/>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5" name="Textfeld 44">
              <a:extLst>
                <a:ext uri="{FF2B5EF4-FFF2-40B4-BE49-F238E27FC236}">
                  <a16:creationId xmlns:a16="http://schemas.microsoft.com/office/drawing/2014/main" id="{2009934F-DECA-3A14-F6F3-94CFA31C2F24}"/>
                </a:ext>
              </a:extLst>
            </p:cNvPr>
            <p:cNvSpPr txBox="1"/>
            <p:nvPr/>
          </p:nvSpPr>
          <p:spPr>
            <a:xfrm>
              <a:off x="1926476" y="5930315"/>
              <a:ext cx="497451" cy="215444"/>
            </a:xfrm>
            <a:prstGeom prst="rect">
              <a:avLst/>
            </a:prstGeom>
            <a:noFill/>
          </p:spPr>
          <p:txBody>
            <a:bodyPr wrap="square" rtlCol="0">
              <a:spAutoFit/>
            </a:bodyPr>
            <a:lstStyle/>
            <a:p>
              <a:r>
                <a:rPr lang="de-DE" sz="800" b="1">
                  <a:solidFill>
                    <a:srgbClr val="015294"/>
                  </a:solidFill>
                  <a:latin typeface="Titillium Web  "/>
                </a:rPr>
                <a:t>8,1 Ct</a:t>
              </a:r>
              <a:endParaRPr lang="de-AT" sz="800" b="1">
                <a:solidFill>
                  <a:srgbClr val="015294"/>
                </a:solidFill>
                <a:latin typeface="Titillium Web  "/>
              </a:endParaRPr>
            </a:p>
          </p:txBody>
        </p:sp>
        <p:sp>
          <p:nvSpPr>
            <p:cNvPr id="46" name="Textfeld 45">
              <a:extLst>
                <a:ext uri="{FF2B5EF4-FFF2-40B4-BE49-F238E27FC236}">
                  <a16:creationId xmlns:a16="http://schemas.microsoft.com/office/drawing/2014/main" id="{55369D11-7FF8-B1EC-E78E-B33AC1346226}"/>
                </a:ext>
              </a:extLst>
            </p:cNvPr>
            <p:cNvSpPr txBox="1"/>
            <p:nvPr/>
          </p:nvSpPr>
          <p:spPr>
            <a:xfrm>
              <a:off x="890914" y="6001755"/>
              <a:ext cx="688064" cy="215444"/>
            </a:xfrm>
            <a:prstGeom prst="rect">
              <a:avLst/>
            </a:prstGeom>
            <a:noFill/>
          </p:spPr>
          <p:txBody>
            <a:bodyPr wrap="square" rtlCol="0">
              <a:spAutoFit/>
            </a:bodyPr>
            <a:lstStyle/>
            <a:p>
              <a:r>
                <a:rPr lang="de-DE" sz="800" b="1">
                  <a:solidFill>
                    <a:srgbClr val="015294"/>
                  </a:solidFill>
                  <a:latin typeface="Titillium Web  "/>
                </a:rPr>
                <a:t>Netzkosten</a:t>
              </a:r>
              <a:endParaRPr lang="de-AT" sz="800" b="1">
                <a:solidFill>
                  <a:srgbClr val="015294"/>
                </a:solidFill>
                <a:latin typeface="Titillium Web  "/>
              </a:endParaRPr>
            </a:p>
          </p:txBody>
        </p:sp>
        <p:sp>
          <p:nvSpPr>
            <p:cNvPr id="47" name="Textfeld 46">
              <a:extLst>
                <a:ext uri="{FF2B5EF4-FFF2-40B4-BE49-F238E27FC236}">
                  <a16:creationId xmlns:a16="http://schemas.microsoft.com/office/drawing/2014/main" id="{6BE6AC78-3DC0-BB7D-B09B-49FC418F7222}"/>
                </a:ext>
              </a:extLst>
            </p:cNvPr>
            <p:cNvSpPr txBox="1"/>
            <p:nvPr/>
          </p:nvSpPr>
          <p:spPr>
            <a:xfrm>
              <a:off x="1590582" y="6957000"/>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sp>
          <p:nvSpPr>
            <p:cNvPr id="48" name="Textfeld 47">
              <a:extLst>
                <a:ext uri="{FF2B5EF4-FFF2-40B4-BE49-F238E27FC236}">
                  <a16:creationId xmlns:a16="http://schemas.microsoft.com/office/drawing/2014/main" id="{FCB8E490-6417-F754-CB82-AFD6CEDEFFE2}"/>
                </a:ext>
              </a:extLst>
            </p:cNvPr>
            <p:cNvSpPr txBox="1"/>
            <p:nvPr/>
          </p:nvSpPr>
          <p:spPr>
            <a:xfrm>
              <a:off x="1063027" y="7327229"/>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Stand 12.06.2024</a:t>
              </a:r>
            </a:p>
          </p:txBody>
        </p:sp>
        <p:sp>
          <p:nvSpPr>
            <p:cNvPr id="49" name="Textfeld 48">
              <a:extLst>
                <a:ext uri="{FF2B5EF4-FFF2-40B4-BE49-F238E27FC236}">
                  <a16:creationId xmlns:a16="http://schemas.microsoft.com/office/drawing/2014/main" id="{D0D6FD63-C832-0A0A-5BDC-67E32F9ED6DF}"/>
                </a:ext>
              </a:extLst>
            </p:cNvPr>
            <p:cNvSpPr txBox="1"/>
            <p:nvPr/>
          </p:nvSpPr>
          <p:spPr>
            <a:xfrm>
              <a:off x="2732047" y="6393908"/>
              <a:ext cx="497451" cy="215444"/>
            </a:xfrm>
            <a:prstGeom prst="rect">
              <a:avLst/>
            </a:prstGeom>
            <a:noFill/>
          </p:spPr>
          <p:txBody>
            <a:bodyPr wrap="square" rtlCol="0">
              <a:spAutoFit/>
            </a:bodyPr>
            <a:lstStyle/>
            <a:p>
              <a:r>
                <a:rPr lang="de-DE" sz="800" b="1">
                  <a:solidFill>
                    <a:srgbClr val="015294"/>
                  </a:solidFill>
                  <a:latin typeface="Titillium Web  "/>
                </a:rPr>
                <a:t>5,8 Ct</a:t>
              </a:r>
              <a:endParaRPr lang="de-AT" sz="800" b="1">
                <a:solidFill>
                  <a:srgbClr val="015294"/>
                </a:solidFill>
                <a:latin typeface="Titillium Web  "/>
              </a:endParaRPr>
            </a:p>
          </p:txBody>
        </p:sp>
        <p:sp>
          <p:nvSpPr>
            <p:cNvPr id="50" name="Textfeld 49">
              <a:extLst>
                <a:ext uri="{FF2B5EF4-FFF2-40B4-BE49-F238E27FC236}">
                  <a16:creationId xmlns:a16="http://schemas.microsoft.com/office/drawing/2014/main" id="{B5D47ADE-B390-BEB4-24B5-A470C3012A06}"/>
                </a:ext>
              </a:extLst>
            </p:cNvPr>
            <p:cNvSpPr txBox="1"/>
            <p:nvPr/>
          </p:nvSpPr>
          <p:spPr>
            <a:xfrm>
              <a:off x="2726489" y="6838476"/>
              <a:ext cx="497451" cy="215444"/>
            </a:xfrm>
            <a:prstGeom prst="rect">
              <a:avLst/>
            </a:prstGeom>
            <a:noFill/>
          </p:spPr>
          <p:txBody>
            <a:bodyPr wrap="square" rtlCol="0">
              <a:spAutoFit/>
            </a:bodyPr>
            <a:lstStyle/>
            <a:p>
              <a:r>
                <a:rPr lang="de-DE" sz="800" b="1">
                  <a:solidFill>
                    <a:srgbClr val="E94D32"/>
                  </a:solidFill>
                  <a:latin typeface="Titillium Web  "/>
                </a:rPr>
                <a:t>13 Ct</a:t>
              </a:r>
              <a:endParaRPr lang="de-AT" sz="800" b="1">
                <a:solidFill>
                  <a:srgbClr val="E94D32"/>
                </a:solidFill>
                <a:latin typeface="Titillium Web  "/>
              </a:endParaRPr>
            </a:p>
          </p:txBody>
        </p:sp>
        <p:pic>
          <p:nvPicPr>
            <p:cNvPr id="51" name="Grafik 50">
              <a:extLst>
                <a:ext uri="{FF2B5EF4-FFF2-40B4-BE49-F238E27FC236}">
                  <a16:creationId xmlns:a16="http://schemas.microsoft.com/office/drawing/2014/main" id="{D4C7E2B4-AE87-E513-2EE3-7EA74AA216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8380" y="6014838"/>
              <a:ext cx="133684" cy="187157"/>
            </a:xfrm>
            <a:prstGeom prst="rect">
              <a:avLst/>
            </a:prstGeom>
          </p:spPr>
        </p:pic>
        <p:pic>
          <p:nvPicPr>
            <p:cNvPr id="52" name="Grafik 51">
              <a:extLst>
                <a:ext uri="{FF2B5EF4-FFF2-40B4-BE49-F238E27FC236}">
                  <a16:creationId xmlns:a16="http://schemas.microsoft.com/office/drawing/2014/main" id="{6905FF4B-E6E5-3C98-A970-F8777FADCF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5770" y="6391023"/>
              <a:ext cx="133684" cy="187157"/>
            </a:xfrm>
            <a:prstGeom prst="rect">
              <a:avLst/>
            </a:prstGeom>
          </p:spPr>
        </p:pic>
        <p:grpSp>
          <p:nvGrpSpPr>
            <p:cNvPr id="53" name="Grafik 36">
              <a:extLst>
                <a:ext uri="{FF2B5EF4-FFF2-40B4-BE49-F238E27FC236}">
                  <a16:creationId xmlns:a16="http://schemas.microsoft.com/office/drawing/2014/main" id="{37A8D555-233A-E554-D6D8-BAB8E1E17C43}"/>
                </a:ext>
              </a:extLst>
            </p:cNvPr>
            <p:cNvGrpSpPr/>
            <p:nvPr/>
          </p:nvGrpSpPr>
          <p:grpSpPr>
            <a:xfrm>
              <a:off x="2496556" y="6943806"/>
              <a:ext cx="194516" cy="145523"/>
              <a:chOff x="3571460" y="5191462"/>
              <a:chExt cx="415903" cy="311149"/>
            </a:xfrm>
            <a:solidFill>
              <a:schemeClr val="bg1"/>
            </a:solidFill>
          </p:grpSpPr>
          <p:sp>
            <p:nvSpPr>
              <p:cNvPr id="54" name="Freihandform 53">
                <a:extLst>
                  <a:ext uri="{FF2B5EF4-FFF2-40B4-BE49-F238E27FC236}">
                    <a16:creationId xmlns:a16="http://schemas.microsoft.com/office/drawing/2014/main" id="{C57DB1B3-05DA-329B-D7D2-923D5775DF6B}"/>
                  </a:ext>
                </a:extLst>
              </p:cNvPr>
              <p:cNvSpPr/>
              <p:nvPr/>
            </p:nvSpPr>
            <p:spPr>
              <a:xfrm>
                <a:off x="3571460" y="5191462"/>
                <a:ext cx="415903" cy="311149"/>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grpFill/>
              <a:ln w="0" cap="flat">
                <a:noFill/>
                <a:prstDash val="solid"/>
                <a:miter/>
              </a:ln>
            </p:spPr>
            <p:txBody>
              <a:bodyPr rtlCol="0" anchor="ctr"/>
              <a:lstStyle/>
              <a:p>
                <a:endParaRPr lang="de-DE"/>
              </a:p>
            </p:txBody>
          </p:sp>
          <p:sp>
            <p:nvSpPr>
              <p:cNvPr id="55" name="Freihandform 54">
                <a:extLst>
                  <a:ext uri="{FF2B5EF4-FFF2-40B4-BE49-F238E27FC236}">
                    <a16:creationId xmlns:a16="http://schemas.microsoft.com/office/drawing/2014/main" id="{6ABF991A-C41B-E8E2-958B-7FF46550EA0A}"/>
                  </a:ext>
                </a:extLst>
              </p:cNvPr>
              <p:cNvSpPr/>
              <p:nvPr/>
            </p:nvSpPr>
            <p:spPr>
              <a:xfrm>
                <a:off x="3729379" y="5296366"/>
                <a:ext cx="87526" cy="145618"/>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grpFill/>
              <a:ln w="0" cap="flat">
                <a:noFill/>
                <a:prstDash val="solid"/>
                <a:miter/>
              </a:ln>
            </p:spPr>
            <p:txBody>
              <a:bodyPr rtlCol="0" anchor="ctr"/>
              <a:lstStyle/>
              <a:p>
                <a:endParaRPr lang="de-DE"/>
              </a:p>
            </p:txBody>
          </p:sp>
        </p:grpSp>
      </p:grpSp>
      <p:grpSp>
        <p:nvGrpSpPr>
          <p:cNvPr id="358" name="Gruppieren 357">
            <a:extLst>
              <a:ext uri="{FF2B5EF4-FFF2-40B4-BE49-F238E27FC236}">
                <a16:creationId xmlns:a16="http://schemas.microsoft.com/office/drawing/2014/main" id="{7D0C62B5-0D81-B2D7-46EF-445EA2324726}"/>
              </a:ext>
            </a:extLst>
          </p:cNvPr>
          <p:cNvGrpSpPr/>
          <p:nvPr/>
        </p:nvGrpSpPr>
        <p:grpSpPr>
          <a:xfrm>
            <a:off x="409683" y="1309972"/>
            <a:ext cx="3522752" cy="2565766"/>
            <a:chOff x="323312" y="1015973"/>
            <a:chExt cx="3522752" cy="2565766"/>
          </a:xfrm>
        </p:grpSpPr>
        <p:sp>
          <p:nvSpPr>
            <p:cNvPr id="183" name="Textfeld 182">
              <a:extLst>
                <a:ext uri="{FF2B5EF4-FFF2-40B4-BE49-F238E27FC236}">
                  <a16:creationId xmlns:a16="http://schemas.microsoft.com/office/drawing/2014/main" id="{459DEE22-B3E2-6494-343A-ED88E39CD131}"/>
                </a:ext>
              </a:extLst>
            </p:cNvPr>
            <p:cNvSpPr txBox="1"/>
            <p:nvPr/>
          </p:nvSpPr>
          <p:spPr>
            <a:xfrm>
              <a:off x="1809312" y="1376470"/>
              <a:ext cx="2036752" cy="338554"/>
            </a:xfrm>
            <a:prstGeom prst="rect">
              <a:avLst/>
            </a:prstGeom>
            <a:noFill/>
          </p:spPr>
          <p:txBody>
            <a:bodyPr wrap="square">
              <a:spAutoFit/>
            </a:bodyPr>
            <a:lstStyle/>
            <a:p>
              <a:r>
                <a:rPr lang="de-DE" sz="800" b="1">
                  <a:solidFill>
                    <a:srgbClr val="3C3C3C"/>
                  </a:solidFill>
                  <a:latin typeface="Titillium Web  "/>
                </a:rPr>
                <a:t>= 19 Ct / kWh</a:t>
              </a:r>
            </a:p>
            <a:p>
              <a:r>
                <a:rPr lang="de-DE" sz="800">
                  <a:solidFill>
                    <a:srgbClr val="96C446"/>
                  </a:solidFill>
                  <a:latin typeface="Titillium Web  "/>
                </a:rPr>
                <a:t>Deine Ersparnis </a:t>
              </a:r>
              <a:r>
                <a:rPr lang="de-DE" sz="800" b="1">
                  <a:solidFill>
                    <a:srgbClr val="96C446"/>
                  </a:solidFill>
                  <a:latin typeface="Titillium Web  "/>
                </a:rPr>
                <a:t>= 4,8 Ct/kWh = -20%</a:t>
              </a:r>
              <a:endParaRPr lang="de-AT" sz="800" b="1">
                <a:solidFill>
                  <a:srgbClr val="96C446"/>
                </a:solidFill>
                <a:latin typeface="Titillium Web  "/>
              </a:endParaRPr>
            </a:p>
          </p:txBody>
        </p:sp>
        <p:sp>
          <p:nvSpPr>
            <p:cNvPr id="105" name="Freihandform: Form 104">
              <a:extLst>
                <a:ext uri="{FF2B5EF4-FFF2-40B4-BE49-F238E27FC236}">
                  <a16:creationId xmlns:a16="http://schemas.microsoft.com/office/drawing/2014/main" id="{4A8B6C1B-1EA6-EC19-EB42-48CD049DE000}"/>
                </a:ext>
              </a:extLst>
            </p:cNvPr>
            <p:cNvSpPr/>
            <p:nvPr/>
          </p:nvSpPr>
          <p:spPr>
            <a:xfrm>
              <a:off x="2100706" y="2444333"/>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06" name="Freihandform: Form 105">
              <a:extLst>
                <a:ext uri="{FF2B5EF4-FFF2-40B4-BE49-F238E27FC236}">
                  <a16:creationId xmlns:a16="http://schemas.microsoft.com/office/drawing/2014/main" id="{860CF143-AED0-3D32-44CD-F4E80CFB38E2}"/>
                </a:ext>
              </a:extLst>
            </p:cNvPr>
            <p:cNvSpPr/>
            <p:nvPr/>
          </p:nvSpPr>
          <p:spPr>
            <a:xfrm>
              <a:off x="2142048" y="2432521"/>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7" name="Freihandform: Form 106">
              <a:extLst>
                <a:ext uri="{FF2B5EF4-FFF2-40B4-BE49-F238E27FC236}">
                  <a16:creationId xmlns:a16="http://schemas.microsoft.com/office/drawing/2014/main" id="{B4BC88B1-6186-DE5D-6763-A0BD8A714716}"/>
                </a:ext>
              </a:extLst>
            </p:cNvPr>
            <p:cNvSpPr/>
            <p:nvPr/>
          </p:nvSpPr>
          <p:spPr>
            <a:xfrm>
              <a:off x="2174531"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8" name="Freihandform: Form 107">
              <a:extLst>
                <a:ext uri="{FF2B5EF4-FFF2-40B4-BE49-F238E27FC236}">
                  <a16:creationId xmlns:a16="http://schemas.microsoft.com/office/drawing/2014/main" id="{B282F54B-397B-5842-5DCD-02545E643D60}"/>
                </a:ext>
              </a:extLst>
            </p:cNvPr>
            <p:cNvSpPr/>
            <p:nvPr/>
          </p:nvSpPr>
          <p:spPr>
            <a:xfrm>
              <a:off x="2109565"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13" name="Freihandform: Form 112">
              <a:extLst>
                <a:ext uri="{FF2B5EF4-FFF2-40B4-BE49-F238E27FC236}">
                  <a16:creationId xmlns:a16="http://schemas.microsoft.com/office/drawing/2014/main" id="{4B2A14FF-AA7C-3FA2-8EF2-E00CCCFC4D50}"/>
                </a:ext>
              </a:extLst>
            </p:cNvPr>
            <p:cNvSpPr/>
            <p:nvPr/>
          </p:nvSpPr>
          <p:spPr>
            <a:xfrm>
              <a:off x="2094800" y="2462051"/>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114" name="Freihandform: Form 113">
              <a:extLst>
                <a:ext uri="{FF2B5EF4-FFF2-40B4-BE49-F238E27FC236}">
                  <a16:creationId xmlns:a16="http://schemas.microsoft.com/office/drawing/2014/main" id="{66A33197-C70A-4BB8-0713-CFF893AA3EFA}"/>
                </a:ext>
              </a:extLst>
            </p:cNvPr>
            <p:cNvSpPr/>
            <p:nvPr/>
          </p:nvSpPr>
          <p:spPr>
            <a:xfrm>
              <a:off x="2150907" y="2462051"/>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116" name="Freihandform: Form 115">
              <a:extLst>
                <a:ext uri="{FF2B5EF4-FFF2-40B4-BE49-F238E27FC236}">
                  <a16:creationId xmlns:a16="http://schemas.microsoft.com/office/drawing/2014/main" id="{DA7A93E8-6637-9F75-17BC-A97067053330}"/>
                </a:ext>
              </a:extLst>
            </p:cNvPr>
            <p:cNvSpPr/>
            <p:nvPr/>
          </p:nvSpPr>
          <p:spPr>
            <a:xfrm>
              <a:off x="2127283" y="2470911"/>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117" name="Freihandform: Form 116">
              <a:extLst>
                <a:ext uri="{FF2B5EF4-FFF2-40B4-BE49-F238E27FC236}">
                  <a16:creationId xmlns:a16="http://schemas.microsoft.com/office/drawing/2014/main" id="{16A0B483-BA43-1B60-2FE7-B51D11723B06}"/>
                </a:ext>
              </a:extLst>
            </p:cNvPr>
            <p:cNvSpPr/>
            <p:nvPr/>
          </p:nvSpPr>
          <p:spPr>
            <a:xfrm>
              <a:off x="2001577" y="2779873"/>
              <a:ext cx="283488" cy="546817"/>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134" name="Freihandform: Form 133">
              <a:extLst>
                <a:ext uri="{FF2B5EF4-FFF2-40B4-BE49-F238E27FC236}">
                  <a16:creationId xmlns:a16="http://schemas.microsoft.com/office/drawing/2014/main" id="{0C57EA9C-8800-6EE2-D16F-671B3A4EE83D}"/>
                </a:ext>
              </a:extLst>
            </p:cNvPr>
            <p:cNvSpPr/>
            <p:nvPr/>
          </p:nvSpPr>
          <p:spPr>
            <a:xfrm>
              <a:off x="1185985" y="1714528"/>
              <a:ext cx="283488" cy="387714"/>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135" name="Freihandform: Form 134">
              <a:extLst>
                <a:ext uri="{FF2B5EF4-FFF2-40B4-BE49-F238E27FC236}">
                  <a16:creationId xmlns:a16="http://schemas.microsoft.com/office/drawing/2014/main" id="{49F7D06C-49E2-8857-DE19-EE651B4C31CA}"/>
                </a:ext>
              </a:extLst>
            </p:cNvPr>
            <p:cNvSpPr/>
            <p:nvPr/>
          </p:nvSpPr>
          <p:spPr>
            <a:xfrm>
              <a:off x="1269259" y="1922111"/>
              <a:ext cx="147651" cy="76775"/>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1116"/>
            </a:p>
          </p:txBody>
        </p:sp>
        <p:sp>
          <p:nvSpPr>
            <p:cNvPr id="136" name="Freihandform: Form 135">
              <a:extLst>
                <a:ext uri="{FF2B5EF4-FFF2-40B4-BE49-F238E27FC236}">
                  <a16:creationId xmlns:a16="http://schemas.microsoft.com/office/drawing/2014/main" id="{E5F64E6D-F72F-902E-2DD2-D4197EE73A72}"/>
                </a:ext>
              </a:extLst>
            </p:cNvPr>
            <p:cNvSpPr/>
            <p:nvPr/>
          </p:nvSpPr>
          <p:spPr>
            <a:xfrm>
              <a:off x="1237234" y="1926523"/>
              <a:ext cx="30327" cy="63690"/>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1116"/>
            </a:p>
          </p:txBody>
        </p:sp>
        <p:sp>
          <p:nvSpPr>
            <p:cNvPr id="137" name="Freihandform: Form 136">
              <a:extLst>
                <a:ext uri="{FF2B5EF4-FFF2-40B4-BE49-F238E27FC236}">
                  <a16:creationId xmlns:a16="http://schemas.microsoft.com/office/drawing/2014/main" id="{3FD63DBD-538A-AD1E-E66F-4FAB92A674F0}"/>
                </a:ext>
              </a:extLst>
            </p:cNvPr>
            <p:cNvSpPr/>
            <p:nvPr/>
          </p:nvSpPr>
          <p:spPr>
            <a:xfrm>
              <a:off x="1336588" y="1874861"/>
              <a:ext cx="29530" cy="47248"/>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1116"/>
            </a:p>
          </p:txBody>
        </p:sp>
        <p:sp>
          <p:nvSpPr>
            <p:cNvPr id="138" name="Freihandform: Form 137">
              <a:extLst>
                <a:ext uri="{FF2B5EF4-FFF2-40B4-BE49-F238E27FC236}">
                  <a16:creationId xmlns:a16="http://schemas.microsoft.com/office/drawing/2014/main" id="{6B64A173-CC8B-33FA-69F2-AC7AC0062418}"/>
                </a:ext>
              </a:extLst>
            </p:cNvPr>
            <p:cNvSpPr/>
            <p:nvPr/>
          </p:nvSpPr>
          <p:spPr>
            <a:xfrm>
              <a:off x="1324776" y="187486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39" name="Freihandform: Form 138">
              <a:extLst>
                <a:ext uri="{FF2B5EF4-FFF2-40B4-BE49-F238E27FC236}">
                  <a16:creationId xmlns:a16="http://schemas.microsoft.com/office/drawing/2014/main" id="{9F0C14D9-6AAB-2D7D-EDB8-D3B4A5476614}"/>
                </a:ext>
              </a:extLst>
            </p:cNvPr>
            <p:cNvSpPr/>
            <p:nvPr/>
          </p:nvSpPr>
          <p:spPr>
            <a:xfrm>
              <a:off x="1360212" y="190439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40" name="Freihandform: Form 139">
              <a:extLst>
                <a:ext uri="{FF2B5EF4-FFF2-40B4-BE49-F238E27FC236}">
                  <a16:creationId xmlns:a16="http://schemas.microsoft.com/office/drawing/2014/main" id="{8AECA0EB-3EFC-9D31-44BD-0DAAECADFBF4}"/>
                </a:ext>
              </a:extLst>
            </p:cNvPr>
            <p:cNvSpPr/>
            <p:nvPr/>
          </p:nvSpPr>
          <p:spPr>
            <a:xfrm>
              <a:off x="1297661" y="1845331"/>
              <a:ext cx="106308" cy="82684"/>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1116"/>
            </a:p>
          </p:txBody>
        </p:sp>
        <p:sp>
          <p:nvSpPr>
            <p:cNvPr id="141" name="Freihandform: Form 140">
              <a:extLst>
                <a:ext uri="{FF2B5EF4-FFF2-40B4-BE49-F238E27FC236}">
                  <a16:creationId xmlns:a16="http://schemas.microsoft.com/office/drawing/2014/main" id="{BC55AEF0-C7D3-7D49-7487-BD230E0114F4}"/>
                </a:ext>
              </a:extLst>
            </p:cNvPr>
            <p:cNvSpPr/>
            <p:nvPr/>
          </p:nvSpPr>
          <p:spPr>
            <a:xfrm>
              <a:off x="1185985" y="2104629"/>
              <a:ext cx="283488" cy="584693"/>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158" name="Freihandform: Form 157">
              <a:extLst>
                <a:ext uri="{FF2B5EF4-FFF2-40B4-BE49-F238E27FC236}">
                  <a16:creationId xmlns:a16="http://schemas.microsoft.com/office/drawing/2014/main" id="{9C76C110-8759-0A1B-AC0C-18CF8E253F75}"/>
                </a:ext>
              </a:extLst>
            </p:cNvPr>
            <p:cNvSpPr/>
            <p:nvPr/>
          </p:nvSpPr>
          <p:spPr>
            <a:xfrm>
              <a:off x="605451" y="1716261"/>
              <a:ext cx="2801672"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 name="Textfeld 3">
              <a:extLst>
                <a:ext uri="{FF2B5EF4-FFF2-40B4-BE49-F238E27FC236}">
                  <a16:creationId xmlns:a16="http://schemas.microsoft.com/office/drawing/2014/main" id="{74E2BF7D-5161-C273-666E-07CD1E802709}"/>
                </a:ext>
              </a:extLst>
            </p:cNvPr>
            <p:cNvSpPr txBox="1"/>
            <p:nvPr/>
          </p:nvSpPr>
          <p:spPr>
            <a:xfrm>
              <a:off x="323312" y="1380244"/>
              <a:ext cx="1827843" cy="215444"/>
            </a:xfrm>
            <a:prstGeom prst="rect">
              <a:avLst/>
            </a:prstGeom>
            <a:noFill/>
          </p:spPr>
          <p:txBody>
            <a:bodyPr wrap="square" rtlCol="0">
              <a:spAutoFit/>
            </a:bodyPr>
            <a:lstStyle/>
            <a:p>
              <a:r>
                <a:rPr lang="de-DE" sz="800" b="1">
                  <a:solidFill>
                    <a:srgbClr val="3C3C3C"/>
                  </a:solidFill>
                  <a:latin typeface="Titillium Web  "/>
                </a:rPr>
                <a:t> Gesamtkosten  = 23,8 Ct/kWh</a:t>
              </a:r>
              <a:endParaRPr lang="de-AT" sz="800" b="1">
                <a:solidFill>
                  <a:srgbClr val="3C3C3C"/>
                </a:solidFill>
                <a:latin typeface="Titillium Web  "/>
              </a:endParaRPr>
            </a:p>
          </p:txBody>
        </p:sp>
        <p:sp>
          <p:nvSpPr>
            <p:cNvPr id="5" name="Textfeld 4">
              <a:extLst>
                <a:ext uri="{FF2B5EF4-FFF2-40B4-BE49-F238E27FC236}">
                  <a16:creationId xmlns:a16="http://schemas.microsoft.com/office/drawing/2014/main" id="{31C73B92-0679-3A5A-5457-7A31DC920487}"/>
                </a:ext>
              </a:extLst>
            </p:cNvPr>
            <p:cNvSpPr txBox="1"/>
            <p:nvPr/>
          </p:nvSpPr>
          <p:spPr>
            <a:xfrm>
              <a:off x="1463566" y="2772359"/>
              <a:ext cx="376381" cy="200055"/>
            </a:xfrm>
            <a:prstGeom prst="rect">
              <a:avLst/>
            </a:prstGeom>
            <a:noFill/>
          </p:spPr>
          <p:txBody>
            <a:bodyPr wrap="square" rtlCol="0">
              <a:spAutoFit/>
            </a:bodyPr>
            <a:lstStyle/>
            <a:p>
              <a:r>
                <a:rPr lang="de-DE" sz="651" b="1">
                  <a:solidFill>
                    <a:srgbClr val="AFAFAF"/>
                  </a:solidFill>
                  <a:latin typeface="Titillium Web  "/>
                </a:rPr>
                <a:t>10</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8" name="Textfeld 7">
              <a:extLst>
                <a:ext uri="{FF2B5EF4-FFF2-40B4-BE49-F238E27FC236}">
                  <a16:creationId xmlns:a16="http://schemas.microsoft.com/office/drawing/2014/main" id="{39AD1C0E-BA09-F5B1-7D64-747400C74313}"/>
                </a:ext>
              </a:extLst>
            </p:cNvPr>
            <p:cNvSpPr txBox="1"/>
            <p:nvPr/>
          </p:nvSpPr>
          <p:spPr>
            <a:xfrm>
              <a:off x="1493097" y="1847810"/>
              <a:ext cx="495244" cy="200055"/>
            </a:xfrm>
            <a:prstGeom prst="rect">
              <a:avLst/>
            </a:prstGeom>
            <a:noFill/>
          </p:spPr>
          <p:txBody>
            <a:bodyPr wrap="square" rtlCol="0">
              <a:spAutoFit/>
            </a:bodyPr>
            <a:lstStyle/>
            <a:p>
              <a:r>
                <a:rPr lang="de-DE" sz="651" b="1">
                  <a:solidFill>
                    <a:srgbClr val="3C3C3C"/>
                  </a:solidFill>
                  <a:latin typeface="Titillium Web  "/>
                </a:rPr>
                <a:t>4,8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9" name="Freihandform: Form 8">
              <a:extLst>
                <a:ext uri="{FF2B5EF4-FFF2-40B4-BE49-F238E27FC236}">
                  <a16:creationId xmlns:a16="http://schemas.microsoft.com/office/drawing/2014/main" id="{1FF215E7-422D-5B8C-A21C-31A00207C402}"/>
                </a:ext>
              </a:extLst>
            </p:cNvPr>
            <p:cNvSpPr/>
            <p:nvPr/>
          </p:nvSpPr>
          <p:spPr>
            <a:xfrm>
              <a:off x="1185985" y="2692982"/>
              <a:ext cx="283488" cy="633708"/>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155" name="Freihandform: Form 154">
              <a:extLst>
                <a:ext uri="{FF2B5EF4-FFF2-40B4-BE49-F238E27FC236}">
                  <a16:creationId xmlns:a16="http://schemas.microsoft.com/office/drawing/2014/main" id="{9625295D-56AE-DB70-508A-4F591040B7C9}"/>
                </a:ext>
              </a:extLst>
            </p:cNvPr>
            <p:cNvSpPr/>
            <p:nvPr/>
          </p:nvSpPr>
          <p:spPr>
            <a:xfrm>
              <a:off x="1259809" y="2906967"/>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66" name="Textfeld 65">
              <a:extLst>
                <a:ext uri="{FF2B5EF4-FFF2-40B4-BE49-F238E27FC236}">
                  <a16:creationId xmlns:a16="http://schemas.microsoft.com/office/drawing/2014/main" id="{C4B599D9-2303-9050-8218-47282BF894E9}"/>
                </a:ext>
              </a:extLst>
            </p:cNvPr>
            <p:cNvSpPr txBox="1"/>
            <p:nvPr/>
          </p:nvSpPr>
          <p:spPr>
            <a:xfrm>
              <a:off x="2266903" y="2918408"/>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grpSp>
          <p:nvGrpSpPr>
            <p:cNvPr id="2" name="Gruppieren 1">
              <a:extLst>
                <a:ext uri="{FF2B5EF4-FFF2-40B4-BE49-F238E27FC236}">
                  <a16:creationId xmlns:a16="http://schemas.microsoft.com/office/drawing/2014/main" id="{D847C636-CAEE-EBB3-C7FD-EDBE459BCB93}"/>
                </a:ext>
              </a:extLst>
            </p:cNvPr>
            <p:cNvGrpSpPr/>
            <p:nvPr/>
          </p:nvGrpSpPr>
          <p:grpSpPr>
            <a:xfrm>
              <a:off x="418933" y="2768552"/>
              <a:ext cx="829947" cy="419686"/>
              <a:chOff x="418933" y="5972120"/>
              <a:chExt cx="829947" cy="419686"/>
            </a:xfrm>
          </p:grpSpPr>
          <p:sp>
            <p:nvSpPr>
              <p:cNvPr id="22" name="Textfeld 21">
                <a:extLst>
                  <a:ext uri="{FF2B5EF4-FFF2-40B4-BE49-F238E27FC236}">
                    <a16:creationId xmlns:a16="http://schemas.microsoft.com/office/drawing/2014/main" id="{205EF3E9-DA5E-7602-BDB7-EF13D2CF9333}"/>
                  </a:ext>
                </a:extLst>
              </p:cNvPr>
              <p:cNvSpPr txBox="1"/>
              <p:nvPr/>
            </p:nvSpPr>
            <p:spPr>
              <a:xfrm>
                <a:off x="590401" y="6199317"/>
                <a:ext cx="658479" cy="192489"/>
              </a:xfrm>
              <a:prstGeom prst="rect">
                <a:avLst/>
              </a:prstGeom>
              <a:noFill/>
            </p:spPr>
            <p:txBody>
              <a:bodyPr wrap="square" rtlCol="0">
                <a:spAutoFit/>
              </a:bodyPr>
              <a:lstStyle/>
              <a:p>
                <a:r>
                  <a:rPr lang="de-DE" sz="651">
                    <a:solidFill>
                      <a:srgbClr val="AFAFAF"/>
                    </a:solidFill>
                    <a:latin typeface="Titillium Web  "/>
                  </a:rPr>
                  <a:t>Energiepreis</a:t>
                </a:r>
                <a:endParaRPr lang="de-AT" sz="651">
                  <a:solidFill>
                    <a:srgbClr val="AFAFAF"/>
                  </a:solidFill>
                  <a:latin typeface="Titillium Web  "/>
                </a:endParaRPr>
              </a:p>
            </p:txBody>
          </p:sp>
          <p:sp>
            <p:nvSpPr>
              <p:cNvPr id="68" name="Textfeld 67">
                <a:extLst>
                  <a:ext uri="{FF2B5EF4-FFF2-40B4-BE49-F238E27FC236}">
                    <a16:creationId xmlns:a16="http://schemas.microsoft.com/office/drawing/2014/main" id="{667B0DC9-11F0-230E-B472-970006D75E3E}"/>
                  </a:ext>
                </a:extLst>
              </p:cNvPr>
              <p:cNvSpPr txBox="1"/>
              <p:nvPr/>
            </p:nvSpPr>
            <p:spPr>
              <a:xfrm>
                <a:off x="418933" y="5972120"/>
                <a:ext cx="793090" cy="321370"/>
              </a:xfrm>
              <a:prstGeom prst="rect">
                <a:avLst/>
              </a:prstGeom>
              <a:noFill/>
            </p:spPr>
            <p:txBody>
              <a:bodyPr wrap="square" rtlCol="0">
                <a:spAutoFit/>
              </a:bodyPr>
              <a:lstStyle/>
              <a:p>
                <a:pPr algn="r"/>
                <a:r>
                  <a:rPr lang="de-DE" sz="744" b="1">
                    <a:solidFill>
                      <a:srgbClr val="AFAFAF"/>
                    </a:solidFill>
                    <a:latin typeface="Titillium Web  "/>
                  </a:rPr>
                  <a:t>Dein</a:t>
                </a:r>
              </a:p>
              <a:p>
                <a:pPr algn="r"/>
                <a:r>
                  <a:rPr lang="de-DE" sz="744" b="1">
                    <a:solidFill>
                      <a:srgbClr val="AFAFAF"/>
                    </a:solidFill>
                    <a:latin typeface="Titillium Web  "/>
                  </a:rPr>
                  <a:t>Stromlieferant</a:t>
                </a:r>
                <a:endParaRPr lang="de-AT" sz="744" b="1">
                  <a:solidFill>
                    <a:srgbClr val="AFAFAF"/>
                  </a:solidFill>
                  <a:latin typeface="Titillium Web  "/>
                </a:endParaRPr>
              </a:p>
            </p:txBody>
          </p:sp>
        </p:grpSp>
        <p:sp>
          <p:nvSpPr>
            <p:cNvPr id="71" name="Textfeld 70">
              <a:extLst>
                <a:ext uri="{FF2B5EF4-FFF2-40B4-BE49-F238E27FC236}">
                  <a16:creationId xmlns:a16="http://schemas.microsoft.com/office/drawing/2014/main" id="{C81664BB-F8AF-BC61-73B5-21B70416A4E6}"/>
                </a:ext>
              </a:extLst>
            </p:cNvPr>
            <p:cNvSpPr txBox="1"/>
            <p:nvPr/>
          </p:nvSpPr>
          <p:spPr>
            <a:xfrm>
              <a:off x="726188" y="183495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72" name="Textfeld 71">
              <a:extLst>
                <a:ext uri="{FF2B5EF4-FFF2-40B4-BE49-F238E27FC236}">
                  <a16:creationId xmlns:a16="http://schemas.microsoft.com/office/drawing/2014/main" id="{1C95CC6E-E4C5-D8A0-9726-6BD618A05AE2}"/>
                </a:ext>
              </a:extLst>
            </p:cNvPr>
            <p:cNvSpPr txBox="1"/>
            <p:nvPr/>
          </p:nvSpPr>
          <p:spPr>
            <a:xfrm>
              <a:off x="2279115" y="2238595"/>
              <a:ext cx="727458" cy="200055"/>
            </a:xfrm>
            <a:prstGeom prst="rect">
              <a:avLst/>
            </a:prstGeom>
            <a:noFill/>
          </p:spPr>
          <p:txBody>
            <a:bodyPr wrap="square" rtlCol="0">
              <a:spAutoFit/>
            </a:bodyPr>
            <a:lstStyle/>
            <a:p>
              <a:r>
                <a:rPr lang="de-DE" sz="651" b="1">
                  <a:solidFill>
                    <a:srgbClr val="3C3C3C"/>
                  </a:solidFill>
                  <a:latin typeface="Titillium Web  "/>
                </a:rPr>
                <a:t>3,0 </a:t>
              </a:r>
              <a:r>
                <a:rPr lang="de-DE" sz="700" b="1">
                  <a:solidFill>
                    <a:srgbClr val="3C3C3C"/>
                  </a:solidFill>
                  <a:latin typeface="Titillium Web  "/>
                </a:rPr>
                <a:t>Ct</a:t>
              </a:r>
              <a:r>
                <a:rPr lang="de-DE" sz="651">
                  <a:solidFill>
                    <a:srgbClr val="3C3C3C"/>
                  </a:solidFill>
                  <a:latin typeface="Titillium Web  "/>
                </a:rPr>
                <a:t>  Steuern</a:t>
              </a:r>
              <a:endParaRPr lang="de-AT" sz="651">
                <a:solidFill>
                  <a:srgbClr val="3C3C3C"/>
                </a:solidFill>
                <a:latin typeface="Titillium Web  "/>
              </a:endParaRPr>
            </a:p>
          </p:txBody>
        </p:sp>
        <p:sp>
          <p:nvSpPr>
            <p:cNvPr id="78" name="Freihandform: Form 23">
              <a:extLst>
                <a:ext uri="{FF2B5EF4-FFF2-40B4-BE49-F238E27FC236}">
                  <a16:creationId xmlns:a16="http://schemas.microsoft.com/office/drawing/2014/main" id="{D147B25A-FE7C-B399-CAD9-380AD0EC81C0}"/>
                </a:ext>
              </a:extLst>
            </p:cNvPr>
            <p:cNvSpPr/>
            <p:nvPr/>
          </p:nvSpPr>
          <p:spPr>
            <a:xfrm>
              <a:off x="2001577" y="2133581"/>
              <a:ext cx="554403" cy="95321"/>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79" name="Textfeld 78">
              <a:extLst>
                <a:ext uri="{FF2B5EF4-FFF2-40B4-BE49-F238E27FC236}">
                  <a16:creationId xmlns:a16="http://schemas.microsoft.com/office/drawing/2014/main" id="{EF58B7C2-EDE1-0707-4CE3-97ADCDC2671B}"/>
                </a:ext>
              </a:extLst>
            </p:cNvPr>
            <p:cNvSpPr txBox="1"/>
            <p:nvPr/>
          </p:nvSpPr>
          <p:spPr>
            <a:xfrm>
              <a:off x="2277891" y="2089508"/>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104" name="Freihandform: Form 103">
              <a:extLst>
                <a:ext uri="{FF2B5EF4-FFF2-40B4-BE49-F238E27FC236}">
                  <a16:creationId xmlns:a16="http://schemas.microsoft.com/office/drawing/2014/main" id="{175ADC33-3709-584C-DB67-6187FD475ED5}"/>
                </a:ext>
              </a:extLst>
            </p:cNvPr>
            <p:cNvSpPr/>
            <p:nvPr/>
          </p:nvSpPr>
          <p:spPr>
            <a:xfrm>
              <a:off x="2001577" y="2432380"/>
              <a:ext cx="283488" cy="348453"/>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97" name="Freihandform: Form 96">
              <a:extLst>
                <a:ext uri="{FF2B5EF4-FFF2-40B4-BE49-F238E27FC236}">
                  <a16:creationId xmlns:a16="http://schemas.microsoft.com/office/drawing/2014/main" id="{1E4C3124-35F2-4AA0-5631-28461CE4CDEE}"/>
                </a:ext>
              </a:extLst>
            </p:cNvPr>
            <p:cNvSpPr/>
            <p:nvPr/>
          </p:nvSpPr>
          <p:spPr>
            <a:xfrm>
              <a:off x="2001577" y="2227490"/>
              <a:ext cx="283488" cy="210670"/>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6" name="Textfeld 5">
              <a:extLst>
                <a:ext uri="{FF2B5EF4-FFF2-40B4-BE49-F238E27FC236}">
                  <a16:creationId xmlns:a16="http://schemas.microsoft.com/office/drawing/2014/main" id="{198E4EC9-15D5-9D98-CEF3-08F01BA61CE9}"/>
                </a:ext>
              </a:extLst>
            </p:cNvPr>
            <p:cNvSpPr txBox="1"/>
            <p:nvPr/>
          </p:nvSpPr>
          <p:spPr>
            <a:xfrm>
              <a:off x="2267696" y="3027559"/>
              <a:ext cx="445903" cy="200055"/>
            </a:xfrm>
            <a:prstGeom prst="rect">
              <a:avLst/>
            </a:prstGeom>
            <a:noFill/>
          </p:spPr>
          <p:txBody>
            <a:bodyPr wrap="square" rtlCol="0">
              <a:spAutoFit/>
            </a:bodyPr>
            <a:lstStyle/>
            <a:p>
              <a:r>
                <a:rPr lang="de-DE" sz="651" b="1">
                  <a:solidFill>
                    <a:srgbClr val="EB5032"/>
                  </a:solidFill>
                  <a:latin typeface="Titillium Web  "/>
                </a:rPr>
                <a:t>9,0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62" name="Textfeld 61">
              <a:extLst>
                <a:ext uri="{FF2B5EF4-FFF2-40B4-BE49-F238E27FC236}">
                  <a16:creationId xmlns:a16="http://schemas.microsoft.com/office/drawing/2014/main" id="{6D3EB07D-0819-5202-298D-B45B698829E6}"/>
                </a:ext>
              </a:extLst>
            </p:cNvPr>
            <p:cNvSpPr txBox="1"/>
            <p:nvPr/>
          </p:nvSpPr>
          <p:spPr>
            <a:xfrm>
              <a:off x="1521929" y="2293135"/>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40" name="Textfeld 239">
              <a:extLst>
                <a:ext uri="{FF2B5EF4-FFF2-40B4-BE49-F238E27FC236}">
                  <a16:creationId xmlns:a16="http://schemas.microsoft.com/office/drawing/2014/main" id="{4678036A-4D83-78B1-42B3-B0E0CC01F28C}"/>
                </a:ext>
              </a:extLst>
            </p:cNvPr>
            <p:cNvSpPr txBox="1"/>
            <p:nvPr/>
          </p:nvSpPr>
          <p:spPr>
            <a:xfrm>
              <a:off x="2284418" y="2518705"/>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1" name="Textfeld 280">
              <a:extLst>
                <a:ext uri="{FF2B5EF4-FFF2-40B4-BE49-F238E27FC236}">
                  <a16:creationId xmlns:a16="http://schemas.microsoft.com/office/drawing/2014/main" id="{C933EA28-C797-D7CB-9520-C13D3F95DF4C}"/>
                </a:ext>
              </a:extLst>
            </p:cNvPr>
            <p:cNvSpPr txBox="1"/>
            <p:nvPr/>
          </p:nvSpPr>
          <p:spPr>
            <a:xfrm>
              <a:off x="611021" y="2289490"/>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pic>
          <p:nvPicPr>
            <p:cNvPr id="332" name="Grafik 331">
              <a:extLst>
                <a:ext uri="{FF2B5EF4-FFF2-40B4-BE49-F238E27FC236}">
                  <a16:creationId xmlns:a16="http://schemas.microsoft.com/office/drawing/2014/main" id="{6AC13134-1C94-4C0C-9A5B-36D5C31AC96E}"/>
                </a:ext>
              </a:extLst>
            </p:cNvPr>
            <p:cNvPicPr>
              <a:picLocks noChangeAspect="1"/>
            </p:cNvPicPr>
            <p:nvPr/>
          </p:nvPicPr>
          <p:blipFill rotWithShape="1">
            <a:blip r:embed="rId5"/>
            <a:srcRect t="16994" b="10123"/>
            <a:stretch/>
          </p:blipFill>
          <p:spPr>
            <a:xfrm>
              <a:off x="2038980" y="2247244"/>
              <a:ext cx="208681" cy="178541"/>
            </a:xfrm>
            <a:prstGeom prst="rect">
              <a:avLst/>
            </a:prstGeom>
          </p:spPr>
        </p:pic>
        <p:grpSp>
          <p:nvGrpSpPr>
            <p:cNvPr id="63" name="Gruppieren 62">
              <a:extLst>
                <a:ext uri="{FF2B5EF4-FFF2-40B4-BE49-F238E27FC236}">
                  <a16:creationId xmlns:a16="http://schemas.microsoft.com/office/drawing/2014/main" id="{E16751AB-1022-B4B5-EAC8-96E88E33BB61}"/>
                </a:ext>
              </a:extLst>
            </p:cNvPr>
            <p:cNvGrpSpPr/>
            <p:nvPr/>
          </p:nvGrpSpPr>
          <p:grpSpPr>
            <a:xfrm>
              <a:off x="679192" y="1015973"/>
              <a:ext cx="2156819" cy="499978"/>
              <a:chOff x="829085" y="640946"/>
              <a:chExt cx="2156819" cy="499978"/>
            </a:xfrm>
          </p:grpSpPr>
          <p:sp>
            <p:nvSpPr>
              <p:cNvPr id="60" name="Rechteck 59">
                <a:extLst>
                  <a:ext uri="{FF2B5EF4-FFF2-40B4-BE49-F238E27FC236}">
                    <a16:creationId xmlns:a16="http://schemas.microsoft.com/office/drawing/2014/main" id="{CC364284-750B-24E2-35F7-E570C84DE735}"/>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61" name="Rechteck 60">
                <a:extLst>
                  <a:ext uri="{FF2B5EF4-FFF2-40B4-BE49-F238E27FC236}">
                    <a16:creationId xmlns:a16="http://schemas.microsoft.com/office/drawing/2014/main" id="{F1F8748D-31C8-58D5-D4E5-0D2BC4F4BF56}"/>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67" name="Gruppieren 66">
              <a:extLst>
                <a:ext uri="{FF2B5EF4-FFF2-40B4-BE49-F238E27FC236}">
                  <a16:creationId xmlns:a16="http://schemas.microsoft.com/office/drawing/2014/main" id="{5FC7D4E5-B0E0-2918-9464-A02B996A97CD}"/>
                </a:ext>
              </a:extLst>
            </p:cNvPr>
            <p:cNvGrpSpPr/>
            <p:nvPr/>
          </p:nvGrpSpPr>
          <p:grpSpPr>
            <a:xfrm>
              <a:off x="703162" y="3331790"/>
              <a:ext cx="2062608" cy="249949"/>
              <a:chOff x="4609839" y="9827434"/>
              <a:chExt cx="2062608" cy="249949"/>
            </a:xfrm>
          </p:grpSpPr>
          <p:sp>
            <p:nvSpPr>
              <p:cNvPr id="64" name="Freihandform: Form 157">
                <a:extLst>
                  <a:ext uri="{FF2B5EF4-FFF2-40B4-BE49-F238E27FC236}">
                    <a16:creationId xmlns:a16="http://schemas.microsoft.com/office/drawing/2014/main" id="{4B7D2BA9-6DD8-6875-9E21-56A7234190DA}"/>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65" name="Textfeld 64">
                <a:extLst>
                  <a:ext uri="{FF2B5EF4-FFF2-40B4-BE49-F238E27FC236}">
                    <a16:creationId xmlns:a16="http://schemas.microsoft.com/office/drawing/2014/main" id="{DF1A00A2-8E49-EBB8-B923-B2A75F3B83C7}"/>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sp>
          <p:nvSpPr>
            <p:cNvPr id="70" name="Textfeld 69">
              <a:extLst>
                <a:ext uri="{FF2B5EF4-FFF2-40B4-BE49-F238E27FC236}">
                  <a16:creationId xmlns:a16="http://schemas.microsoft.com/office/drawing/2014/main" id="{A605ADC1-82A0-41CE-0658-13EFCF7CA8DF}"/>
                </a:ext>
              </a:extLst>
            </p:cNvPr>
            <p:cNvSpPr txBox="1"/>
            <p:nvPr/>
          </p:nvSpPr>
          <p:spPr>
            <a:xfrm>
              <a:off x="1143664" y="3055127"/>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pic>
          <p:nvPicPr>
            <p:cNvPr id="73" name="Grafik 72">
              <a:extLst>
                <a:ext uri="{FF2B5EF4-FFF2-40B4-BE49-F238E27FC236}">
                  <a16:creationId xmlns:a16="http://schemas.microsoft.com/office/drawing/2014/main" id="{07835BF5-B021-C271-C9E8-27C52756D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1462" y="2282081"/>
              <a:ext cx="133684" cy="187157"/>
            </a:xfrm>
            <a:prstGeom prst="rect">
              <a:avLst/>
            </a:prstGeom>
          </p:spPr>
        </p:pic>
        <p:pic>
          <p:nvPicPr>
            <p:cNvPr id="74" name="Grafik 73">
              <a:extLst>
                <a:ext uri="{FF2B5EF4-FFF2-40B4-BE49-F238E27FC236}">
                  <a16:creationId xmlns:a16="http://schemas.microsoft.com/office/drawing/2014/main" id="{D0C5E8D6-1FE4-2D96-6617-4BEDBC7856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8852" y="2520039"/>
              <a:ext cx="133684" cy="187157"/>
            </a:xfrm>
            <a:prstGeom prst="rect">
              <a:avLst/>
            </a:prstGeom>
          </p:spPr>
        </p:pic>
        <p:grpSp>
          <p:nvGrpSpPr>
            <p:cNvPr id="126" name="Gruppieren 125">
              <a:extLst>
                <a:ext uri="{FF2B5EF4-FFF2-40B4-BE49-F238E27FC236}">
                  <a16:creationId xmlns:a16="http://schemas.microsoft.com/office/drawing/2014/main" id="{E38F782A-6C2B-75B1-E86F-37923BCCC99B}"/>
                </a:ext>
              </a:extLst>
            </p:cNvPr>
            <p:cNvGrpSpPr/>
            <p:nvPr/>
          </p:nvGrpSpPr>
          <p:grpSpPr>
            <a:xfrm>
              <a:off x="2013340" y="2975504"/>
              <a:ext cx="391322" cy="280725"/>
              <a:chOff x="2013340" y="3041933"/>
              <a:chExt cx="391322" cy="280725"/>
            </a:xfrm>
          </p:grpSpPr>
          <p:sp>
            <p:nvSpPr>
              <p:cNvPr id="69" name="Textfeld 68">
                <a:extLst>
                  <a:ext uri="{FF2B5EF4-FFF2-40B4-BE49-F238E27FC236}">
                    <a16:creationId xmlns:a16="http://schemas.microsoft.com/office/drawing/2014/main" id="{9E6CA9F8-8B2D-6C0D-3CF9-56CD24450D36}"/>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76" name="Freihandform 75">
                <a:extLst>
                  <a:ext uri="{FF2B5EF4-FFF2-40B4-BE49-F238E27FC236}">
                    <a16:creationId xmlns:a16="http://schemas.microsoft.com/office/drawing/2014/main" id="{8024F8ED-80AC-5894-03DE-9BD0276A9384}"/>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24" name="Freihandform 123">
                <a:extLst>
                  <a:ext uri="{FF2B5EF4-FFF2-40B4-BE49-F238E27FC236}">
                    <a16:creationId xmlns:a16="http://schemas.microsoft.com/office/drawing/2014/main" id="{C4140B9B-2F79-479E-70B4-C058E91FCBBE}"/>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grpSp>
        <p:nvGrpSpPr>
          <p:cNvPr id="357" name="Gruppieren 356">
            <a:extLst>
              <a:ext uri="{FF2B5EF4-FFF2-40B4-BE49-F238E27FC236}">
                <a16:creationId xmlns:a16="http://schemas.microsoft.com/office/drawing/2014/main" id="{8CFBF7AB-56F3-0673-4009-DC752F4F7FBF}"/>
              </a:ext>
            </a:extLst>
          </p:cNvPr>
          <p:cNvGrpSpPr/>
          <p:nvPr/>
        </p:nvGrpSpPr>
        <p:grpSpPr>
          <a:xfrm>
            <a:off x="4001886" y="1149643"/>
            <a:ext cx="3533997" cy="2979959"/>
            <a:chOff x="3974230" y="591034"/>
            <a:chExt cx="3533997" cy="2979959"/>
          </a:xfrm>
        </p:grpSpPr>
        <p:sp>
          <p:nvSpPr>
            <p:cNvPr id="211" name="Textfeld 210">
              <a:extLst>
                <a:ext uri="{FF2B5EF4-FFF2-40B4-BE49-F238E27FC236}">
                  <a16:creationId xmlns:a16="http://schemas.microsoft.com/office/drawing/2014/main" id="{1448406D-116B-C9F1-664A-77880CF82A80}"/>
                </a:ext>
              </a:extLst>
            </p:cNvPr>
            <p:cNvSpPr txBox="1"/>
            <p:nvPr/>
          </p:nvSpPr>
          <p:spPr>
            <a:xfrm>
              <a:off x="3974230" y="974212"/>
              <a:ext cx="1827843" cy="215444"/>
            </a:xfrm>
            <a:prstGeom prst="rect">
              <a:avLst/>
            </a:prstGeom>
            <a:noFill/>
          </p:spPr>
          <p:txBody>
            <a:bodyPr wrap="square" rtlCol="0">
              <a:spAutoFit/>
            </a:bodyPr>
            <a:lstStyle/>
            <a:p>
              <a:r>
                <a:rPr lang="de-DE" sz="800" b="1">
                  <a:solidFill>
                    <a:srgbClr val="3C3C3C"/>
                  </a:solidFill>
                  <a:latin typeface="Titillium Web  "/>
                </a:rPr>
                <a:t> Gesamtkosten  = 28,8 Ct/kWh</a:t>
              </a:r>
              <a:endParaRPr lang="de-AT" sz="800" b="1">
                <a:solidFill>
                  <a:srgbClr val="3C3C3C"/>
                </a:solidFill>
                <a:latin typeface="Titillium Web  "/>
              </a:endParaRPr>
            </a:p>
          </p:txBody>
        </p:sp>
        <p:sp>
          <p:nvSpPr>
            <p:cNvPr id="213" name="Freihandform: Form 212">
              <a:extLst>
                <a:ext uri="{FF2B5EF4-FFF2-40B4-BE49-F238E27FC236}">
                  <a16:creationId xmlns:a16="http://schemas.microsoft.com/office/drawing/2014/main" id="{42F5C5CB-DFF9-7B9F-4E33-5F3663BE900D}"/>
                </a:ext>
              </a:extLst>
            </p:cNvPr>
            <p:cNvSpPr/>
            <p:nvPr/>
          </p:nvSpPr>
          <p:spPr>
            <a:xfrm>
              <a:off x="4844595" y="1318325"/>
              <a:ext cx="288000" cy="504000"/>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220" name="Freihandform: Form 219">
              <a:extLst>
                <a:ext uri="{FF2B5EF4-FFF2-40B4-BE49-F238E27FC236}">
                  <a16:creationId xmlns:a16="http://schemas.microsoft.com/office/drawing/2014/main" id="{AF08462F-1638-B832-2C7C-739172F7CE4C}"/>
                </a:ext>
              </a:extLst>
            </p:cNvPr>
            <p:cNvSpPr/>
            <p:nvPr/>
          </p:nvSpPr>
          <p:spPr>
            <a:xfrm>
              <a:off x="4844595" y="1804651"/>
              <a:ext cx="286878" cy="720000"/>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233" name="Freihandform: Form 232">
              <a:extLst>
                <a:ext uri="{FF2B5EF4-FFF2-40B4-BE49-F238E27FC236}">
                  <a16:creationId xmlns:a16="http://schemas.microsoft.com/office/drawing/2014/main" id="{F9B61B8B-313A-DF3C-B019-CE745CD067EC}"/>
                </a:ext>
              </a:extLst>
            </p:cNvPr>
            <p:cNvSpPr/>
            <p:nvPr/>
          </p:nvSpPr>
          <p:spPr>
            <a:xfrm>
              <a:off x="4267452" y="1313684"/>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35" name="Textfeld 234">
              <a:extLst>
                <a:ext uri="{FF2B5EF4-FFF2-40B4-BE49-F238E27FC236}">
                  <a16:creationId xmlns:a16="http://schemas.microsoft.com/office/drawing/2014/main" id="{F7046E07-8590-ACC7-35D8-B41F0F155351}"/>
                </a:ext>
              </a:extLst>
            </p:cNvPr>
            <p:cNvSpPr txBox="1"/>
            <p:nvPr/>
          </p:nvSpPr>
          <p:spPr>
            <a:xfrm>
              <a:off x="5125566" y="2890147"/>
              <a:ext cx="376381" cy="200055"/>
            </a:xfrm>
            <a:prstGeom prst="rect">
              <a:avLst/>
            </a:prstGeom>
            <a:noFill/>
          </p:spPr>
          <p:txBody>
            <a:bodyPr wrap="square" rtlCol="0">
              <a:spAutoFit/>
            </a:bodyPr>
            <a:lstStyle/>
            <a:p>
              <a:r>
                <a:rPr lang="de-DE" sz="651" b="1">
                  <a:solidFill>
                    <a:srgbClr val="AFAFAF"/>
                  </a:solidFill>
                  <a:latin typeface="Titillium Web  "/>
                </a:rPr>
                <a:t>15</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236" name="Textfeld 235">
              <a:extLst>
                <a:ext uri="{FF2B5EF4-FFF2-40B4-BE49-F238E27FC236}">
                  <a16:creationId xmlns:a16="http://schemas.microsoft.com/office/drawing/2014/main" id="{A35F0625-A588-5FCC-1B19-FB05D7D08628}"/>
                </a:ext>
              </a:extLst>
            </p:cNvPr>
            <p:cNvSpPr txBox="1"/>
            <p:nvPr/>
          </p:nvSpPr>
          <p:spPr>
            <a:xfrm>
              <a:off x="5110283" y="1521274"/>
              <a:ext cx="495244" cy="200055"/>
            </a:xfrm>
            <a:prstGeom prst="rect">
              <a:avLst/>
            </a:prstGeom>
            <a:noFill/>
          </p:spPr>
          <p:txBody>
            <a:bodyPr wrap="square" rtlCol="0">
              <a:spAutoFit/>
            </a:bodyPr>
            <a:lstStyle/>
            <a:p>
              <a:r>
                <a:rPr lang="de-DE" sz="651" b="1">
                  <a:solidFill>
                    <a:srgbClr val="3C3C3C"/>
                  </a:solidFill>
                  <a:latin typeface="Titillium Web  "/>
                </a:rPr>
                <a:t>4,8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37" name="Freihandform: Form 236">
              <a:extLst>
                <a:ext uri="{FF2B5EF4-FFF2-40B4-BE49-F238E27FC236}">
                  <a16:creationId xmlns:a16="http://schemas.microsoft.com/office/drawing/2014/main" id="{2C4D3185-65D5-4E1A-E0D9-BAB2948B7B2A}"/>
                </a:ext>
              </a:extLst>
            </p:cNvPr>
            <p:cNvSpPr/>
            <p:nvPr/>
          </p:nvSpPr>
          <p:spPr>
            <a:xfrm>
              <a:off x="4844595" y="2528128"/>
              <a:ext cx="288000" cy="792519"/>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238" name="Freihandform: Form 237">
              <a:extLst>
                <a:ext uri="{FF2B5EF4-FFF2-40B4-BE49-F238E27FC236}">
                  <a16:creationId xmlns:a16="http://schemas.microsoft.com/office/drawing/2014/main" id="{7D371E11-7128-291E-41E1-72FE0EDCD6C0}"/>
                </a:ext>
              </a:extLst>
            </p:cNvPr>
            <p:cNvSpPr/>
            <p:nvPr/>
          </p:nvSpPr>
          <p:spPr>
            <a:xfrm>
              <a:off x="4921809" y="2786744"/>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239" name="Textfeld 238">
              <a:extLst>
                <a:ext uri="{FF2B5EF4-FFF2-40B4-BE49-F238E27FC236}">
                  <a16:creationId xmlns:a16="http://schemas.microsoft.com/office/drawing/2014/main" id="{35A34778-280A-522D-B525-8A527C1CF2A0}"/>
                </a:ext>
              </a:extLst>
            </p:cNvPr>
            <p:cNvSpPr txBox="1"/>
            <p:nvPr/>
          </p:nvSpPr>
          <p:spPr>
            <a:xfrm>
              <a:off x="4201993" y="2986390"/>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241" name="Textfeld 240">
              <a:extLst>
                <a:ext uri="{FF2B5EF4-FFF2-40B4-BE49-F238E27FC236}">
                  <a16:creationId xmlns:a16="http://schemas.microsoft.com/office/drawing/2014/main" id="{153B1E28-9BFC-0354-8227-7CB2BE31AF32}"/>
                </a:ext>
              </a:extLst>
            </p:cNvPr>
            <p:cNvSpPr txBox="1"/>
            <p:nvPr/>
          </p:nvSpPr>
          <p:spPr>
            <a:xfrm>
              <a:off x="4063452" y="2738143"/>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242" name="Textfeld 241">
              <a:extLst>
                <a:ext uri="{FF2B5EF4-FFF2-40B4-BE49-F238E27FC236}">
                  <a16:creationId xmlns:a16="http://schemas.microsoft.com/office/drawing/2014/main" id="{BC287F00-B0A9-9DBE-C597-277D4AC61996}"/>
                </a:ext>
              </a:extLst>
            </p:cNvPr>
            <p:cNvSpPr txBox="1"/>
            <p:nvPr/>
          </p:nvSpPr>
          <p:spPr>
            <a:xfrm>
              <a:off x="4383818" y="1513057"/>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pic>
          <p:nvPicPr>
            <p:cNvPr id="254" name="Grafik 253">
              <a:extLst>
                <a:ext uri="{FF2B5EF4-FFF2-40B4-BE49-F238E27FC236}">
                  <a16:creationId xmlns:a16="http://schemas.microsoft.com/office/drawing/2014/main" id="{18EE157A-556A-7A00-FEED-FC2B54E4B907}"/>
                </a:ext>
              </a:extLst>
            </p:cNvPr>
            <p:cNvPicPr>
              <a:picLocks noChangeAspect="1"/>
            </p:cNvPicPr>
            <p:nvPr/>
          </p:nvPicPr>
          <p:blipFill>
            <a:blip r:embed="rId5"/>
            <a:stretch>
              <a:fillRect/>
            </a:stretch>
          </p:blipFill>
          <p:spPr>
            <a:xfrm>
              <a:off x="4876019" y="1441151"/>
              <a:ext cx="208681" cy="244974"/>
            </a:xfrm>
            <a:prstGeom prst="rect">
              <a:avLst/>
            </a:prstGeom>
          </p:spPr>
        </p:pic>
        <p:sp>
          <p:nvSpPr>
            <p:cNvPr id="75" name="Textfeld 74">
              <a:extLst>
                <a:ext uri="{FF2B5EF4-FFF2-40B4-BE49-F238E27FC236}">
                  <a16:creationId xmlns:a16="http://schemas.microsoft.com/office/drawing/2014/main" id="{1AF58FDC-2DF4-FB99-33C1-0D66370E2FBE}"/>
                </a:ext>
              </a:extLst>
            </p:cNvPr>
            <p:cNvSpPr txBox="1"/>
            <p:nvPr/>
          </p:nvSpPr>
          <p:spPr>
            <a:xfrm>
              <a:off x="5169715" y="2083918"/>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12" name="Textfeld 211">
              <a:extLst>
                <a:ext uri="{FF2B5EF4-FFF2-40B4-BE49-F238E27FC236}">
                  <a16:creationId xmlns:a16="http://schemas.microsoft.com/office/drawing/2014/main" id="{261E31E1-40CC-E450-4D6F-6276D05E6B56}"/>
                </a:ext>
              </a:extLst>
            </p:cNvPr>
            <p:cNvSpPr txBox="1"/>
            <p:nvPr/>
          </p:nvSpPr>
          <p:spPr>
            <a:xfrm>
              <a:off x="5471475" y="977850"/>
              <a:ext cx="2036752" cy="338554"/>
            </a:xfrm>
            <a:prstGeom prst="rect">
              <a:avLst/>
            </a:prstGeom>
            <a:noFill/>
          </p:spPr>
          <p:txBody>
            <a:bodyPr wrap="square">
              <a:spAutoFit/>
            </a:bodyPr>
            <a:lstStyle/>
            <a:p>
              <a:r>
                <a:rPr lang="de-DE" sz="800" b="1">
                  <a:solidFill>
                    <a:srgbClr val="3C3C3C"/>
                  </a:solidFill>
                  <a:latin typeface="Titillium Web  "/>
                </a:rPr>
                <a:t>= 21,2 Ct / kWh</a:t>
              </a:r>
            </a:p>
            <a:p>
              <a:r>
                <a:rPr lang="de-DE" sz="800">
                  <a:solidFill>
                    <a:srgbClr val="96C446"/>
                  </a:solidFill>
                  <a:latin typeface="Titillium Web  "/>
                </a:rPr>
                <a:t>Deine Ersparnis </a:t>
              </a:r>
              <a:r>
                <a:rPr lang="de-DE" sz="800" b="1">
                  <a:solidFill>
                    <a:srgbClr val="96C446"/>
                  </a:solidFill>
                  <a:latin typeface="Titillium Web  "/>
                </a:rPr>
                <a:t>= 7,6 Ct/kWh = -26%</a:t>
              </a:r>
              <a:endParaRPr lang="de-AT" sz="800" b="1">
                <a:solidFill>
                  <a:srgbClr val="96C446"/>
                </a:solidFill>
                <a:latin typeface="Titillium Web  "/>
              </a:endParaRPr>
            </a:p>
          </p:txBody>
        </p:sp>
        <p:sp>
          <p:nvSpPr>
            <p:cNvPr id="283" name="Textfeld 282">
              <a:extLst>
                <a:ext uri="{FF2B5EF4-FFF2-40B4-BE49-F238E27FC236}">
                  <a16:creationId xmlns:a16="http://schemas.microsoft.com/office/drawing/2014/main" id="{EF740BFD-026F-246F-F1E4-C31CBB0E5D54}"/>
                </a:ext>
              </a:extLst>
            </p:cNvPr>
            <p:cNvSpPr txBox="1"/>
            <p:nvPr/>
          </p:nvSpPr>
          <p:spPr>
            <a:xfrm>
              <a:off x="4254358" y="2048632"/>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sp>
          <p:nvSpPr>
            <p:cNvPr id="11" name="Freihandform: Form 10">
              <a:extLst>
                <a:ext uri="{FF2B5EF4-FFF2-40B4-BE49-F238E27FC236}">
                  <a16:creationId xmlns:a16="http://schemas.microsoft.com/office/drawing/2014/main" id="{1EDB024E-BFEE-E95E-3BC2-E6FC11988D9C}"/>
                </a:ext>
              </a:extLst>
            </p:cNvPr>
            <p:cNvSpPr/>
            <p:nvPr/>
          </p:nvSpPr>
          <p:spPr>
            <a:xfrm>
              <a:off x="5802091" y="2451853"/>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2" name="Freihandform: Form 11">
              <a:extLst>
                <a:ext uri="{FF2B5EF4-FFF2-40B4-BE49-F238E27FC236}">
                  <a16:creationId xmlns:a16="http://schemas.microsoft.com/office/drawing/2014/main" id="{F207F4C7-8E12-5D9B-FC3A-E64FA50C0411}"/>
                </a:ext>
              </a:extLst>
            </p:cNvPr>
            <p:cNvSpPr/>
            <p:nvPr/>
          </p:nvSpPr>
          <p:spPr>
            <a:xfrm>
              <a:off x="5843433" y="2440041"/>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58" name="Freihandform: Form 57">
              <a:extLst>
                <a:ext uri="{FF2B5EF4-FFF2-40B4-BE49-F238E27FC236}">
                  <a16:creationId xmlns:a16="http://schemas.microsoft.com/office/drawing/2014/main" id="{E0A75703-11B1-C7A9-09D5-7819E985FBA3}"/>
                </a:ext>
              </a:extLst>
            </p:cNvPr>
            <p:cNvSpPr/>
            <p:nvPr/>
          </p:nvSpPr>
          <p:spPr>
            <a:xfrm>
              <a:off x="5875915" y="247252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77" name="Freihandform: Form 76">
              <a:extLst>
                <a:ext uri="{FF2B5EF4-FFF2-40B4-BE49-F238E27FC236}">
                  <a16:creationId xmlns:a16="http://schemas.microsoft.com/office/drawing/2014/main" id="{501618AC-5183-6D60-ED72-8AB751D10B30}"/>
                </a:ext>
              </a:extLst>
            </p:cNvPr>
            <p:cNvSpPr/>
            <p:nvPr/>
          </p:nvSpPr>
          <p:spPr>
            <a:xfrm>
              <a:off x="5810950" y="247252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1" name="Freihandform: Form 80">
              <a:extLst>
                <a:ext uri="{FF2B5EF4-FFF2-40B4-BE49-F238E27FC236}">
                  <a16:creationId xmlns:a16="http://schemas.microsoft.com/office/drawing/2014/main" id="{025A7D11-3339-C102-4C5B-F226029C5299}"/>
                </a:ext>
              </a:extLst>
            </p:cNvPr>
            <p:cNvSpPr/>
            <p:nvPr/>
          </p:nvSpPr>
          <p:spPr>
            <a:xfrm>
              <a:off x="5799138" y="251977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2" name="Freihandform: Form 81">
              <a:extLst>
                <a:ext uri="{FF2B5EF4-FFF2-40B4-BE49-F238E27FC236}">
                  <a16:creationId xmlns:a16="http://schemas.microsoft.com/office/drawing/2014/main" id="{9727E1AD-7920-ADDD-2A97-CC755C79C7AA}"/>
                </a:ext>
              </a:extLst>
            </p:cNvPr>
            <p:cNvSpPr/>
            <p:nvPr/>
          </p:nvSpPr>
          <p:spPr>
            <a:xfrm>
              <a:off x="5887727" y="251977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83" name="Freihandform: Form 82">
              <a:extLst>
                <a:ext uri="{FF2B5EF4-FFF2-40B4-BE49-F238E27FC236}">
                  <a16:creationId xmlns:a16="http://schemas.microsoft.com/office/drawing/2014/main" id="{2E3AAA51-152F-2784-DD60-DEAE74F2B85B}"/>
                </a:ext>
              </a:extLst>
            </p:cNvPr>
            <p:cNvSpPr/>
            <p:nvPr/>
          </p:nvSpPr>
          <p:spPr>
            <a:xfrm>
              <a:off x="5813903" y="2519772"/>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84" name="Freihandform: Form 83">
              <a:extLst>
                <a:ext uri="{FF2B5EF4-FFF2-40B4-BE49-F238E27FC236}">
                  <a16:creationId xmlns:a16="http://schemas.microsoft.com/office/drawing/2014/main" id="{61F2E199-BB22-A329-1097-59F7D8CC7BF2}"/>
                </a:ext>
              </a:extLst>
            </p:cNvPr>
            <p:cNvSpPr/>
            <p:nvPr/>
          </p:nvSpPr>
          <p:spPr>
            <a:xfrm>
              <a:off x="5787326" y="2499101"/>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85" name="Freihandform: Form 84">
              <a:extLst>
                <a:ext uri="{FF2B5EF4-FFF2-40B4-BE49-F238E27FC236}">
                  <a16:creationId xmlns:a16="http://schemas.microsoft.com/office/drawing/2014/main" id="{DD4A87AF-A2A6-0EB0-9993-EC7D93608C22}"/>
                </a:ext>
              </a:extLst>
            </p:cNvPr>
            <p:cNvSpPr/>
            <p:nvPr/>
          </p:nvSpPr>
          <p:spPr>
            <a:xfrm>
              <a:off x="5796185" y="2469571"/>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86" name="Freihandform: Form 85">
              <a:extLst>
                <a:ext uri="{FF2B5EF4-FFF2-40B4-BE49-F238E27FC236}">
                  <a16:creationId xmlns:a16="http://schemas.microsoft.com/office/drawing/2014/main" id="{DC03C544-A700-9E27-283A-68954BAA195B}"/>
                </a:ext>
              </a:extLst>
            </p:cNvPr>
            <p:cNvSpPr/>
            <p:nvPr/>
          </p:nvSpPr>
          <p:spPr>
            <a:xfrm>
              <a:off x="5852291" y="2469571"/>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87" name="Freihandform: Form 86">
              <a:extLst>
                <a:ext uri="{FF2B5EF4-FFF2-40B4-BE49-F238E27FC236}">
                  <a16:creationId xmlns:a16="http://schemas.microsoft.com/office/drawing/2014/main" id="{B44EAF32-1D06-6A7F-0C38-132CA1F09CF2}"/>
                </a:ext>
              </a:extLst>
            </p:cNvPr>
            <p:cNvSpPr/>
            <p:nvPr/>
          </p:nvSpPr>
          <p:spPr>
            <a:xfrm>
              <a:off x="5802091" y="2529298"/>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88" name="Freihandform: Form 87">
              <a:extLst>
                <a:ext uri="{FF2B5EF4-FFF2-40B4-BE49-F238E27FC236}">
                  <a16:creationId xmlns:a16="http://schemas.microsoft.com/office/drawing/2014/main" id="{41EBF6A1-7546-D67E-7E0A-36A4C0B990DC}"/>
                </a:ext>
              </a:extLst>
            </p:cNvPr>
            <p:cNvSpPr/>
            <p:nvPr/>
          </p:nvSpPr>
          <p:spPr>
            <a:xfrm>
              <a:off x="5828667" y="2478430"/>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89" name="Freihandform: Form 88">
              <a:extLst>
                <a:ext uri="{FF2B5EF4-FFF2-40B4-BE49-F238E27FC236}">
                  <a16:creationId xmlns:a16="http://schemas.microsoft.com/office/drawing/2014/main" id="{B4924B7E-0889-F84F-AA4D-FA096DB72B7D}"/>
                </a:ext>
              </a:extLst>
            </p:cNvPr>
            <p:cNvSpPr/>
            <p:nvPr/>
          </p:nvSpPr>
          <p:spPr>
            <a:xfrm>
              <a:off x="5705444" y="2590644"/>
              <a:ext cx="288000" cy="730275"/>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94" name="Textfeld 93">
              <a:extLst>
                <a:ext uri="{FF2B5EF4-FFF2-40B4-BE49-F238E27FC236}">
                  <a16:creationId xmlns:a16="http://schemas.microsoft.com/office/drawing/2014/main" id="{002AF64D-AD68-37FE-8770-0487EE4DDE7F}"/>
                </a:ext>
              </a:extLst>
            </p:cNvPr>
            <p:cNvSpPr txBox="1"/>
            <p:nvPr/>
          </p:nvSpPr>
          <p:spPr>
            <a:xfrm>
              <a:off x="5985176" y="2075415"/>
              <a:ext cx="727458" cy="200055"/>
            </a:xfrm>
            <a:prstGeom prst="rect">
              <a:avLst/>
            </a:prstGeom>
            <a:noFill/>
          </p:spPr>
          <p:txBody>
            <a:bodyPr wrap="square" rtlCol="0">
              <a:spAutoFit/>
            </a:bodyPr>
            <a:lstStyle/>
            <a:p>
              <a:r>
                <a:rPr lang="de-DE" sz="651" b="1">
                  <a:solidFill>
                    <a:srgbClr val="3C3C3C"/>
                  </a:solidFill>
                  <a:latin typeface="Titillium Web  "/>
                </a:rPr>
                <a:t>1,2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96" name="Freihandform: Form 23">
              <a:extLst>
                <a:ext uri="{FF2B5EF4-FFF2-40B4-BE49-F238E27FC236}">
                  <a16:creationId xmlns:a16="http://schemas.microsoft.com/office/drawing/2014/main" id="{165484E6-202A-07C5-4325-2E46E11E2B9A}"/>
                </a:ext>
              </a:extLst>
            </p:cNvPr>
            <p:cNvSpPr/>
            <p:nvPr/>
          </p:nvSpPr>
          <p:spPr>
            <a:xfrm>
              <a:off x="5705444" y="2012511"/>
              <a:ext cx="568343" cy="101766"/>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98" name="Textfeld 97">
              <a:extLst>
                <a:ext uri="{FF2B5EF4-FFF2-40B4-BE49-F238E27FC236}">
                  <a16:creationId xmlns:a16="http://schemas.microsoft.com/office/drawing/2014/main" id="{E0515FE5-CCA1-A118-5C59-419C23F29D92}"/>
                </a:ext>
              </a:extLst>
            </p:cNvPr>
            <p:cNvSpPr txBox="1"/>
            <p:nvPr/>
          </p:nvSpPr>
          <p:spPr>
            <a:xfrm>
              <a:off x="5979275" y="1977170"/>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99" name="Freihandform: Form 98">
              <a:extLst>
                <a:ext uri="{FF2B5EF4-FFF2-40B4-BE49-F238E27FC236}">
                  <a16:creationId xmlns:a16="http://schemas.microsoft.com/office/drawing/2014/main" id="{9DD6223D-0B86-4563-CB01-5EE78A98CB32}"/>
                </a:ext>
              </a:extLst>
            </p:cNvPr>
            <p:cNvSpPr/>
            <p:nvPr/>
          </p:nvSpPr>
          <p:spPr>
            <a:xfrm>
              <a:off x="5705444" y="2225276"/>
              <a:ext cx="288000" cy="36543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100" name="Freihandform: Form 99">
              <a:extLst>
                <a:ext uri="{FF2B5EF4-FFF2-40B4-BE49-F238E27FC236}">
                  <a16:creationId xmlns:a16="http://schemas.microsoft.com/office/drawing/2014/main" id="{8B2F5F92-2C9E-2777-B5EC-772A665C2957}"/>
                </a:ext>
              </a:extLst>
            </p:cNvPr>
            <p:cNvSpPr/>
            <p:nvPr/>
          </p:nvSpPr>
          <p:spPr>
            <a:xfrm>
              <a:off x="5705444" y="2111697"/>
              <a:ext cx="287797" cy="113329"/>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101" name="Textfeld 100">
              <a:extLst>
                <a:ext uri="{FF2B5EF4-FFF2-40B4-BE49-F238E27FC236}">
                  <a16:creationId xmlns:a16="http://schemas.microsoft.com/office/drawing/2014/main" id="{AFF0D909-F136-5223-E460-6B5D044575B0}"/>
                </a:ext>
              </a:extLst>
            </p:cNvPr>
            <p:cNvSpPr txBox="1"/>
            <p:nvPr/>
          </p:nvSpPr>
          <p:spPr>
            <a:xfrm>
              <a:off x="5987584" y="2830298"/>
              <a:ext cx="1083303" cy="155410"/>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103" name="Textfeld 102">
              <a:extLst>
                <a:ext uri="{FF2B5EF4-FFF2-40B4-BE49-F238E27FC236}">
                  <a16:creationId xmlns:a16="http://schemas.microsoft.com/office/drawing/2014/main" id="{E716AC37-14F9-2381-99E3-7B9460093F54}"/>
                </a:ext>
              </a:extLst>
            </p:cNvPr>
            <p:cNvSpPr txBox="1"/>
            <p:nvPr/>
          </p:nvSpPr>
          <p:spPr>
            <a:xfrm>
              <a:off x="5985176" y="2326079"/>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122" name="Textfeld 121">
              <a:extLst>
                <a:ext uri="{FF2B5EF4-FFF2-40B4-BE49-F238E27FC236}">
                  <a16:creationId xmlns:a16="http://schemas.microsoft.com/office/drawing/2014/main" id="{539A2424-9B96-64E4-4076-0E4A242FCB49}"/>
                </a:ext>
              </a:extLst>
            </p:cNvPr>
            <p:cNvSpPr txBox="1"/>
            <p:nvPr/>
          </p:nvSpPr>
          <p:spPr>
            <a:xfrm>
              <a:off x="5989347" y="2945780"/>
              <a:ext cx="445903" cy="200055"/>
            </a:xfrm>
            <a:prstGeom prst="rect">
              <a:avLst/>
            </a:prstGeom>
            <a:noFill/>
          </p:spPr>
          <p:txBody>
            <a:bodyPr wrap="square" rtlCol="0">
              <a:spAutoFit/>
            </a:bodyPr>
            <a:lstStyle/>
            <a:p>
              <a:r>
                <a:rPr lang="de-DE" sz="651" b="1">
                  <a:solidFill>
                    <a:srgbClr val="EB5032"/>
                  </a:solidFill>
                  <a:latin typeface="Titillium Web  "/>
                </a:rPr>
                <a:t>13,0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pic>
          <p:nvPicPr>
            <p:cNvPr id="123" name="Grafik 122">
              <a:extLst>
                <a:ext uri="{FF2B5EF4-FFF2-40B4-BE49-F238E27FC236}">
                  <a16:creationId xmlns:a16="http://schemas.microsoft.com/office/drawing/2014/main" id="{54414B57-BF4A-19CD-38B3-212390C21BD3}"/>
                </a:ext>
              </a:extLst>
            </p:cNvPr>
            <p:cNvPicPr>
              <a:picLocks noChangeAspect="1"/>
            </p:cNvPicPr>
            <p:nvPr/>
          </p:nvPicPr>
          <p:blipFill rotWithShape="1">
            <a:blip r:embed="rId5"/>
            <a:srcRect t="16994" b="10123"/>
            <a:stretch/>
          </p:blipFill>
          <p:spPr>
            <a:xfrm>
              <a:off x="5785610" y="2116607"/>
              <a:ext cx="113930" cy="97475"/>
            </a:xfrm>
            <a:prstGeom prst="rect">
              <a:avLst/>
            </a:prstGeom>
          </p:spPr>
        </p:pic>
        <p:pic>
          <p:nvPicPr>
            <p:cNvPr id="127" name="Grafik 126">
              <a:extLst>
                <a:ext uri="{FF2B5EF4-FFF2-40B4-BE49-F238E27FC236}">
                  <a16:creationId xmlns:a16="http://schemas.microsoft.com/office/drawing/2014/main" id="{BAA61EC6-893F-9751-0C32-687198DE2A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107" y="2044169"/>
              <a:ext cx="133684" cy="187157"/>
            </a:xfrm>
            <a:prstGeom prst="rect">
              <a:avLst/>
            </a:prstGeom>
          </p:spPr>
        </p:pic>
        <p:pic>
          <p:nvPicPr>
            <p:cNvPr id="128" name="Grafik 127">
              <a:extLst>
                <a:ext uri="{FF2B5EF4-FFF2-40B4-BE49-F238E27FC236}">
                  <a16:creationId xmlns:a16="http://schemas.microsoft.com/office/drawing/2014/main" id="{4FF0DF8C-9948-E5C5-A085-2255EAE763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1656" y="2301050"/>
              <a:ext cx="133684" cy="187157"/>
            </a:xfrm>
            <a:prstGeom prst="rect">
              <a:avLst/>
            </a:prstGeom>
          </p:spPr>
        </p:pic>
        <p:sp>
          <p:nvSpPr>
            <p:cNvPr id="129" name="Textfeld 128">
              <a:extLst>
                <a:ext uri="{FF2B5EF4-FFF2-40B4-BE49-F238E27FC236}">
                  <a16:creationId xmlns:a16="http://schemas.microsoft.com/office/drawing/2014/main" id="{90C854C9-423E-E87B-4A07-2324F18220C2}"/>
                </a:ext>
              </a:extLst>
            </p:cNvPr>
            <p:cNvSpPr txBox="1"/>
            <p:nvPr/>
          </p:nvSpPr>
          <p:spPr>
            <a:xfrm>
              <a:off x="4788799" y="2971424"/>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30" name="Gruppieren 129">
              <a:extLst>
                <a:ext uri="{FF2B5EF4-FFF2-40B4-BE49-F238E27FC236}">
                  <a16:creationId xmlns:a16="http://schemas.microsoft.com/office/drawing/2014/main" id="{4EE09D6D-FA6D-09AD-AD58-7B4A5E461C40}"/>
                </a:ext>
              </a:extLst>
            </p:cNvPr>
            <p:cNvGrpSpPr/>
            <p:nvPr/>
          </p:nvGrpSpPr>
          <p:grpSpPr>
            <a:xfrm>
              <a:off x="5721112" y="2871534"/>
              <a:ext cx="391322" cy="280725"/>
              <a:chOff x="2013340" y="3041933"/>
              <a:chExt cx="391322" cy="280725"/>
            </a:xfrm>
          </p:grpSpPr>
          <p:sp>
            <p:nvSpPr>
              <p:cNvPr id="131" name="Textfeld 130">
                <a:extLst>
                  <a:ext uri="{FF2B5EF4-FFF2-40B4-BE49-F238E27FC236}">
                    <a16:creationId xmlns:a16="http://schemas.microsoft.com/office/drawing/2014/main" id="{48A6400C-40D6-FDCF-444E-99011B255BE8}"/>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32" name="Freihandform 131">
                <a:extLst>
                  <a:ext uri="{FF2B5EF4-FFF2-40B4-BE49-F238E27FC236}">
                    <a16:creationId xmlns:a16="http://schemas.microsoft.com/office/drawing/2014/main" id="{421F4976-2F96-2285-DFB6-85E5FCD4683D}"/>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33" name="Freihandform 132">
                <a:extLst>
                  <a:ext uri="{FF2B5EF4-FFF2-40B4-BE49-F238E27FC236}">
                    <a16:creationId xmlns:a16="http://schemas.microsoft.com/office/drawing/2014/main" id="{9E8530F7-DEC9-A16C-44A5-71083EFDF04D}"/>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nvGrpSpPr>
            <p:cNvPr id="154" name="Gruppieren 153">
              <a:extLst>
                <a:ext uri="{FF2B5EF4-FFF2-40B4-BE49-F238E27FC236}">
                  <a16:creationId xmlns:a16="http://schemas.microsoft.com/office/drawing/2014/main" id="{C44D3AD2-7F77-1842-4680-89AB79F40FF0}"/>
                </a:ext>
              </a:extLst>
            </p:cNvPr>
            <p:cNvGrpSpPr/>
            <p:nvPr/>
          </p:nvGrpSpPr>
          <p:grpSpPr>
            <a:xfrm>
              <a:off x="4276585" y="591034"/>
              <a:ext cx="2156819" cy="499978"/>
              <a:chOff x="829085" y="640946"/>
              <a:chExt cx="2156819" cy="499978"/>
            </a:xfrm>
          </p:grpSpPr>
          <p:sp>
            <p:nvSpPr>
              <p:cNvPr id="156" name="Rechteck 155">
                <a:extLst>
                  <a:ext uri="{FF2B5EF4-FFF2-40B4-BE49-F238E27FC236}">
                    <a16:creationId xmlns:a16="http://schemas.microsoft.com/office/drawing/2014/main" id="{105DF2AF-94A3-8BAA-3AE5-CB16721109E5}"/>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57" name="Rechteck 156">
                <a:extLst>
                  <a:ext uri="{FF2B5EF4-FFF2-40B4-BE49-F238E27FC236}">
                    <a16:creationId xmlns:a16="http://schemas.microsoft.com/office/drawing/2014/main" id="{D5FA8971-9649-8306-371B-D7AD428635BE}"/>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59" name="Gruppieren 158">
              <a:extLst>
                <a:ext uri="{FF2B5EF4-FFF2-40B4-BE49-F238E27FC236}">
                  <a16:creationId xmlns:a16="http://schemas.microsoft.com/office/drawing/2014/main" id="{BEB64781-103C-4AC0-0EE9-16E5DD66F4CC}"/>
                </a:ext>
              </a:extLst>
            </p:cNvPr>
            <p:cNvGrpSpPr/>
            <p:nvPr/>
          </p:nvGrpSpPr>
          <p:grpSpPr>
            <a:xfrm>
              <a:off x="4399784" y="3321044"/>
              <a:ext cx="2062608" cy="249949"/>
              <a:chOff x="4609839" y="9827434"/>
              <a:chExt cx="2062608" cy="249949"/>
            </a:xfrm>
          </p:grpSpPr>
          <p:sp>
            <p:nvSpPr>
              <p:cNvPr id="160" name="Freihandform: Form 157">
                <a:extLst>
                  <a:ext uri="{FF2B5EF4-FFF2-40B4-BE49-F238E27FC236}">
                    <a16:creationId xmlns:a16="http://schemas.microsoft.com/office/drawing/2014/main" id="{0BF2D11E-3D30-559F-EA6D-0CA8948F8491}"/>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61" name="Textfeld 160">
                <a:extLst>
                  <a:ext uri="{FF2B5EF4-FFF2-40B4-BE49-F238E27FC236}">
                    <a16:creationId xmlns:a16="http://schemas.microsoft.com/office/drawing/2014/main" id="{A50EA28A-DB96-C8FB-F4F8-DEAB594FC4FD}"/>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grpSp>
      <p:grpSp>
        <p:nvGrpSpPr>
          <p:cNvPr id="331" name="Gruppieren 330">
            <a:extLst>
              <a:ext uri="{FF2B5EF4-FFF2-40B4-BE49-F238E27FC236}">
                <a16:creationId xmlns:a16="http://schemas.microsoft.com/office/drawing/2014/main" id="{FC879026-BC50-ECEF-7F2D-8E4C3B852E05}"/>
              </a:ext>
            </a:extLst>
          </p:cNvPr>
          <p:cNvGrpSpPr/>
          <p:nvPr/>
        </p:nvGrpSpPr>
        <p:grpSpPr>
          <a:xfrm>
            <a:off x="355559" y="4158915"/>
            <a:ext cx="3486932" cy="2802490"/>
            <a:chOff x="618944" y="4028434"/>
            <a:chExt cx="3486932" cy="2802490"/>
          </a:xfrm>
        </p:grpSpPr>
        <p:sp>
          <p:nvSpPr>
            <p:cNvPr id="289" name="Freihandform: Form 288">
              <a:extLst>
                <a:ext uri="{FF2B5EF4-FFF2-40B4-BE49-F238E27FC236}">
                  <a16:creationId xmlns:a16="http://schemas.microsoft.com/office/drawing/2014/main" id="{9471A906-5DA2-0FDE-7694-C158C39B92E9}"/>
                </a:ext>
              </a:extLst>
            </p:cNvPr>
            <p:cNvSpPr/>
            <p:nvPr/>
          </p:nvSpPr>
          <p:spPr>
            <a:xfrm>
              <a:off x="2410215" y="5681451"/>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90" name="Freihandform: Form 289">
              <a:extLst>
                <a:ext uri="{FF2B5EF4-FFF2-40B4-BE49-F238E27FC236}">
                  <a16:creationId xmlns:a16="http://schemas.microsoft.com/office/drawing/2014/main" id="{44FCA723-6311-C0D7-2D2F-C659E3904610}"/>
                </a:ext>
              </a:extLst>
            </p:cNvPr>
            <p:cNvSpPr/>
            <p:nvPr/>
          </p:nvSpPr>
          <p:spPr>
            <a:xfrm>
              <a:off x="2451557" y="5669639"/>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1" name="Freihandform: Form 290">
              <a:extLst>
                <a:ext uri="{FF2B5EF4-FFF2-40B4-BE49-F238E27FC236}">
                  <a16:creationId xmlns:a16="http://schemas.microsoft.com/office/drawing/2014/main" id="{2D515E77-8D34-99A6-1270-B8678132240B}"/>
                </a:ext>
              </a:extLst>
            </p:cNvPr>
            <p:cNvSpPr/>
            <p:nvPr/>
          </p:nvSpPr>
          <p:spPr>
            <a:xfrm>
              <a:off x="2484039" y="570212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2" name="Freihandform: Form 291">
              <a:extLst>
                <a:ext uri="{FF2B5EF4-FFF2-40B4-BE49-F238E27FC236}">
                  <a16:creationId xmlns:a16="http://schemas.microsoft.com/office/drawing/2014/main" id="{627EC92E-B2C1-E1CA-A03A-EF4E2EF86A49}"/>
                </a:ext>
              </a:extLst>
            </p:cNvPr>
            <p:cNvSpPr/>
            <p:nvPr/>
          </p:nvSpPr>
          <p:spPr>
            <a:xfrm>
              <a:off x="2419074" y="5702122"/>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3" name="Freihandform: Form 292">
              <a:extLst>
                <a:ext uri="{FF2B5EF4-FFF2-40B4-BE49-F238E27FC236}">
                  <a16:creationId xmlns:a16="http://schemas.microsoft.com/office/drawing/2014/main" id="{A32A315E-73F4-D22A-088C-7528627FD421}"/>
                </a:ext>
              </a:extLst>
            </p:cNvPr>
            <p:cNvSpPr/>
            <p:nvPr/>
          </p:nvSpPr>
          <p:spPr>
            <a:xfrm>
              <a:off x="2407262" y="574937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4" name="Freihandform: Form 293">
              <a:extLst>
                <a:ext uri="{FF2B5EF4-FFF2-40B4-BE49-F238E27FC236}">
                  <a16:creationId xmlns:a16="http://schemas.microsoft.com/office/drawing/2014/main" id="{85EEFCF4-21EE-4FB7-9005-E5BC9BA7C8CB}"/>
                </a:ext>
              </a:extLst>
            </p:cNvPr>
            <p:cNvSpPr/>
            <p:nvPr/>
          </p:nvSpPr>
          <p:spPr>
            <a:xfrm>
              <a:off x="2495851" y="574937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95" name="Freihandform: Form 294">
              <a:extLst>
                <a:ext uri="{FF2B5EF4-FFF2-40B4-BE49-F238E27FC236}">
                  <a16:creationId xmlns:a16="http://schemas.microsoft.com/office/drawing/2014/main" id="{C4CFE47F-1B52-9906-F320-0D62A7AC3AB7}"/>
                </a:ext>
              </a:extLst>
            </p:cNvPr>
            <p:cNvSpPr/>
            <p:nvPr/>
          </p:nvSpPr>
          <p:spPr>
            <a:xfrm>
              <a:off x="2422027" y="5749370"/>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296" name="Freihandform: Form 295">
              <a:extLst>
                <a:ext uri="{FF2B5EF4-FFF2-40B4-BE49-F238E27FC236}">
                  <a16:creationId xmlns:a16="http://schemas.microsoft.com/office/drawing/2014/main" id="{BE79383F-B955-C0B2-A1A8-C97103A8063F}"/>
                </a:ext>
              </a:extLst>
            </p:cNvPr>
            <p:cNvSpPr/>
            <p:nvPr/>
          </p:nvSpPr>
          <p:spPr>
            <a:xfrm>
              <a:off x="2395450" y="5728699"/>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97" name="Freihandform: Form 296">
              <a:extLst>
                <a:ext uri="{FF2B5EF4-FFF2-40B4-BE49-F238E27FC236}">
                  <a16:creationId xmlns:a16="http://schemas.microsoft.com/office/drawing/2014/main" id="{A187BC73-0488-CFBF-A584-FEE3B67B24B1}"/>
                </a:ext>
              </a:extLst>
            </p:cNvPr>
            <p:cNvSpPr/>
            <p:nvPr/>
          </p:nvSpPr>
          <p:spPr>
            <a:xfrm>
              <a:off x="2404309" y="5699169"/>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298" name="Freihandform: Form 297">
              <a:extLst>
                <a:ext uri="{FF2B5EF4-FFF2-40B4-BE49-F238E27FC236}">
                  <a16:creationId xmlns:a16="http://schemas.microsoft.com/office/drawing/2014/main" id="{8E9998AB-5684-FDCA-C800-4AB92D982A0B}"/>
                </a:ext>
              </a:extLst>
            </p:cNvPr>
            <p:cNvSpPr/>
            <p:nvPr/>
          </p:nvSpPr>
          <p:spPr>
            <a:xfrm>
              <a:off x="2460415" y="5699169"/>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99" name="Freihandform: Form 298">
              <a:extLst>
                <a:ext uri="{FF2B5EF4-FFF2-40B4-BE49-F238E27FC236}">
                  <a16:creationId xmlns:a16="http://schemas.microsoft.com/office/drawing/2014/main" id="{8EA3A80A-7C7A-5DDD-CE1C-6C1193558EA3}"/>
                </a:ext>
              </a:extLst>
            </p:cNvPr>
            <p:cNvSpPr/>
            <p:nvPr/>
          </p:nvSpPr>
          <p:spPr>
            <a:xfrm>
              <a:off x="2410215" y="5758896"/>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300" name="Freihandform: Form 299">
              <a:extLst>
                <a:ext uri="{FF2B5EF4-FFF2-40B4-BE49-F238E27FC236}">
                  <a16:creationId xmlns:a16="http://schemas.microsoft.com/office/drawing/2014/main" id="{3F1A7533-6EF8-FAE9-50AD-3A19CBFF814F}"/>
                </a:ext>
              </a:extLst>
            </p:cNvPr>
            <p:cNvSpPr/>
            <p:nvPr/>
          </p:nvSpPr>
          <p:spPr>
            <a:xfrm>
              <a:off x="2436791" y="5708028"/>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301" name="Freihandform: Form 300">
              <a:extLst>
                <a:ext uri="{FF2B5EF4-FFF2-40B4-BE49-F238E27FC236}">
                  <a16:creationId xmlns:a16="http://schemas.microsoft.com/office/drawing/2014/main" id="{DB63B276-6E9A-C6D4-420A-4594E550B67F}"/>
                </a:ext>
              </a:extLst>
            </p:cNvPr>
            <p:cNvSpPr/>
            <p:nvPr/>
          </p:nvSpPr>
          <p:spPr>
            <a:xfrm>
              <a:off x="2313568" y="5820242"/>
              <a:ext cx="288000" cy="759388"/>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306" name="Freihandform: Form 305">
              <a:extLst>
                <a:ext uri="{FF2B5EF4-FFF2-40B4-BE49-F238E27FC236}">
                  <a16:creationId xmlns:a16="http://schemas.microsoft.com/office/drawing/2014/main" id="{43CFFFB7-6CA5-BCD5-C75B-D853DA466DBC}"/>
                </a:ext>
              </a:extLst>
            </p:cNvPr>
            <p:cNvSpPr/>
            <p:nvPr/>
          </p:nvSpPr>
          <p:spPr>
            <a:xfrm>
              <a:off x="1010578" y="5721701"/>
              <a:ext cx="390349" cy="52297"/>
            </a:xfrm>
            <a:custGeom>
              <a:avLst/>
              <a:gdLst>
                <a:gd name="connsiteX0" fmla="*/ 69530 w 629543"/>
                <a:gd name="connsiteY0" fmla="*/ 0 h 84343"/>
                <a:gd name="connsiteX1" fmla="*/ 69530 w 629543"/>
                <a:gd name="connsiteY1" fmla="*/ 83125 h 84343"/>
                <a:gd name="connsiteX2" fmla="*/ 54350 w 629543"/>
                <a:gd name="connsiteY2" fmla="*/ 83125 h 84343"/>
                <a:gd name="connsiteX3" fmla="*/ 18184 w 629543"/>
                <a:gd name="connsiteY3" fmla="*/ 30804 h 84343"/>
                <a:gd name="connsiteX4" fmla="*/ 17576 w 629543"/>
                <a:gd name="connsiteY4" fmla="*/ 30804 h 84343"/>
                <a:gd name="connsiteX5" fmla="*/ 17576 w 629543"/>
                <a:gd name="connsiteY5" fmla="*/ 83125 h 84343"/>
                <a:gd name="connsiteX6" fmla="*/ 0 w 629543"/>
                <a:gd name="connsiteY6" fmla="*/ 83125 h 84343"/>
                <a:gd name="connsiteX7" fmla="*/ 0 w 629543"/>
                <a:gd name="connsiteY7" fmla="*/ 0 h 84343"/>
                <a:gd name="connsiteX8" fmla="*/ 15424 w 629543"/>
                <a:gd name="connsiteY8" fmla="*/ 0 h 84343"/>
                <a:gd name="connsiteX9" fmla="*/ 51305 w 629543"/>
                <a:gd name="connsiteY9" fmla="*/ 52273 h 84343"/>
                <a:gd name="connsiteX10" fmla="*/ 52036 w 629543"/>
                <a:gd name="connsiteY10" fmla="*/ 52273 h 84343"/>
                <a:gd name="connsiteX11" fmla="*/ 52036 w 629543"/>
                <a:gd name="connsiteY11" fmla="*/ 0 h 84343"/>
                <a:gd name="connsiteX12" fmla="*/ 69530 w 629543"/>
                <a:gd name="connsiteY12" fmla="*/ 0 h 84343"/>
                <a:gd name="connsiteX13" fmla="*/ 112139 w 629543"/>
                <a:gd name="connsiteY13" fmla="*/ 84344 h 84343"/>
                <a:gd name="connsiteX14" fmla="*/ 95579 w 629543"/>
                <a:gd name="connsiteY14" fmla="*/ 80448 h 84343"/>
                <a:gd name="connsiteX15" fmla="*/ 84944 w 629543"/>
                <a:gd name="connsiteY15" fmla="*/ 69323 h 84343"/>
                <a:gd name="connsiteX16" fmla="*/ 81209 w 629543"/>
                <a:gd name="connsiteY16" fmla="*/ 52235 h 84343"/>
                <a:gd name="connsiteX17" fmla="*/ 84944 w 629543"/>
                <a:gd name="connsiteY17" fmla="*/ 35347 h 84343"/>
                <a:gd name="connsiteX18" fmla="*/ 95457 w 629543"/>
                <a:gd name="connsiteY18" fmla="*/ 24022 h 84343"/>
                <a:gd name="connsiteX19" fmla="*/ 111449 w 629543"/>
                <a:gd name="connsiteY19" fmla="*/ 19964 h 84343"/>
                <a:gd name="connsiteX20" fmla="*/ 122935 w 629543"/>
                <a:gd name="connsiteY20" fmla="*/ 21955 h 84343"/>
                <a:gd name="connsiteX21" fmla="*/ 132271 w 629543"/>
                <a:gd name="connsiteY21" fmla="*/ 27842 h 84343"/>
                <a:gd name="connsiteX22" fmla="*/ 138522 w 629543"/>
                <a:gd name="connsiteY22" fmla="*/ 37748 h 84343"/>
                <a:gd name="connsiteX23" fmla="*/ 140755 w 629543"/>
                <a:gd name="connsiteY23" fmla="*/ 51625 h 84343"/>
                <a:gd name="connsiteX24" fmla="*/ 140755 w 629543"/>
                <a:gd name="connsiteY24" fmla="*/ 56379 h 84343"/>
                <a:gd name="connsiteX25" fmla="*/ 88110 w 629543"/>
                <a:gd name="connsiteY25" fmla="*/ 56379 h 84343"/>
                <a:gd name="connsiteX26" fmla="*/ 88110 w 629543"/>
                <a:gd name="connsiteY26" fmla="*/ 45663 h 84343"/>
                <a:gd name="connsiteX27" fmla="*/ 124478 w 629543"/>
                <a:gd name="connsiteY27" fmla="*/ 45663 h 84343"/>
                <a:gd name="connsiteX28" fmla="*/ 122854 w 629543"/>
                <a:gd name="connsiteY28" fmla="*/ 39043 h 84343"/>
                <a:gd name="connsiteX29" fmla="*/ 118349 w 629543"/>
                <a:gd name="connsiteY29" fmla="*/ 34538 h 84343"/>
                <a:gd name="connsiteX30" fmla="*/ 111733 w 629543"/>
                <a:gd name="connsiteY30" fmla="*/ 32871 h 84343"/>
                <a:gd name="connsiteX31" fmla="*/ 104751 w 629543"/>
                <a:gd name="connsiteY31" fmla="*/ 34700 h 84343"/>
                <a:gd name="connsiteX32" fmla="*/ 100043 w 629543"/>
                <a:gd name="connsiteY32" fmla="*/ 39529 h 84343"/>
                <a:gd name="connsiteX33" fmla="*/ 98298 w 629543"/>
                <a:gd name="connsiteY33" fmla="*/ 46225 h 84343"/>
                <a:gd name="connsiteX34" fmla="*/ 98298 w 629543"/>
                <a:gd name="connsiteY34" fmla="*/ 56417 h 84343"/>
                <a:gd name="connsiteX35" fmla="*/ 100003 w 629543"/>
                <a:gd name="connsiteY35" fmla="*/ 64418 h 84343"/>
                <a:gd name="connsiteX36" fmla="*/ 104914 w 629543"/>
                <a:gd name="connsiteY36" fmla="*/ 69609 h 84343"/>
                <a:gd name="connsiteX37" fmla="*/ 112423 w 629543"/>
                <a:gd name="connsiteY37" fmla="*/ 71438 h 84343"/>
                <a:gd name="connsiteX38" fmla="*/ 117699 w 629543"/>
                <a:gd name="connsiteY38" fmla="*/ 70628 h 84343"/>
                <a:gd name="connsiteX39" fmla="*/ 121799 w 629543"/>
                <a:gd name="connsiteY39" fmla="*/ 68190 h 84343"/>
                <a:gd name="connsiteX40" fmla="*/ 124397 w 629543"/>
                <a:gd name="connsiteY40" fmla="*/ 64208 h 84343"/>
                <a:gd name="connsiteX41" fmla="*/ 140389 w 629543"/>
                <a:gd name="connsiteY41" fmla="*/ 65265 h 84343"/>
                <a:gd name="connsiteX42" fmla="*/ 135397 w 629543"/>
                <a:gd name="connsiteY42" fmla="*/ 75333 h 84343"/>
                <a:gd name="connsiteX43" fmla="*/ 125737 w 629543"/>
                <a:gd name="connsiteY43" fmla="*/ 81991 h 84343"/>
                <a:gd name="connsiteX44" fmla="*/ 112139 w 629543"/>
                <a:gd name="connsiteY44" fmla="*/ 84344 h 84343"/>
                <a:gd name="connsiteX45" fmla="*/ 185200 w 629543"/>
                <a:gd name="connsiteY45" fmla="*/ 20784 h 84343"/>
                <a:gd name="connsiteX46" fmla="*/ 185200 w 629543"/>
                <a:gd name="connsiteY46" fmla="*/ 33766 h 84343"/>
                <a:gd name="connsiteX47" fmla="*/ 147655 w 629543"/>
                <a:gd name="connsiteY47" fmla="*/ 33766 h 84343"/>
                <a:gd name="connsiteX48" fmla="*/ 147655 w 629543"/>
                <a:gd name="connsiteY48" fmla="*/ 20784 h 84343"/>
                <a:gd name="connsiteX49" fmla="*/ 185200 w 629543"/>
                <a:gd name="connsiteY49" fmla="*/ 20784 h 84343"/>
                <a:gd name="connsiteX50" fmla="*/ 156179 w 629543"/>
                <a:gd name="connsiteY50" fmla="*/ 5839 h 84343"/>
                <a:gd name="connsiteX51" fmla="*/ 173469 w 629543"/>
                <a:gd name="connsiteY51" fmla="*/ 5839 h 84343"/>
                <a:gd name="connsiteX52" fmla="*/ 173469 w 629543"/>
                <a:gd name="connsiteY52" fmla="*/ 63970 h 84343"/>
                <a:gd name="connsiteX53" fmla="*/ 174200 w 629543"/>
                <a:gd name="connsiteY53" fmla="*/ 67704 h 84343"/>
                <a:gd name="connsiteX54" fmla="*/ 176230 w 629543"/>
                <a:gd name="connsiteY54" fmla="*/ 69523 h 84343"/>
                <a:gd name="connsiteX55" fmla="*/ 179315 w 629543"/>
                <a:gd name="connsiteY55" fmla="*/ 70056 h 84343"/>
                <a:gd name="connsiteX56" fmla="*/ 181749 w 629543"/>
                <a:gd name="connsiteY56" fmla="*/ 69856 h 84343"/>
                <a:gd name="connsiteX57" fmla="*/ 183617 w 629543"/>
                <a:gd name="connsiteY57" fmla="*/ 69485 h 84343"/>
                <a:gd name="connsiteX58" fmla="*/ 186337 w 629543"/>
                <a:gd name="connsiteY58" fmla="*/ 82353 h 84343"/>
                <a:gd name="connsiteX59" fmla="*/ 182684 w 629543"/>
                <a:gd name="connsiteY59" fmla="*/ 83287 h 84343"/>
                <a:gd name="connsiteX60" fmla="*/ 176960 w 629543"/>
                <a:gd name="connsiteY60" fmla="*/ 83972 h 84343"/>
                <a:gd name="connsiteX61" fmla="*/ 166001 w 629543"/>
                <a:gd name="connsiteY61" fmla="*/ 82315 h 84343"/>
                <a:gd name="connsiteX62" fmla="*/ 158736 w 629543"/>
                <a:gd name="connsiteY62" fmla="*/ 76391 h 84343"/>
                <a:gd name="connsiteX63" fmla="*/ 156179 w 629543"/>
                <a:gd name="connsiteY63" fmla="*/ 66237 h 84343"/>
                <a:gd name="connsiteX64" fmla="*/ 156179 w 629543"/>
                <a:gd name="connsiteY64" fmla="*/ 5839 h 84343"/>
                <a:gd name="connsiteX65" fmla="*/ 196139 w 629543"/>
                <a:gd name="connsiteY65" fmla="*/ 83125 h 84343"/>
                <a:gd name="connsiteX66" fmla="*/ 196139 w 629543"/>
                <a:gd name="connsiteY66" fmla="*/ 72819 h 84343"/>
                <a:gd name="connsiteX67" fmla="*/ 226662 w 629543"/>
                <a:gd name="connsiteY67" fmla="*/ 35023 h 84343"/>
                <a:gd name="connsiteX68" fmla="*/ 226662 w 629543"/>
                <a:gd name="connsiteY68" fmla="*/ 34576 h 84343"/>
                <a:gd name="connsiteX69" fmla="*/ 197194 w 629543"/>
                <a:gd name="connsiteY69" fmla="*/ 34576 h 84343"/>
                <a:gd name="connsiteX70" fmla="*/ 197194 w 629543"/>
                <a:gd name="connsiteY70" fmla="*/ 20784 h 84343"/>
                <a:gd name="connsiteX71" fmla="*/ 247484 w 629543"/>
                <a:gd name="connsiteY71" fmla="*/ 20784 h 84343"/>
                <a:gd name="connsiteX72" fmla="*/ 247484 w 629543"/>
                <a:gd name="connsiteY72" fmla="*/ 32023 h 84343"/>
                <a:gd name="connsiteX73" fmla="*/ 218828 w 629543"/>
                <a:gd name="connsiteY73" fmla="*/ 68875 h 84343"/>
                <a:gd name="connsiteX74" fmla="*/ 218828 w 629543"/>
                <a:gd name="connsiteY74" fmla="*/ 69323 h 84343"/>
                <a:gd name="connsiteX75" fmla="*/ 248540 w 629543"/>
                <a:gd name="connsiteY75" fmla="*/ 69323 h 84343"/>
                <a:gd name="connsiteX76" fmla="*/ 248540 w 629543"/>
                <a:gd name="connsiteY76" fmla="*/ 83125 h 84343"/>
                <a:gd name="connsiteX77" fmla="*/ 196139 w 629543"/>
                <a:gd name="connsiteY77" fmla="*/ 83125 h 84343"/>
                <a:gd name="connsiteX78" fmla="*/ 277429 w 629543"/>
                <a:gd name="connsiteY78" fmla="*/ 65180 h 84343"/>
                <a:gd name="connsiteX79" fmla="*/ 277470 w 629543"/>
                <a:gd name="connsiteY79" fmla="*/ 44444 h 84343"/>
                <a:gd name="connsiteX80" fmla="*/ 279986 w 629543"/>
                <a:gd name="connsiteY80" fmla="*/ 44444 h 84343"/>
                <a:gd name="connsiteX81" fmla="*/ 299957 w 629543"/>
                <a:gd name="connsiteY81" fmla="*/ 20784 h 84343"/>
                <a:gd name="connsiteX82" fmla="*/ 319805 w 629543"/>
                <a:gd name="connsiteY82" fmla="*/ 20784 h 84343"/>
                <a:gd name="connsiteX83" fmla="*/ 292975 w 629543"/>
                <a:gd name="connsiteY83" fmla="*/ 52111 h 84343"/>
                <a:gd name="connsiteX84" fmla="*/ 288875 w 629543"/>
                <a:gd name="connsiteY84" fmla="*/ 52111 h 84343"/>
                <a:gd name="connsiteX85" fmla="*/ 277429 w 629543"/>
                <a:gd name="connsiteY85" fmla="*/ 65180 h 84343"/>
                <a:gd name="connsiteX86" fmla="*/ 261762 w 629543"/>
                <a:gd name="connsiteY86" fmla="*/ 83125 h 84343"/>
                <a:gd name="connsiteX87" fmla="*/ 261762 w 629543"/>
                <a:gd name="connsiteY87" fmla="*/ 0 h 84343"/>
                <a:gd name="connsiteX88" fmla="*/ 279053 w 629543"/>
                <a:gd name="connsiteY88" fmla="*/ 0 h 84343"/>
                <a:gd name="connsiteX89" fmla="*/ 279053 w 629543"/>
                <a:gd name="connsiteY89" fmla="*/ 83125 h 84343"/>
                <a:gd name="connsiteX90" fmla="*/ 261762 w 629543"/>
                <a:gd name="connsiteY90" fmla="*/ 83125 h 84343"/>
                <a:gd name="connsiteX91" fmla="*/ 300728 w 629543"/>
                <a:gd name="connsiteY91" fmla="*/ 83125 h 84343"/>
                <a:gd name="connsiteX92" fmla="*/ 282381 w 629543"/>
                <a:gd name="connsiteY92" fmla="*/ 55969 h 84343"/>
                <a:gd name="connsiteX93" fmla="*/ 293909 w 629543"/>
                <a:gd name="connsiteY93" fmla="*/ 43748 h 84343"/>
                <a:gd name="connsiteX94" fmla="*/ 320982 w 629543"/>
                <a:gd name="connsiteY94" fmla="*/ 83125 h 84343"/>
                <a:gd name="connsiteX95" fmla="*/ 300728 w 629543"/>
                <a:gd name="connsiteY95" fmla="*/ 83125 h 84343"/>
                <a:gd name="connsiteX96" fmla="*/ 353890 w 629543"/>
                <a:gd name="connsiteY96" fmla="*/ 84344 h 84343"/>
                <a:gd name="connsiteX97" fmla="*/ 337533 w 629543"/>
                <a:gd name="connsiteY97" fmla="*/ 80324 h 84343"/>
                <a:gd name="connsiteX98" fmla="*/ 326938 w 629543"/>
                <a:gd name="connsiteY98" fmla="*/ 69037 h 84343"/>
                <a:gd name="connsiteX99" fmla="*/ 323204 w 629543"/>
                <a:gd name="connsiteY99" fmla="*/ 52197 h 84343"/>
                <a:gd name="connsiteX100" fmla="*/ 326938 w 629543"/>
                <a:gd name="connsiteY100" fmla="*/ 35309 h 84343"/>
                <a:gd name="connsiteX101" fmla="*/ 337533 w 629543"/>
                <a:gd name="connsiteY101" fmla="*/ 24022 h 84343"/>
                <a:gd name="connsiteX102" fmla="*/ 353890 w 629543"/>
                <a:gd name="connsiteY102" fmla="*/ 19964 h 84343"/>
                <a:gd name="connsiteX103" fmla="*/ 370207 w 629543"/>
                <a:gd name="connsiteY103" fmla="*/ 24022 h 84343"/>
                <a:gd name="connsiteX104" fmla="*/ 380841 w 629543"/>
                <a:gd name="connsiteY104" fmla="*/ 35309 h 84343"/>
                <a:gd name="connsiteX105" fmla="*/ 384576 w 629543"/>
                <a:gd name="connsiteY105" fmla="*/ 52197 h 84343"/>
                <a:gd name="connsiteX106" fmla="*/ 380841 w 629543"/>
                <a:gd name="connsiteY106" fmla="*/ 69037 h 84343"/>
                <a:gd name="connsiteX107" fmla="*/ 370207 w 629543"/>
                <a:gd name="connsiteY107" fmla="*/ 80324 h 84343"/>
                <a:gd name="connsiteX108" fmla="*/ 353890 w 629543"/>
                <a:gd name="connsiteY108" fmla="*/ 84344 h 84343"/>
                <a:gd name="connsiteX109" fmla="*/ 353971 w 629543"/>
                <a:gd name="connsiteY109" fmla="*/ 70952 h 84343"/>
                <a:gd name="connsiteX110" fmla="*/ 361156 w 629543"/>
                <a:gd name="connsiteY110" fmla="*/ 68513 h 84343"/>
                <a:gd name="connsiteX111" fmla="*/ 365498 w 629543"/>
                <a:gd name="connsiteY111" fmla="*/ 61779 h 84343"/>
                <a:gd name="connsiteX112" fmla="*/ 367000 w 629543"/>
                <a:gd name="connsiteY112" fmla="*/ 52073 h 84343"/>
                <a:gd name="connsiteX113" fmla="*/ 365498 w 629543"/>
                <a:gd name="connsiteY113" fmla="*/ 42377 h 84343"/>
                <a:gd name="connsiteX114" fmla="*/ 361156 w 629543"/>
                <a:gd name="connsiteY114" fmla="*/ 35633 h 84343"/>
                <a:gd name="connsiteX115" fmla="*/ 353971 w 629543"/>
                <a:gd name="connsiteY115" fmla="*/ 33157 h 84343"/>
                <a:gd name="connsiteX116" fmla="*/ 346665 w 629543"/>
                <a:gd name="connsiteY116" fmla="*/ 35633 h 84343"/>
                <a:gd name="connsiteX117" fmla="*/ 342241 w 629543"/>
                <a:gd name="connsiteY117" fmla="*/ 42377 h 84343"/>
                <a:gd name="connsiteX118" fmla="*/ 340780 w 629543"/>
                <a:gd name="connsiteY118" fmla="*/ 52073 h 84343"/>
                <a:gd name="connsiteX119" fmla="*/ 342241 w 629543"/>
                <a:gd name="connsiteY119" fmla="*/ 61779 h 84343"/>
                <a:gd name="connsiteX120" fmla="*/ 346665 w 629543"/>
                <a:gd name="connsiteY120" fmla="*/ 68513 h 84343"/>
                <a:gd name="connsiteX121" fmla="*/ 353971 w 629543"/>
                <a:gd name="connsiteY121" fmla="*/ 70952 h 84343"/>
                <a:gd name="connsiteX122" fmla="*/ 447692 w 629543"/>
                <a:gd name="connsiteY122" fmla="*/ 38557 h 84343"/>
                <a:gd name="connsiteX123" fmla="*/ 431863 w 629543"/>
                <a:gd name="connsiteY123" fmla="*/ 39529 h 84343"/>
                <a:gd name="connsiteX124" fmla="*/ 430117 w 629543"/>
                <a:gd name="connsiteY124" fmla="*/ 35881 h 84343"/>
                <a:gd name="connsiteX125" fmla="*/ 426586 w 629543"/>
                <a:gd name="connsiteY125" fmla="*/ 33242 h 84343"/>
                <a:gd name="connsiteX126" fmla="*/ 421431 w 629543"/>
                <a:gd name="connsiteY126" fmla="*/ 32223 h 84343"/>
                <a:gd name="connsiteX127" fmla="*/ 414652 w 629543"/>
                <a:gd name="connsiteY127" fmla="*/ 33928 h 84343"/>
                <a:gd name="connsiteX128" fmla="*/ 411892 w 629543"/>
                <a:gd name="connsiteY128" fmla="*/ 38395 h 84343"/>
                <a:gd name="connsiteX129" fmla="*/ 413678 w 629543"/>
                <a:gd name="connsiteY129" fmla="*/ 42167 h 84343"/>
                <a:gd name="connsiteX130" fmla="*/ 419807 w 629543"/>
                <a:gd name="connsiteY130" fmla="*/ 44644 h 84343"/>
                <a:gd name="connsiteX131" fmla="*/ 431091 w 629543"/>
                <a:gd name="connsiteY131" fmla="*/ 46920 h 84343"/>
                <a:gd name="connsiteX132" fmla="*/ 444648 w 629543"/>
                <a:gd name="connsiteY132" fmla="*/ 52930 h 84343"/>
                <a:gd name="connsiteX133" fmla="*/ 449112 w 629543"/>
                <a:gd name="connsiteY133" fmla="*/ 63808 h 84343"/>
                <a:gd name="connsiteX134" fmla="*/ 445500 w 629543"/>
                <a:gd name="connsiteY134" fmla="*/ 74562 h 84343"/>
                <a:gd name="connsiteX135" fmla="*/ 435677 w 629543"/>
                <a:gd name="connsiteY135" fmla="*/ 81782 h 84343"/>
                <a:gd name="connsiteX136" fmla="*/ 421350 w 629543"/>
                <a:gd name="connsiteY136" fmla="*/ 84344 h 84343"/>
                <a:gd name="connsiteX137" fmla="*/ 401624 w 629543"/>
                <a:gd name="connsiteY137" fmla="*/ 79191 h 84343"/>
                <a:gd name="connsiteX138" fmla="*/ 393059 w 629543"/>
                <a:gd name="connsiteY138" fmla="*/ 65065 h 84343"/>
                <a:gd name="connsiteX139" fmla="*/ 410066 w 629543"/>
                <a:gd name="connsiteY139" fmla="*/ 64170 h 84343"/>
                <a:gd name="connsiteX140" fmla="*/ 413800 w 629543"/>
                <a:gd name="connsiteY140" fmla="*/ 69933 h 84343"/>
                <a:gd name="connsiteX141" fmla="*/ 421390 w 629543"/>
                <a:gd name="connsiteY141" fmla="*/ 71885 h 84343"/>
                <a:gd name="connsiteX142" fmla="*/ 428696 w 629543"/>
                <a:gd name="connsiteY142" fmla="*/ 70133 h 84343"/>
                <a:gd name="connsiteX143" fmla="*/ 431538 w 629543"/>
                <a:gd name="connsiteY143" fmla="*/ 65551 h 84343"/>
                <a:gd name="connsiteX144" fmla="*/ 429549 w 629543"/>
                <a:gd name="connsiteY144" fmla="*/ 61693 h 84343"/>
                <a:gd name="connsiteX145" fmla="*/ 423542 w 629543"/>
                <a:gd name="connsiteY145" fmla="*/ 59341 h 84343"/>
                <a:gd name="connsiteX146" fmla="*/ 412745 w 629543"/>
                <a:gd name="connsiteY146" fmla="*/ 57188 h 84343"/>
                <a:gd name="connsiteX147" fmla="*/ 399147 w 629543"/>
                <a:gd name="connsiteY147" fmla="*/ 50854 h 84343"/>
                <a:gd name="connsiteX148" fmla="*/ 394723 w 629543"/>
                <a:gd name="connsiteY148" fmla="*/ 39367 h 84343"/>
                <a:gd name="connsiteX149" fmla="*/ 397970 w 629543"/>
                <a:gd name="connsiteY149" fmla="*/ 29023 h 84343"/>
                <a:gd name="connsiteX150" fmla="*/ 407184 w 629543"/>
                <a:gd name="connsiteY150" fmla="*/ 22317 h 84343"/>
                <a:gd name="connsiteX151" fmla="*/ 421147 w 629543"/>
                <a:gd name="connsiteY151" fmla="*/ 19964 h 84343"/>
                <a:gd name="connsiteX152" fmla="*/ 439737 w 629543"/>
                <a:gd name="connsiteY152" fmla="*/ 24956 h 84343"/>
                <a:gd name="connsiteX153" fmla="*/ 447692 w 629543"/>
                <a:gd name="connsiteY153" fmla="*/ 38557 h 84343"/>
                <a:gd name="connsiteX154" fmla="*/ 493163 w 629543"/>
                <a:gd name="connsiteY154" fmla="*/ 20784 h 84343"/>
                <a:gd name="connsiteX155" fmla="*/ 493163 w 629543"/>
                <a:gd name="connsiteY155" fmla="*/ 33766 h 84343"/>
                <a:gd name="connsiteX156" fmla="*/ 455617 w 629543"/>
                <a:gd name="connsiteY156" fmla="*/ 33766 h 84343"/>
                <a:gd name="connsiteX157" fmla="*/ 455617 w 629543"/>
                <a:gd name="connsiteY157" fmla="*/ 20784 h 84343"/>
                <a:gd name="connsiteX158" fmla="*/ 493163 w 629543"/>
                <a:gd name="connsiteY158" fmla="*/ 20784 h 84343"/>
                <a:gd name="connsiteX159" fmla="*/ 464141 w 629543"/>
                <a:gd name="connsiteY159" fmla="*/ 5839 h 84343"/>
                <a:gd name="connsiteX160" fmla="*/ 481433 w 629543"/>
                <a:gd name="connsiteY160" fmla="*/ 5839 h 84343"/>
                <a:gd name="connsiteX161" fmla="*/ 481433 w 629543"/>
                <a:gd name="connsiteY161" fmla="*/ 63970 h 84343"/>
                <a:gd name="connsiteX162" fmla="*/ 482163 w 629543"/>
                <a:gd name="connsiteY162" fmla="*/ 67704 h 84343"/>
                <a:gd name="connsiteX163" fmla="*/ 484192 w 629543"/>
                <a:gd name="connsiteY163" fmla="*/ 69523 h 84343"/>
                <a:gd name="connsiteX164" fmla="*/ 487277 w 629543"/>
                <a:gd name="connsiteY164" fmla="*/ 70056 h 84343"/>
                <a:gd name="connsiteX165" fmla="*/ 489713 w 629543"/>
                <a:gd name="connsiteY165" fmla="*/ 69856 h 84343"/>
                <a:gd name="connsiteX166" fmla="*/ 491580 w 629543"/>
                <a:gd name="connsiteY166" fmla="*/ 69485 h 84343"/>
                <a:gd name="connsiteX167" fmla="*/ 494299 w 629543"/>
                <a:gd name="connsiteY167" fmla="*/ 82353 h 84343"/>
                <a:gd name="connsiteX168" fmla="*/ 490646 w 629543"/>
                <a:gd name="connsiteY168" fmla="*/ 83287 h 84343"/>
                <a:gd name="connsiteX169" fmla="*/ 484923 w 629543"/>
                <a:gd name="connsiteY169" fmla="*/ 83972 h 84343"/>
                <a:gd name="connsiteX170" fmla="*/ 473964 w 629543"/>
                <a:gd name="connsiteY170" fmla="*/ 82315 h 84343"/>
                <a:gd name="connsiteX171" fmla="*/ 466698 w 629543"/>
                <a:gd name="connsiteY171" fmla="*/ 76391 h 84343"/>
                <a:gd name="connsiteX172" fmla="*/ 464141 w 629543"/>
                <a:gd name="connsiteY172" fmla="*/ 66237 h 84343"/>
                <a:gd name="connsiteX173" fmla="*/ 464141 w 629543"/>
                <a:gd name="connsiteY173" fmla="*/ 5839 h 84343"/>
                <a:gd name="connsiteX174" fmla="*/ 532169 w 629543"/>
                <a:gd name="connsiteY174" fmla="*/ 84344 h 84343"/>
                <a:gd name="connsiteX175" fmla="*/ 515608 w 629543"/>
                <a:gd name="connsiteY175" fmla="*/ 80448 h 84343"/>
                <a:gd name="connsiteX176" fmla="*/ 504974 w 629543"/>
                <a:gd name="connsiteY176" fmla="*/ 69323 h 84343"/>
                <a:gd name="connsiteX177" fmla="*/ 501240 w 629543"/>
                <a:gd name="connsiteY177" fmla="*/ 52235 h 84343"/>
                <a:gd name="connsiteX178" fmla="*/ 504974 w 629543"/>
                <a:gd name="connsiteY178" fmla="*/ 35347 h 84343"/>
                <a:gd name="connsiteX179" fmla="*/ 515486 w 629543"/>
                <a:gd name="connsiteY179" fmla="*/ 24022 h 84343"/>
                <a:gd name="connsiteX180" fmla="*/ 531479 w 629543"/>
                <a:gd name="connsiteY180" fmla="*/ 19964 h 84343"/>
                <a:gd name="connsiteX181" fmla="*/ 542966 w 629543"/>
                <a:gd name="connsiteY181" fmla="*/ 21955 h 84343"/>
                <a:gd name="connsiteX182" fmla="*/ 552301 w 629543"/>
                <a:gd name="connsiteY182" fmla="*/ 27842 h 84343"/>
                <a:gd name="connsiteX183" fmla="*/ 558552 w 629543"/>
                <a:gd name="connsiteY183" fmla="*/ 37748 h 84343"/>
                <a:gd name="connsiteX184" fmla="*/ 560784 w 629543"/>
                <a:gd name="connsiteY184" fmla="*/ 51625 h 84343"/>
                <a:gd name="connsiteX185" fmla="*/ 560784 w 629543"/>
                <a:gd name="connsiteY185" fmla="*/ 56379 h 84343"/>
                <a:gd name="connsiteX186" fmla="*/ 508140 w 629543"/>
                <a:gd name="connsiteY186" fmla="*/ 56379 h 84343"/>
                <a:gd name="connsiteX187" fmla="*/ 508140 w 629543"/>
                <a:gd name="connsiteY187" fmla="*/ 45663 h 84343"/>
                <a:gd name="connsiteX188" fmla="*/ 544508 w 629543"/>
                <a:gd name="connsiteY188" fmla="*/ 45663 h 84343"/>
                <a:gd name="connsiteX189" fmla="*/ 542885 w 629543"/>
                <a:gd name="connsiteY189" fmla="*/ 39043 h 84343"/>
                <a:gd name="connsiteX190" fmla="*/ 538379 w 629543"/>
                <a:gd name="connsiteY190" fmla="*/ 34538 h 84343"/>
                <a:gd name="connsiteX191" fmla="*/ 531763 w 629543"/>
                <a:gd name="connsiteY191" fmla="*/ 32871 h 84343"/>
                <a:gd name="connsiteX192" fmla="*/ 524782 w 629543"/>
                <a:gd name="connsiteY192" fmla="*/ 34700 h 84343"/>
                <a:gd name="connsiteX193" fmla="*/ 520074 w 629543"/>
                <a:gd name="connsiteY193" fmla="*/ 39529 h 84343"/>
                <a:gd name="connsiteX194" fmla="*/ 518328 w 629543"/>
                <a:gd name="connsiteY194" fmla="*/ 46225 h 84343"/>
                <a:gd name="connsiteX195" fmla="*/ 518328 w 629543"/>
                <a:gd name="connsiteY195" fmla="*/ 56417 h 84343"/>
                <a:gd name="connsiteX196" fmla="*/ 520033 w 629543"/>
                <a:gd name="connsiteY196" fmla="*/ 64418 h 84343"/>
                <a:gd name="connsiteX197" fmla="*/ 524944 w 629543"/>
                <a:gd name="connsiteY197" fmla="*/ 69609 h 84343"/>
                <a:gd name="connsiteX198" fmla="*/ 532453 w 629543"/>
                <a:gd name="connsiteY198" fmla="*/ 71438 h 84343"/>
                <a:gd name="connsiteX199" fmla="*/ 537730 w 629543"/>
                <a:gd name="connsiteY199" fmla="*/ 70628 h 84343"/>
                <a:gd name="connsiteX200" fmla="*/ 541830 w 629543"/>
                <a:gd name="connsiteY200" fmla="*/ 68190 h 84343"/>
                <a:gd name="connsiteX201" fmla="*/ 544427 w 629543"/>
                <a:gd name="connsiteY201" fmla="*/ 64208 h 84343"/>
                <a:gd name="connsiteX202" fmla="*/ 560420 w 629543"/>
                <a:gd name="connsiteY202" fmla="*/ 65265 h 84343"/>
                <a:gd name="connsiteX203" fmla="*/ 555427 w 629543"/>
                <a:gd name="connsiteY203" fmla="*/ 75333 h 84343"/>
                <a:gd name="connsiteX204" fmla="*/ 545766 w 629543"/>
                <a:gd name="connsiteY204" fmla="*/ 81991 h 84343"/>
                <a:gd name="connsiteX205" fmla="*/ 532169 w 629543"/>
                <a:gd name="connsiteY205" fmla="*/ 84344 h 84343"/>
                <a:gd name="connsiteX206" fmla="*/ 589359 w 629543"/>
                <a:gd name="connsiteY206" fmla="*/ 47082 h 84343"/>
                <a:gd name="connsiteX207" fmla="*/ 589359 w 629543"/>
                <a:gd name="connsiteY207" fmla="*/ 83125 h 84343"/>
                <a:gd name="connsiteX208" fmla="*/ 572069 w 629543"/>
                <a:gd name="connsiteY208" fmla="*/ 83125 h 84343"/>
                <a:gd name="connsiteX209" fmla="*/ 572069 w 629543"/>
                <a:gd name="connsiteY209" fmla="*/ 20784 h 84343"/>
                <a:gd name="connsiteX210" fmla="*/ 588548 w 629543"/>
                <a:gd name="connsiteY210" fmla="*/ 20784 h 84343"/>
                <a:gd name="connsiteX211" fmla="*/ 588548 w 629543"/>
                <a:gd name="connsiteY211" fmla="*/ 31775 h 84343"/>
                <a:gd name="connsiteX212" fmla="*/ 589278 w 629543"/>
                <a:gd name="connsiteY212" fmla="*/ 31775 h 84343"/>
                <a:gd name="connsiteX213" fmla="*/ 596219 w 629543"/>
                <a:gd name="connsiteY213" fmla="*/ 23174 h 84343"/>
                <a:gd name="connsiteX214" fmla="*/ 608031 w 629543"/>
                <a:gd name="connsiteY214" fmla="*/ 19964 h 84343"/>
                <a:gd name="connsiteX215" fmla="*/ 619356 w 629543"/>
                <a:gd name="connsiteY215" fmla="*/ 22812 h 84343"/>
                <a:gd name="connsiteX216" fmla="*/ 626864 w 629543"/>
                <a:gd name="connsiteY216" fmla="*/ 30928 h 84343"/>
                <a:gd name="connsiteX217" fmla="*/ 629544 w 629543"/>
                <a:gd name="connsiteY217" fmla="*/ 43425 h 84343"/>
                <a:gd name="connsiteX218" fmla="*/ 629544 w 629543"/>
                <a:gd name="connsiteY218" fmla="*/ 83125 h 84343"/>
                <a:gd name="connsiteX219" fmla="*/ 612252 w 629543"/>
                <a:gd name="connsiteY219" fmla="*/ 83125 h 84343"/>
                <a:gd name="connsiteX220" fmla="*/ 612252 w 629543"/>
                <a:gd name="connsiteY220" fmla="*/ 46511 h 84343"/>
                <a:gd name="connsiteX221" fmla="*/ 609330 w 629543"/>
                <a:gd name="connsiteY221" fmla="*/ 37586 h 84343"/>
                <a:gd name="connsiteX222" fmla="*/ 601171 w 629543"/>
                <a:gd name="connsiteY222" fmla="*/ 34338 h 84343"/>
                <a:gd name="connsiteX223" fmla="*/ 595002 w 629543"/>
                <a:gd name="connsiteY223" fmla="*/ 35843 h 84343"/>
                <a:gd name="connsiteX224" fmla="*/ 590861 w 629543"/>
                <a:gd name="connsiteY224" fmla="*/ 40224 h 84343"/>
                <a:gd name="connsiteX225" fmla="*/ 589359 w 629543"/>
                <a:gd name="connsiteY225" fmla="*/ 47082 h 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29543" h="84343">
                  <a:moveTo>
                    <a:pt x="69530" y="0"/>
                  </a:moveTo>
                  <a:lnTo>
                    <a:pt x="69530" y="83125"/>
                  </a:lnTo>
                  <a:lnTo>
                    <a:pt x="54350" y="83125"/>
                  </a:lnTo>
                  <a:lnTo>
                    <a:pt x="18184" y="30804"/>
                  </a:lnTo>
                  <a:lnTo>
                    <a:pt x="17576" y="30804"/>
                  </a:lnTo>
                  <a:lnTo>
                    <a:pt x="17576" y="83125"/>
                  </a:lnTo>
                  <a:lnTo>
                    <a:pt x="0" y="83125"/>
                  </a:lnTo>
                  <a:lnTo>
                    <a:pt x="0" y="0"/>
                  </a:lnTo>
                  <a:lnTo>
                    <a:pt x="15424" y="0"/>
                  </a:lnTo>
                  <a:lnTo>
                    <a:pt x="51305" y="52273"/>
                  </a:lnTo>
                  <a:lnTo>
                    <a:pt x="52036" y="52273"/>
                  </a:lnTo>
                  <a:lnTo>
                    <a:pt x="52036" y="0"/>
                  </a:lnTo>
                  <a:lnTo>
                    <a:pt x="69530" y="0"/>
                  </a:lnTo>
                  <a:close/>
                  <a:moveTo>
                    <a:pt x="112139" y="84344"/>
                  </a:moveTo>
                  <a:cubicBezTo>
                    <a:pt x="105726" y="84344"/>
                    <a:pt x="100206" y="83039"/>
                    <a:pt x="95579" y="80448"/>
                  </a:cubicBezTo>
                  <a:cubicBezTo>
                    <a:pt x="90978" y="77819"/>
                    <a:pt x="87434" y="74114"/>
                    <a:pt x="84944" y="69323"/>
                  </a:cubicBezTo>
                  <a:cubicBezTo>
                    <a:pt x="82454" y="64503"/>
                    <a:pt x="81209" y="58807"/>
                    <a:pt x="81209" y="52235"/>
                  </a:cubicBezTo>
                  <a:cubicBezTo>
                    <a:pt x="81209" y="45825"/>
                    <a:pt x="82454" y="40196"/>
                    <a:pt x="84944" y="35347"/>
                  </a:cubicBezTo>
                  <a:cubicBezTo>
                    <a:pt x="87434" y="30509"/>
                    <a:pt x="90938" y="26737"/>
                    <a:pt x="95457" y="24022"/>
                  </a:cubicBezTo>
                  <a:cubicBezTo>
                    <a:pt x="100003" y="21317"/>
                    <a:pt x="105333" y="19964"/>
                    <a:pt x="111449" y="19964"/>
                  </a:cubicBezTo>
                  <a:cubicBezTo>
                    <a:pt x="115562" y="19964"/>
                    <a:pt x="119391" y="20631"/>
                    <a:pt x="122935" y="21955"/>
                  </a:cubicBezTo>
                  <a:cubicBezTo>
                    <a:pt x="126507" y="23251"/>
                    <a:pt x="129619" y="25213"/>
                    <a:pt x="132271" y="27842"/>
                  </a:cubicBezTo>
                  <a:cubicBezTo>
                    <a:pt x="134950" y="30471"/>
                    <a:pt x="137033" y="33766"/>
                    <a:pt x="138522" y="37748"/>
                  </a:cubicBezTo>
                  <a:cubicBezTo>
                    <a:pt x="140010" y="41701"/>
                    <a:pt x="140755" y="46320"/>
                    <a:pt x="140755" y="51625"/>
                  </a:cubicBezTo>
                  <a:lnTo>
                    <a:pt x="140755" y="56379"/>
                  </a:lnTo>
                  <a:lnTo>
                    <a:pt x="88110" y="56379"/>
                  </a:lnTo>
                  <a:lnTo>
                    <a:pt x="88110" y="45663"/>
                  </a:lnTo>
                  <a:lnTo>
                    <a:pt x="124478" y="45663"/>
                  </a:lnTo>
                  <a:cubicBezTo>
                    <a:pt x="124478" y="43167"/>
                    <a:pt x="123936" y="40967"/>
                    <a:pt x="122854" y="39043"/>
                  </a:cubicBezTo>
                  <a:cubicBezTo>
                    <a:pt x="121772" y="37119"/>
                    <a:pt x="120270" y="35624"/>
                    <a:pt x="118349" y="34538"/>
                  </a:cubicBezTo>
                  <a:cubicBezTo>
                    <a:pt x="116455" y="33433"/>
                    <a:pt x="114250" y="32871"/>
                    <a:pt x="111733" y="32871"/>
                  </a:cubicBezTo>
                  <a:cubicBezTo>
                    <a:pt x="109108" y="32871"/>
                    <a:pt x="106781" y="33480"/>
                    <a:pt x="104751" y="34700"/>
                  </a:cubicBezTo>
                  <a:cubicBezTo>
                    <a:pt x="102749" y="35890"/>
                    <a:pt x="101179" y="37500"/>
                    <a:pt x="100043" y="39529"/>
                  </a:cubicBezTo>
                  <a:cubicBezTo>
                    <a:pt x="98907" y="41539"/>
                    <a:pt x="98325" y="43767"/>
                    <a:pt x="98298" y="46225"/>
                  </a:cubicBezTo>
                  <a:lnTo>
                    <a:pt x="98298" y="56417"/>
                  </a:lnTo>
                  <a:cubicBezTo>
                    <a:pt x="98298" y="59503"/>
                    <a:pt x="98866" y="62170"/>
                    <a:pt x="100003" y="64418"/>
                  </a:cubicBezTo>
                  <a:cubicBezTo>
                    <a:pt x="101166" y="66656"/>
                    <a:pt x="102803" y="68390"/>
                    <a:pt x="104914" y="69609"/>
                  </a:cubicBezTo>
                  <a:cubicBezTo>
                    <a:pt x="107025" y="70828"/>
                    <a:pt x="109528" y="71438"/>
                    <a:pt x="112423" y="71438"/>
                  </a:cubicBezTo>
                  <a:cubicBezTo>
                    <a:pt x="114344" y="71438"/>
                    <a:pt x="116103" y="71161"/>
                    <a:pt x="117699" y="70628"/>
                  </a:cubicBezTo>
                  <a:cubicBezTo>
                    <a:pt x="119296" y="70085"/>
                    <a:pt x="120663" y="69266"/>
                    <a:pt x="121799" y="68190"/>
                  </a:cubicBezTo>
                  <a:cubicBezTo>
                    <a:pt x="122935" y="67104"/>
                    <a:pt x="123801" y="65780"/>
                    <a:pt x="124397" y="64208"/>
                  </a:cubicBezTo>
                  <a:lnTo>
                    <a:pt x="140389" y="65265"/>
                  </a:lnTo>
                  <a:cubicBezTo>
                    <a:pt x="139577" y="69104"/>
                    <a:pt x="137913" y="72466"/>
                    <a:pt x="135397" y="75333"/>
                  </a:cubicBezTo>
                  <a:cubicBezTo>
                    <a:pt x="132907" y="78172"/>
                    <a:pt x="129687" y="80391"/>
                    <a:pt x="125737" y="81991"/>
                  </a:cubicBezTo>
                  <a:cubicBezTo>
                    <a:pt x="121812" y="83553"/>
                    <a:pt x="117280" y="84344"/>
                    <a:pt x="112139" y="84344"/>
                  </a:cubicBezTo>
                  <a:close/>
                  <a:moveTo>
                    <a:pt x="185200" y="20784"/>
                  </a:moveTo>
                  <a:lnTo>
                    <a:pt x="185200" y="33766"/>
                  </a:lnTo>
                  <a:lnTo>
                    <a:pt x="147655" y="33766"/>
                  </a:lnTo>
                  <a:lnTo>
                    <a:pt x="147655" y="20784"/>
                  </a:lnTo>
                  <a:lnTo>
                    <a:pt x="185200" y="20784"/>
                  </a:lnTo>
                  <a:close/>
                  <a:moveTo>
                    <a:pt x="156179" y="5839"/>
                  </a:moveTo>
                  <a:lnTo>
                    <a:pt x="173469" y="5839"/>
                  </a:lnTo>
                  <a:lnTo>
                    <a:pt x="173469" y="63970"/>
                  </a:lnTo>
                  <a:cubicBezTo>
                    <a:pt x="173469" y="65561"/>
                    <a:pt x="173713" y="66808"/>
                    <a:pt x="174200" y="67704"/>
                  </a:cubicBezTo>
                  <a:cubicBezTo>
                    <a:pt x="174688" y="68571"/>
                    <a:pt x="175364" y="69180"/>
                    <a:pt x="176230" y="69523"/>
                  </a:cubicBezTo>
                  <a:cubicBezTo>
                    <a:pt x="177122" y="69875"/>
                    <a:pt x="178151" y="70056"/>
                    <a:pt x="179315" y="70056"/>
                  </a:cubicBezTo>
                  <a:cubicBezTo>
                    <a:pt x="180126" y="70056"/>
                    <a:pt x="180938" y="69990"/>
                    <a:pt x="181749" y="69856"/>
                  </a:cubicBezTo>
                  <a:cubicBezTo>
                    <a:pt x="182562" y="69685"/>
                    <a:pt x="183184" y="69571"/>
                    <a:pt x="183617" y="69485"/>
                  </a:cubicBezTo>
                  <a:lnTo>
                    <a:pt x="186337" y="82353"/>
                  </a:lnTo>
                  <a:cubicBezTo>
                    <a:pt x="185471" y="82620"/>
                    <a:pt x="184253" y="82934"/>
                    <a:pt x="182684" y="83287"/>
                  </a:cubicBezTo>
                  <a:cubicBezTo>
                    <a:pt x="181114" y="83668"/>
                    <a:pt x="179206" y="83896"/>
                    <a:pt x="176960" y="83972"/>
                  </a:cubicBezTo>
                  <a:cubicBezTo>
                    <a:pt x="172793" y="84144"/>
                    <a:pt x="169140" y="83582"/>
                    <a:pt x="166001" y="82315"/>
                  </a:cubicBezTo>
                  <a:cubicBezTo>
                    <a:pt x="162889" y="81039"/>
                    <a:pt x="160468" y="79067"/>
                    <a:pt x="158736" y="76391"/>
                  </a:cubicBezTo>
                  <a:cubicBezTo>
                    <a:pt x="157003" y="73705"/>
                    <a:pt x="156151" y="70323"/>
                    <a:pt x="156179" y="66237"/>
                  </a:cubicBezTo>
                  <a:lnTo>
                    <a:pt x="156179" y="5839"/>
                  </a:lnTo>
                  <a:close/>
                  <a:moveTo>
                    <a:pt x="196139" y="83125"/>
                  </a:moveTo>
                  <a:lnTo>
                    <a:pt x="196139" y="72819"/>
                  </a:lnTo>
                  <a:lnTo>
                    <a:pt x="226662" y="35023"/>
                  </a:lnTo>
                  <a:lnTo>
                    <a:pt x="226662" y="34576"/>
                  </a:lnTo>
                  <a:lnTo>
                    <a:pt x="197194" y="34576"/>
                  </a:lnTo>
                  <a:lnTo>
                    <a:pt x="197194" y="20784"/>
                  </a:lnTo>
                  <a:lnTo>
                    <a:pt x="247484" y="20784"/>
                  </a:lnTo>
                  <a:lnTo>
                    <a:pt x="247484" y="32023"/>
                  </a:lnTo>
                  <a:lnTo>
                    <a:pt x="218828" y="68875"/>
                  </a:lnTo>
                  <a:lnTo>
                    <a:pt x="218828" y="69323"/>
                  </a:lnTo>
                  <a:lnTo>
                    <a:pt x="248540" y="69323"/>
                  </a:lnTo>
                  <a:lnTo>
                    <a:pt x="248540" y="83125"/>
                  </a:lnTo>
                  <a:lnTo>
                    <a:pt x="196139" y="83125"/>
                  </a:lnTo>
                  <a:close/>
                  <a:moveTo>
                    <a:pt x="277429" y="65180"/>
                  </a:moveTo>
                  <a:lnTo>
                    <a:pt x="277470" y="44444"/>
                  </a:lnTo>
                  <a:lnTo>
                    <a:pt x="279986" y="44444"/>
                  </a:lnTo>
                  <a:lnTo>
                    <a:pt x="299957" y="20784"/>
                  </a:lnTo>
                  <a:lnTo>
                    <a:pt x="319805" y="20784"/>
                  </a:lnTo>
                  <a:lnTo>
                    <a:pt x="292975" y="52111"/>
                  </a:lnTo>
                  <a:lnTo>
                    <a:pt x="288875" y="52111"/>
                  </a:lnTo>
                  <a:lnTo>
                    <a:pt x="277429" y="65180"/>
                  </a:lnTo>
                  <a:close/>
                  <a:moveTo>
                    <a:pt x="261762" y="83125"/>
                  </a:moveTo>
                  <a:lnTo>
                    <a:pt x="261762" y="0"/>
                  </a:lnTo>
                  <a:lnTo>
                    <a:pt x="279053" y="0"/>
                  </a:lnTo>
                  <a:lnTo>
                    <a:pt x="279053" y="83125"/>
                  </a:lnTo>
                  <a:lnTo>
                    <a:pt x="261762" y="83125"/>
                  </a:lnTo>
                  <a:close/>
                  <a:moveTo>
                    <a:pt x="300728" y="83125"/>
                  </a:moveTo>
                  <a:lnTo>
                    <a:pt x="282381" y="55969"/>
                  </a:lnTo>
                  <a:lnTo>
                    <a:pt x="293909" y="43748"/>
                  </a:lnTo>
                  <a:lnTo>
                    <a:pt x="320982" y="83125"/>
                  </a:lnTo>
                  <a:lnTo>
                    <a:pt x="300728" y="83125"/>
                  </a:lnTo>
                  <a:close/>
                  <a:moveTo>
                    <a:pt x="353890" y="84344"/>
                  </a:moveTo>
                  <a:cubicBezTo>
                    <a:pt x="347585" y="84344"/>
                    <a:pt x="342132" y="83001"/>
                    <a:pt x="337533" y="80324"/>
                  </a:cubicBezTo>
                  <a:cubicBezTo>
                    <a:pt x="332959" y="77619"/>
                    <a:pt x="329428" y="73857"/>
                    <a:pt x="326938" y="69037"/>
                  </a:cubicBezTo>
                  <a:cubicBezTo>
                    <a:pt x="324449" y="64199"/>
                    <a:pt x="323204" y="58579"/>
                    <a:pt x="323204" y="52197"/>
                  </a:cubicBezTo>
                  <a:cubicBezTo>
                    <a:pt x="323204" y="45758"/>
                    <a:pt x="324449" y="40129"/>
                    <a:pt x="326938" y="35309"/>
                  </a:cubicBezTo>
                  <a:cubicBezTo>
                    <a:pt x="329428" y="30471"/>
                    <a:pt x="332959" y="26708"/>
                    <a:pt x="337533" y="24022"/>
                  </a:cubicBezTo>
                  <a:cubicBezTo>
                    <a:pt x="342132" y="21317"/>
                    <a:pt x="347585" y="19964"/>
                    <a:pt x="353890" y="19964"/>
                  </a:cubicBezTo>
                  <a:cubicBezTo>
                    <a:pt x="360195" y="19964"/>
                    <a:pt x="365633" y="21317"/>
                    <a:pt x="370207" y="24022"/>
                  </a:cubicBezTo>
                  <a:cubicBezTo>
                    <a:pt x="374807" y="26708"/>
                    <a:pt x="378352" y="30471"/>
                    <a:pt x="380841" y="35309"/>
                  </a:cubicBezTo>
                  <a:cubicBezTo>
                    <a:pt x="383331" y="40129"/>
                    <a:pt x="384576" y="45758"/>
                    <a:pt x="384576" y="52197"/>
                  </a:cubicBezTo>
                  <a:cubicBezTo>
                    <a:pt x="384576" y="58579"/>
                    <a:pt x="383331" y="64199"/>
                    <a:pt x="380841" y="69037"/>
                  </a:cubicBezTo>
                  <a:cubicBezTo>
                    <a:pt x="378352" y="73857"/>
                    <a:pt x="374807" y="77619"/>
                    <a:pt x="370207" y="80324"/>
                  </a:cubicBezTo>
                  <a:cubicBezTo>
                    <a:pt x="365633" y="83001"/>
                    <a:pt x="360195" y="84344"/>
                    <a:pt x="353890" y="84344"/>
                  </a:cubicBezTo>
                  <a:close/>
                  <a:moveTo>
                    <a:pt x="353971" y="70952"/>
                  </a:moveTo>
                  <a:cubicBezTo>
                    <a:pt x="356839" y="70952"/>
                    <a:pt x="359234" y="70133"/>
                    <a:pt x="361156" y="68513"/>
                  </a:cubicBezTo>
                  <a:cubicBezTo>
                    <a:pt x="363077" y="66866"/>
                    <a:pt x="364525" y="64618"/>
                    <a:pt x="365498" y="61779"/>
                  </a:cubicBezTo>
                  <a:cubicBezTo>
                    <a:pt x="366500" y="58931"/>
                    <a:pt x="367000" y="55702"/>
                    <a:pt x="367000" y="52073"/>
                  </a:cubicBezTo>
                  <a:cubicBezTo>
                    <a:pt x="367000" y="48444"/>
                    <a:pt x="366500" y="45215"/>
                    <a:pt x="365498" y="42377"/>
                  </a:cubicBezTo>
                  <a:cubicBezTo>
                    <a:pt x="364525" y="39529"/>
                    <a:pt x="363077" y="37281"/>
                    <a:pt x="361156" y="35633"/>
                  </a:cubicBezTo>
                  <a:cubicBezTo>
                    <a:pt x="359234" y="33985"/>
                    <a:pt x="356839" y="33157"/>
                    <a:pt x="353971" y="33157"/>
                  </a:cubicBezTo>
                  <a:cubicBezTo>
                    <a:pt x="351075" y="33157"/>
                    <a:pt x="348641" y="33985"/>
                    <a:pt x="346665" y="35633"/>
                  </a:cubicBezTo>
                  <a:cubicBezTo>
                    <a:pt x="344716" y="37281"/>
                    <a:pt x="343242" y="39529"/>
                    <a:pt x="342241" y="42377"/>
                  </a:cubicBezTo>
                  <a:cubicBezTo>
                    <a:pt x="341267" y="45215"/>
                    <a:pt x="340780" y="48444"/>
                    <a:pt x="340780" y="52073"/>
                  </a:cubicBezTo>
                  <a:cubicBezTo>
                    <a:pt x="340780" y="55702"/>
                    <a:pt x="341267" y="58931"/>
                    <a:pt x="342241" y="61779"/>
                  </a:cubicBezTo>
                  <a:cubicBezTo>
                    <a:pt x="343242" y="64618"/>
                    <a:pt x="344716" y="66866"/>
                    <a:pt x="346665" y="68513"/>
                  </a:cubicBezTo>
                  <a:cubicBezTo>
                    <a:pt x="348641" y="70133"/>
                    <a:pt x="351075" y="70952"/>
                    <a:pt x="353971" y="70952"/>
                  </a:cubicBezTo>
                  <a:close/>
                  <a:moveTo>
                    <a:pt x="447692" y="38557"/>
                  </a:moveTo>
                  <a:lnTo>
                    <a:pt x="431863" y="39529"/>
                  </a:lnTo>
                  <a:cubicBezTo>
                    <a:pt x="431592" y="38176"/>
                    <a:pt x="431010" y="36957"/>
                    <a:pt x="430117" y="35881"/>
                  </a:cubicBezTo>
                  <a:cubicBezTo>
                    <a:pt x="429224" y="34766"/>
                    <a:pt x="428047" y="33890"/>
                    <a:pt x="426586" y="33242"/>
                  </a:cubicBezTo>
                  <a:cubicBezTo>
                    <a:pt x="425151" y="32566"/>
                    <a:pt x="423433" y="32223"/>
                    <a:pt x="421431" y="32223"/>
                  </a:cubicBezTo>
                  <a:cubicBezTo>
                    <a:pt x="418751" y="32223"/>
                    <a:pt x="416492" y="32795"/>
                    <a:pt x="414652" y="33928"/>
                  </a:cubicBezTo>
                  <a:cubicBezTo>
                    <a:pt x="412813" y="35042"/>
                    <a:pt x="411892" y="36528"/>
                    <a:pt x="411892" y="38395"/>
                  </a:cubicBezTo>
                  <a:cubicBezTo>
                    <a:pt x="411892" y="39881"/>
                    <a:pt x="412488" y="41138"/>
                    <a:pt x="413678" y="42167"/>
                  </a:cubicBezTo>
                  <a:cubicBezTo>
                    <a:pt x="414869" y="43196"/>
                    <a:pt x="416912" y="44025"/>
                    <a:pt x="419807" y="44644"/>
                  </a:cubicBezTo>
                  <a:lnTo>
                    <a:pt x="431091" y="46920"/>
                  </a:lnTo>
                  <a:cubicBezTo>
                    <a:pt x="437153" y="48168"/>
                    <a:pt x="441671" y="50168"/>
                    <a:pt x="444648" y="52930"/>
                  </a:cubicBezTo>
                  <a:cubicBezTo>
                    <a:pt x="447625" y="55683"/>
                    <a:pt x="449112" y="59312"/>
                    <a:pt x="449112" y="63808"/>
                  </a:cubicBezTo>
                  <a:cubicBezTo>
                    <a:pt x="449112" y="67894"/>
                    <a:pt x="447908" y="71476"/>
                    <a:pt x="445500" y="74562"/>
                  </a:cubicBezTo>
                  <a:cubicBezTo>
                    <a:pt x="443119" y="77648"/>
                    <a:pt x="439845" y="80058"/>
                    <a:pt x="435677" y="81782"/>
                  </a:cubicBezTo>
                  <a:cubicBezTo>
                    <a:pt x="431538" y="83487"/>
                    <a:pt x="426762" y="84344"/>
                    <a:pt x="421350" y="84344"/>
                  </a:cubicBezTo>
                  <a:cubicBezTo>
                    <a:pt x="413096" y="84344"/>
                    <a:pt x="406521" y="82620"/>
                    <a:pt x="401624" y="79191"/>
                  </a:cubicBezTo>
                  <a:cubicBezTo>
                    <a:pt x="396752" y="75724"/>
                    <a:pt x="393898" y="71018"/>
                    <a:pt x="393059" y="65065"/>
                  </a:cubicBezTo>
                  <a:lnTo>
                    <a:pt x="410066" y="64170"/>
                  </a:lnTo>
                  <a:cubicBezTo>
                    <a:pt x="410580" y="66685"/>
                    <a:pt x="411825" y="68609"/>
                    <a:pt x="413800" y="69933"/>
                  </a:cubicBezTo>
                  <a:cubicBezTo>
                    <a:pt x="415775" y="71228"/>
                    <a:pt x="418306" y="71885"/>
                    <a:pt x="421390" y="71885"/>
                  </a:cubicBezTo>
                  <a:cubicBezTo>
                    <a:pt x="424421" y="71885"/>
                    <a:pt x="426856" y="71304"/>
                    <a:pt x="428696" y="70133"/>
                  </a:cubicBezTo>
                  <a:cubicBezTo>
                    <a:pt x="430563" y="68942"/>
                    <a:pt x="431510" y="67418"/>
                    <a:pt x="431538" y="65551"/>
                  </a:cubicBezTo>
                  <a:cubicBezTo>
                    <a:pt x="431510" y="63980"/>
                    <a:pt x="430847" y="62694"/>
                    <a:pt x="429549" y="61693"/>
                  </a:cubicBezTo>
                  <a:cubicBezTo>
                    <a:pt x="428250" y="60665"/>
                    <a:pt x="426248" y="59884"/>
                    <a:pt x="423542" y="59341"/>
                  </a:cubicBezTo>
                  <a:lnTo>
                    <a:pt x="412745" y="57188"/>
                  </a:lnTo>
                  <a:cubicBezTo>
                    <a:pt x="406657" y="55969"/>
                    <a:pt x="402124" y="53864"/>
                    <a:pt x="399147" y="50854"/>
                  </a:cubicBezTo>
                  <a:cubicBezTo>
                    <a:pt x="396197" y="47854"/>
                    <a:pt x="394723" y="44025"/>
                    <a:pt x="394723" y="39367"/>
                  </a:cubicBezTo>
                  <a:cubicBezTo>
                    <a:pt x="394723" y="35366"/>
                    <a:pt x="395806" y="31918"/>
                    <a:pt x="397970" y="29023"/>
                  </a:cubicBezTo>
                  <a:cubicBezTo>
                    <a:pt x="400161" y="26127"/>
                    <a:pt x="403233" y="23889"/>
                    <a:pt x="407184" y="22317"/>
                  </a:cubicBezTo>
                  <a:cubicBezTo>
                    <a:pt x="411162" y="20755"/>
                    <a:pt x="415816" y="19964"/>
                    <a:pt x="421147" y="19964"/>
                  </a:cubicBezTo>
                  <a:cubicBezTo>
                    <a:pt x="429021" y="19964"/>
                    <a:pt x="435217" y="21631"/>
                    <a:pt x="439737" y="24956"/>
                  </a:cubicBezTo>
                  <a:cubicBezTo>
                    <a:pt x="444282" y="28289"/>
                    <a:pt x="446935" y="32823"/>
                    <a:pt x="447692" y="38557"/>
                  </a:cubicBezTo>
                  <a:close/>
                  <a:moveTo>
                    <a:pt x="493163" y="20784"/>
                  </a:moveTo>
                  <a:lnTo>
                    <a:pt x="493163" y="33766"/>
                  </a:lnTo>
                  <a:lnTo>
                    <a:pt x="455617" y="33766"/>
                  </a:lnTo>
                  <a:lnTo>
                    <a:pt x="455617" y="20784"/>
                  </a:lnTo>
                  <a:lnTo>
                    <a:pt x="493163" y="20784"/>
                  </a:lnTo>
                  <a:close/>
                  <a:moveTo>
                    <a:pt x="464141" y="5839"/>
                  </a:moveTo>
                  <a:lnTo>
                    <a:pt x="481433" y="5839"/>
                  </a:lnTo>
                  <a:lnTo>
                    <a:pt x="481433" y="63970"/>
                  </a:lnTo>
                  <a:cubicBezTo>
                    <a:pt x="481433" y="65561"/>
                    <a:pt x="481675" y="66808"/>
                    <a:pt x="482163" y="67704"/>
                  </a:cubicBezTo>
                  <a:cubicBezTo>
                    <a:pt x="482650" y="68571"/>
                    <a:pt x="483326" y="69180"/>
                    <a:pt x="484192" y="69523"/>
                  </a:cubicBezTo>
                  <a:cubicBezTo>
                    <a:pt x="485085" y="69875"/>
                    <a:pt x="486113" y="70056"/>
                    <a:pt x="487277" y="70056"/>
                  </a:cubicBezTo>
                  <a:cubicBezTo>
                    <a:pt x="488089" y="70056"/>
                    <a:pt x="488900" y="69990"/>
                    <a:pt x="489713" y="69856"/>
                  </a:cubicBezTo>
                  <a:cubicBezTo>
                    <a:pt x="490524" y="69685"/>
                    <a:pt x="491146" y="69571"/>
                    <a:pt x="491580" y="69485"/>
                  </a:cubicBezTo>
                  <a:lnTo>
                    <a:pt x="494299" y="82353"/>
                  </a:lnTo>
                  <a:cubicBezTo>
                    <a:pt x="493433" y="82620"/>
                    <a:pt x="492216" y="82934"/>
                    <a:pt x="490646" y="83287"/>
                  </a:cubicBezTo>
                  <a:cubicBezTo>
                    <a:pt x="489076" y="83668"/>
                    <a:pt x="487169" y="83896"/>
                    <a:pt x="484923" y="83972"/>
                  </a:cubicBezTo>
                  <a:cubicBezTo>
                    <a:pt x="480755" y="84144"/>
                    <a:pt x="477103" y="83582"/>
                    <a:pt x="473964" y="82315"/>
                  </a:cubicBezTo>
                  <a:cubicBezTo>
                    <a:pt x="470852" y="81039"/>
                    <a:pt x="468430" y="79067"/>
                    <a:pt x="466698" y="76391"/>
                  </a:cubicBezTo>
                  <a:cubicBezTo>
                    <a:pt x="464967" y="73705"/>
                    <a:pt x="464114" y="70323"/>
                    <a:pt x="464141" y="66237"/>
                  </a:cubicBezTo>
                  <a:lnTo>
                    <a:pt x="464141" y="5839"/>
                  </a:lnTo>
                  <a:close/>
                  <a:moveTo>
                    <a:pt x="532169" y="84344"/>
                  </a:moveTo>
                  <a:cubicBezTo>
                    <a:pt x="525756" y="84344"/>
                    <a:pt x="520236" y="83039"/>
                    <a:pt x="515608" y="80448"/>
                  </a:cubicBezTo>
                  <a:cubicBezTo>
                    <a:pt x="511009" y="77819"/>
                    <a:pt x="507463" y="74114"/>
                    <a:pt x="504974" y="69323"/>
                  </a:cubicBezTo>
                  <a:cubicBezTo>
                    <a:pt x="502485" y="64503"/>
                    <a:pt x="501240" y="58807"/>
                    <a:pt x="501240" y="52235"/>
                  </a:cubicBezTo>
                  <a:cubicBezTo>
                    <a:pt x="501240" y="45825"/>
                    <a:pt x="502485" y="40196"/>
                    <a:pt x="504974" y="35347"/>
                  </a:cubicBezTo>
                  <a:cubicBezTo>
                    <a:pt x="507463" y="30509"/>
                    <a:pt x="510968" y="26737"/>
                    <a:pt x="515486" y="24022"/>
                  </a:cubicBezTo>
                  <a:cubicBezTo>
                    <a:pt x="520033" y="21317"/>
                    <a:pt x="525364" y="19964"/>
                    <a:pt x="531479" y="19964"/>
                  </a:cubicBezTo>
                  <a:cubicBezTo>
                    <a:pt x="535592" y="19964"/>
                    <a:pt x="539421" y="20631"/>
                    <a:pt x="542966" y="21955"/>
                  </a:cubicBezTo>
                  <a:cubicBezTo>
                    <a:pt x="546538" y="23251"/>
                    <a:pt x="549650" y="25213"/>
                    <a:pt x="552301" y="27842"/>
                  </a:cubicBezTo>
                  <a:cubicBezTo>
                    <a:pt x="554980" y="30471"/>
                    <a:pt x="557064" y="33766"/>
                    <a:pt x="558552" y="37748"/>
                  </a:cubicBezTo>
                  <a:cubicBezTo>
                    <a:pt x="560040" y="41701"/>
                    <a:pt x="560784" y="46320"/>
                    <a:pt x="560784" y="51625"/>
                  </a:cubicBezTo>
                  <a:lnTo>
                    <a:pt x="560784" y="56379"/>
                  </a:lnTo>
                  <a:lnTo>
                    <a:pt x="508140" y="56379"/>
                  </a:lnTo>
                  <a:lnTo>
                    <a:pt x="508140" y="45663"/>
                  </a:lnTo>
                  <a:lnTo>
                    <a:pt x="544508" y="45663"/>
                  </a:lnTo>
                  <a:cubicBezTo>
                    <a:pt x="544508" y="43167"/>
                    <a:pt x="543967" y="40967"/>
                    <a:pt x="542885" y="39043"/>
                  </a:cubicBezTo>
                  <a:cubicBezTo>
                    <a:pt x="541802" y="37119"/>
                    <a:pt x="540301" y="35624"/>
                    <a:pt x="538379" y="34538"/>
                  </a:cubicBezTo>
                  <a:cubicBezTo>
                    <a:pt x="536485" y="33433"/>
                    <a:pt x="534280" y="32871"/>
                    <a:pt x="531763" y="32871"/>
                  </a:cubicBezTo>
                  <a:cubicBezTo>
                    <a:pt x="529139" y="32871"/>
                    <a:pt x="526812" y="33480"/>
                    <a:pt x="524782" y="34700"/>
                  </a:cubicBezTo>
                  <a:cubicBezTo>
                    <a:pt x="522780" y="35890"/>
                    <a:pt x="521210" y="37500"/>
                    <a:pt x="520074" y="39529"/>
                  </a:cubicBezTo>
                  <a:cubicBezTo>
                    <a:pt x="518937" y="41539"/>
                    <a:pt x="518355" y="43767"/>
                    <a:pt x="518328" y="46225"/>
                  </a:cubicBezTo>
                  <a:lnTo>
                    <a:pt x="518328" y="56417"/>
                  </a:lnTo>
                  <a:cubicBezTo>
                    <a:pt x="518328" y="59503"/>
                    <a:pt x="518896" y="62170"/>
                    <a:pt x="520033" y="64418"/>
                  </a:cubicBezTo>
                  <a:cubicBezTo>
                    <a:pt x="521197" y="66656"/>
                    <a:pt x="522833" y="68390"/>
                    <a:pt x="524944" y="69609"/>
                  </a:cubicBezTo>
                  <a:cubicBezTo>
                    <a:pt x="527054" y="70828"/>
                    <a:pt x="529558" y="71438"/>
                    <a:pt x="532453" y="71438"/>
                  </a:cubicBezTo>
                  <a:cubicBezTo>
                    <a:pt x="534374" y="71438"/>
                    <a:pt x="536134" y="71161"/>
                    <a:pt x="537730" y="70628"/>
                  </a:cubicBezTo>
                  <a:cubicBezTo>
                    <a:pt x="539326" y="70085"/>
                    <a:pt x="540692" y="69266"/>
                    <a:pt x="541830" y="68190"/>
                  </a:cubicBezTo>
                  <a:cubicBezTo>
                    <a:pt x="542966" y="67104"/>
                    <a:pt x="543832" y="65780"/>
                    <a:pt x="544427" y="64208"/>
                  </a:cubicBezTo>
                  <a:lnTo>
                    <a:pt x="560420" y="65265"/>
                  </a:lnTo>
                  <a:cubicBezTo>
                    <a:pt x="559607" y="69104"/>
                    <a:pt x="557943" y="72466"/>
                    <a:pt x="555427" y="75333"/>
                  </a:cubicBezTo>
                  <a:cubicBezTo>
                    <a:pt x="552938" y="78172"/>
                    <a:pt x="549717" y="80391"/>
                    <a:pt x="545766" y="81991"/>
                  </a:cubicBezTo>
                  <a:cubicBezTo>
                    <a:pt x="541843" y="83553"/>
                    <a:pt x="537310" y="84344"/>
                    <a:pt x="532169" y="84344"/>
                  </a:cubicBezTo>
                  <a:close/>
                  <a:moveTo>
                    <a:pt x="589359" y="47082"/>
                  </a:moveTo>
                  <a:lnTo>
                    <a:pt x="589359" y="83125"/>
                  </a:lnTo>
                  <a:lnTo>
                    <a:pt x="572069" y="83125"/>
                  </a:lnTo>
                  <a:lnTo>
                    <a:pt x="572069" y="20784"/>
                  </a:lnTo>
                  <a:lnTo>
                    <a:pt x="588548" y="20784"/>
                  </a:lnTo>
                  <a:lnTo>
                    <a:pt x="588548" y="31775"/>
                  </a:lnTo>
                  <a:lnTo>
                    <a:pt x="589278" y="31775"/>
                  </a:lnTo>
                  <a:cubicBezTo>
                    <a:pt x="590659" y="28156"/>
                    <a:pt x="592972" y="25289"/>
                    <a:pt x="596219" y="23174"/>
                  </a:cubicBezTo>
                  <a:cubicBezTo>
                    <a:pt x="599466" y="21041"/>
                    <a:pt x="603404" y="19964"/>
                    <a:pt x="608031" y="19964"/>
                  </a:cubicBezTo>
                  <a:cubicBezTo>
                    <a:pt x="612360" y="19964"/>
                    <a:pt x="616135" y="20917"/>
                    <a:pt x="619356" y="22812"/>
                  </a:cubicBezTo>
                  <a:cubicBezTo>
                    <a:pt x="622575" y="24698"/>
                    <a:pt x="625078" y="27413"/>
                    <a:pt x="626864" y="30928"/>
                  </a:cubicBezTo>
                  <a:cubicBezTo>
                    <a:pt x="628650" y="34414"/>
                    <a:pt x="629544" y="38586"/>
                    <a:pt x="629544" y="43425"/>
                  </a:cubicBezTo>
                  <a:lnTo>
                    <a:pt x="629544" y="83125"/>
                  </a:lnTo>
                  <a:lnTo>
                    <a:pt x="612252" y="83125"/>
                  </a:lnTo>
                  <a:lnTo>
                    <a:pt x="612252" y="46511"/>
                  </a:lnTo>
                  <a:cubicBezTo>
                    <a:pt x="612279" y="42701"/>
                    <a:pt x="611305" y="39719"/>
                    <a:pt x="609330" y="37586"/>
                  </a:cubicBezTo>
                  <a:cubicBezTo>
                    <a:pt x="607354" y="35414"/>
                    <a:pt x="604635" y="34338"/>
                    <a:pt x="601171" y="34338"/>
                  </a:cubicBezTo>
                  <a:cubicBezTo>
                    <a:pt x="598844" y="34338"/>
                    <a:pt x="596788" y="34833"/>
                    <a:pt x="595002" y="35843"/>
                  </a:cubicBezTo>
                  <a:cubicBezTo>
                    <a:pt x="593243" y="36843"/>
                    <a:pt x="591863" y="38300"/>
                    <a:pt x="590861" y="40224"/>
                  </a:cubicBezTo>
                  <a:cubicBezTo>
                    <a:pt x="589887" y="42120"/>
                    <a:pt x="589387" y="44406"/>
                    <a:pt x="589359" y="47082"/>
                  </a:cubicBezTo>
                  <a:close/>
                </a:path>
              </a:pathLst>
            </a:custGeom>
            <a:solidFill>
              <a:srgbClr val="015294"/>
            </a:solidFill>
            <a:ln w="9525" cap="flat">
              <a:noFill/>
              <a:prstDash val="solid"/>
              <a:miter/>
            </a:ln>
          </p:spPr>
          <p:txBody>
            <a:bodyPr rtlCol="0" anchor="ctr"/>
            <a:lstStyle/>
            <a:p>
              <a:endParaRPr lang="de-AT" sz="1116">
                <a:solidFill>
                  <a:schemeClr val="tx2">
                    <a:lumMod val="75000"/>
                    <a:lumOff val="25000"/>
                  </a:schemeClr>
                </a:solidFill>
              </a:endParaRPr>
            </a:p>
          </p:txBody>
        </p:sp>
        <p:sp>
          <p:nvSpPr>
            <p:cNvPr id="307" name="Freihandform: Form 306">
              <a:extLst>
                <a:ext uri="{FF2B5EF4-FFF2-40B4-BE49-F238E27FC236}">
                  <a16:creationId xmlns:a16="http://schemas.microsoft.com/office/drawing/2014/main" id="{5B9B785F-13E6-A261-E411-4ACC7E9914CB}"/>
                </a:ext>
              </a:extLst>
            </p:cNvPr>
            <p:cNvSpPr/>
            <p:nvPr/>
          </p:nvSpPr>
          <p:spPr>
            <a:xfrm>
              <a:off x="1494280" y="4794269"/>
              <a:ext cx="288000" cy="381672"/>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308" name="Freihandform: Form 307">
              <a:extLst>
                <a:ext uri="{FF2B5EF4-FFF2-40B4-BE49-F238E27FC236}">
                  <a16:creationId xmlns:a16="http://schemas.microsoft.com/office/drawing/2014/main" id="{F696AF45-22D7-BF84-CF5B-FCDA943BB879}"/>
                </a:ext>
              </a:extLst>
            </p:cNvPr>
            <p:cNvSpPr/>
            <p:nvPr/>
          </p:nvSpPr>
          <p:spPr>
            <a:xfrm>
              <a:off x="1494280" y="5175307"/>
              <a:ext cx="288000" cy="721467"/>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309" name="Freihandform: Form 308">
              <a:extLst>
                <a:ext uri="{FF2B5EF4-FFF2-40B4-BE49-F238E27FC236}">
                  <a16:creationId xmlns:a16="http://schemas.microsoft.com/office/drawing/2014/main" id="{E3F42AE9-6E04-C756-ED98-200A36BF3457}"/>
                </a:ext>
              </a:extLst>
            </p:cNvPr>
            <p:cNvSpPr/>
            <p:nvPr/>
          </p:nvSpPr>
          <p:spPr>
            <a:xfrm>
              <a:off x="930234" y="4791440"/>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310" name="Textfeld 309">
              <a:extLst>
                <a:ext uri="{FF2B5EF4-FFF2-40B4-BE49-F238E27FC236}">
                  <a16:creationId xmlns:a16="http://schemas.microsoft.com/office/drawing/2014/main" id="{84712D50-C9EF-900F-C918-C5058C699060}"/>
                </a:ext>
              </a:extLst>
            </p:cNvPr>
            <p:cNvSpPr txBox="1"/>
            <p:nvPr/>
          </p:nvSpPr>
          <p:spPr>
            <a:xfrm>
              <a:off x="1773074" y="6185699"/>
              <a:ext cx="451595" cy="200055"/>
            </a:xfrm>
            <a:prstGeom prst="rect">
              <a:avLst/>
            </a:prstGeom>
            <a:noFill/>
          </p:spPr>
          <p:txBody>
            <a:bodyPr wrap="square" rtlCol="0">
              <a:spAutoFit/>
            </a:bodyPr>
            <a:lstStyle/>
            <a:p>
              <a:r>
                <a:rPr lang="de-DE" sz="651" b="1">
                  <a:solidFill>
                    <a:srgbClr val="AFAFAF"/>
                  </a:solidFill>
                  <a:latin typeface="Titillium Web  "/>
                </a:rPr>
                <a:t>12,0 </a:t>
              </a:r>
              <a:r>
                <a:rPr lang="de-DE" sz="700" b="1">
                  <a:solidFill>
                    <a:srgbClr val="AFAFAF"/>
                  </a:solidFill>
                  <a:latin typeface="Titillium Web  "/>
                </a:rPr>
                <a:t>Ct</a:t>
              </a:r>
              <a:endParaRPr lang="de-AT" sz="651">
                <a:solidFill>
                  <a:srgbClr val="AFAFAF"/>
                </a:solidFill>
                <a:latin typeface="Titillium Web  "/>
              </a:endParaRPr>
            </a:p>
          </p:txBody>
        </p:sp>
        <p:sp>
          <p:nvSpPr>
            <p:cNvPr id="311" name="Textfeld 310">
              <a:extLst>
                <a:ext uri="{FF2B5EF4-FFF2-40B4-BE49-F238E27FC236}">
                  <a16:creationId xmlns:a16="http://schemas.microsoft.com/office/drawing/2014/main" id="{0F16C27F-7E13-3953-939F-C5A7C794796E}"/>
                </a:ext>
              </a:extLst>
            </p:cNvPr>
            <p:cNvSpPr txBox="1"/>
            <p:nvPr/>
          </p:nvSpPr>
          <p:spPr>
            <a:xfrm>
              <a:off x="1767317" y="4918431"/>
              <a:ext cx="399046" cy="200055"/>
            </a:xfrm>
            <a:prstGeom prst="rect">
              <a:avLst/>
            </a:prstGeom>
            <a:noFill/>
          </p:spPr>
          <p:txBody>
            <a:bodyPr wrap="square" rtlCol="0">
              <a:spAutoFit/>
            </a:bodyPr>
            <a:lstStyle/>
            <a:p>
              <a:r>
                <a:rPr lang="de-DE" sz="651" b="1">
                  <a:solidFill>
                    <a:srgbClr val="3C3C3C"/>
                  </a:solidFill>
                  <a:latin typeface="Titillium Web  "/>
                </a:rPr>
                <a:t>4,0</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12" name="Freihandform: Form 311">
              <a:extLst>
                <a:ext uri="{FF2B5EF4-FFF2-40B4-BE49-F238E27FC236}">
                  <a16:creationId xmlns:a16="http://schemas.microsoft.com/office/drawing/2014/main" id="{D7E98827-4699-1D96-F5C1-42C9074EEF54}"/>
                </a:ext>
              </a:extLst>
            </p:cNvPr>
            <p:cNvSpPr/>
            <p:nvPr/>
          </p:nvSpPr>
          <p:spPr>
            <a:xfrm>
              <a:off x="1494280" y="5896775"/>
              <a:ext cx="288000" cy="683364"/>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solidFill>
                  <a:srgbClr val="AFAFAF"/>
                </a:solidFill>
              </a:endParaRPr>
            </a:p>
          </p:txBody>
        </p:sp>
        <p:sp>
          <p:nvSpPr>
            <p:cNvPr id="313" name="Freihandform: Form 312">
              <a:extLst>
                <a:ext uri="{FF2B5EF4-FFF2-40B4-BE49-F238E27FC236}">
                  <a16:creationId xmlns:a16="http://schemas.microsoft.com/office/drawing/2014/main" id="{4A8A05EC-4781-A8F9-8926-A72631738F86}"/>
                </a:ext>
              </a:extLst>
            </p:cNvPr>
            <p:cNvSpPr/>
            <p:nvPr/>
          </p:nvSpPr>
          <p:spPr>
            <a:xfrm>
              <a:off x="1575202" y="6114902"/>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314" name="Textfeld 313">
              <a:extLst>
                <a:ext uri="{FF2B5EF4-FFF2-40B4-BE49-F238E27FC236}">
                  <a16:creationId xmlns:a16="http://schemas.microsoft.com/office/drawing/2014/main" id="{76CEEB3F-388B-D080-EC87-5F1C48D05C7A}"/>
                </a:ext>
              </a:extLst>
            </p:cNvPr>
            <p:cNvSpPr txBox="1"/>
            <p:nvPr/>
          </p:nvSpPr>
          <p:spPr>
            <a:xfrm>
              <a:off x="849501" y="6296227"/>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315" name="Textfeld 314">
              <a:extLst>
                <a:ext uri="{FF2B5EF4-FFF2-40B4-BE49-F238E27FC236}">
                  <a16:creationId xmlns:a16="http://schemas.microsoft.com/office/drawing/2014/main" id="{C45640C4-314F-EB8D-6216-5765FA338D87}"/>
                </a:ext>
              </a:extLst>
            </p:cNvPr>
            <p:cNvSpPr txBox="1"/>
            <p:nvPr/>
          </p:nvSpPr>
          <p:spPr>
            <a:xfrm>
              <a:off x="710960" y="6047981"/>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316" name="Textfeld 315">
              <a:extLst>
                <a:ext uri="{FF2B5EF4-FFF2-40B4-BE49-F238E27FC236}">
                  <a16:creationId xmlns:a16="http://schemas.microsoft.com/office/drawing/2014/main" id="{8379E365-8B39-4822-5027-4D37BA995B17}"/>
                </a:ext>
              </a:extLst>
            </p:cNvPr>
            <p:cNvSpPr txBox="1"/>
            <p:nvPr/>
          </p:nvSpPr>
          <p:spPr>
            <a:xfrm>
              <a:off x="1040852" y="5037214"/>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317" name="Textfeld 316">
              <a:extLst>
                <a:ext uri="{FF2B5EF4-FFF2-40B4-BE49-F238E27FC236}">
                  <a16:creationId xmlns:a16="http://schemas.microsoft.com/office/drawing/2014/main" id="{9175D7FB-72C3-B795-2ED0-0651AE869CD0}"/>
                </a:ext>
              </a:extLst>
            </p:cNvPr>
            <p:cNvSpPr txBox="1"/>
            <p:nvPr/>
          </p:nvSpPr>
          <p:spPr>
            <a:xfrm>
              <a:off x="2593300" y="5305013"/>
              <a:ext cx="727458" cy="200055"/>
            </a:xfrm>
            <a:prstGeom prst="rect">
              <a:avLst/>
            </a:prstGeom>
            <a:noFill/>
          </p:spPr>
          <p:txBody>
            <a:bodyPr wrap="square" rtlCol="0">
              <a:spAutoFit/>
            </a:bodyPr>
            <a:lstStyle/>
            <a:p>
              <a:r>
                <a:rPr lang="de-DE" sz="651" b="1">
                  <a:solidFill>
                    <a:srgbClr val="3C3C3C"/>
                  </a:solidFill>
                  <a:latin typeface="Titillium Web  "/>
                </a:rPr>
                <a:t>1,2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18" name="Freihandform: Form 23">
              <a:extLst>
                <a:ext uri="{FF2B5EF4-FFF2-40B4-BE49-F238E27FC236}">
                  <a16:creationId xmlns:a16="http://schemas.microsoft.com/office/drawing/2014/main" id="{2F935809-352C-4AEA-27CF-67A170F3BFA0}"/>
                </a:ext>
              </a:extLst>
            </p:cNvPr>
            <p:cNvSpPr/>
            <p:nvPr/>
          </p:nvSpPr>
          <p:spPr>
            <a:xfrm>
              <a:off x="2313568" y="5244490"/>
              <a:ext cx="668871" cy="98762"/>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319" name="Textfeld 318">
              <a:extLst>
                <a:ext uri="{FF2B5EF4-FFF2-40B4-BE49-F238E27FC236}">
                  <a16:creationId xmlns:a16="http://schemas.microsoft.com/office/drawing/2014/main" id="{8B9F680A-31A2-0AA8-A01D-7EC012539329}"/>
                </a:ext>
              </a:extLst>
            </p:cNvPr>
            <p:cNvSpPr txBox="1"/>
            <p:nvPr/>
          </p:nvSpPr>
          <p:spPr>
            <a:xfrm>
              <a:off x="2587399" y="5209149"/>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320" name="Freihandform: Form 319">
              <a:extLst>
                <a:ext uri="{FF2B5EF4-FFF2-40B4-BE49-F238E27FC236}">
                  <a16:creationId xmlns:a16="http://schemas.microsoft.com/office/drawing/2014/main" id="{73307B64-9245-82F0-0C98-1850DF5B6B3D}"/>
                </a:ext>
              </a:extLst>
            </p:cNvPr>
            <p:cNvSpPr/>
            <p:nvPr/>
          </p:nvSpPr>
          <p:spPr>
            <a:xfrm>
              <a:off x="2313568" y="5454874"/>
              <a:ext cx="288000" cy="365435"/>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321" name="Freihandform: Form 320">
              <a:extLst>
                <a:ext uri="{FF2B5EF4-FFF2-40B4-BE49-F238E27FC236}">
                  <a16:creationId xmlns:a16="http://schemas.microsoft.com/office/drawing/2014/main" id="{7F61B192-FE29-B854-4448-8F7256377F70}"/>
                </a:ext>
              </a:extLst>
            </p:cNvPr>
            <p:cNvSpPr/>
            <p:nvPr/>
          </p:nvSpPr>
          <p:spPr>
            <a:xfrm>
              <a:off x="2313568" y="5341295"/>
              <a:ext cx="287797" cy="113329"/>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322" name="Textfeld 321">
              <a:extLst>
                <a:ext uri="{FF2B5EF4-FFF2-40B4-BE49-F238E27FC236}">
                  <a16:creationId xmlns:a16="http://schemas.microsoft.com/office/drawing/2014/main" id="{C2F9BA11-24B7-3935-FBF9-E08372D088E6}"/>
                </a:ext>
              </a:extLst>
            </p:cNvPr>
            <p:cNvSpPr txBox="1"/>
            <p:nvPr/>
          </p:nvSpPr>
          <p:spPr>
            <a:xfrm>
              <a:off x="2595708" y="6059896"/>
              <a:ext cx="1083303" cy="155410"/>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325" name="Textfeld 324">
              <a:extLst>
                <a:ext uri="{FF2B5EF4-FFF2-40B4-BE49-F238E27FC236}">
                  <a16:creationId xmlns:a16="http://schemas.microsoft.com/office/drawing/2014/main" id="{6B98F0E4-99F7-4557-036F-721A288EA9B9}"/>
                </a:ext>
              </a:extLst>
            </p:cNvPr>
            <p:cNvSpPr txBox="1"/>
            <p:nvPr/>
          </p:nvSpPr>
          <p:spPr>
            <a:xfrm>
              <a:off x="1828722" y="5430387"/>
              <a:ext cx="42714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9,0</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26" name="Textfeld 325">
              <a:extLst>
                <a:ext uri="{FF2B5EF4-FFF2-40B4-BE49-F238E27FC236}">
                  <a16:creationId xmlns:a16="http://schemas.microsoft.com/office/drawing/2014/main" id="{BE1A20D0-E283-88C3-571C-24DB9D212C1F}"/>
                </a:ext>
              </a:extLst>
            </p:cNvPr>
            <p:cNvSpPr txBox="1"/>
            <p:nvPr/>
          </p:nvSpPr>
          <p:spPr>
            <a:xfrm>
              <a:off x="2593300" y="5555677"/>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27" name="Textfeld 326">
              <a:extLst>
                <a:ext uri="{FF2B5EF4-FFF2-40B4-BE49-F238E27FC236}">
                  <a16:creationId xmlns:a16="http://schemas.microsoft.com/office/drawing/2014/main" id="{0BECA33F-1D8D-4865-E8CE-42D58D9F171A}"/>
                </a:ext>
              </a:extLst>
            </p:cNvPr>
            <p:cNvSpPr txBox="1"/>
            <p:nvPr/>
          </p:nvSpPr>
          <p:spPr>
            <a:xfrm>
              <a:off x="2597471" y="6175378"/>
              <a:ext cx="445903" cy="200055"/>
            </a:xfrm>
            <a:prstGeom prst="rect">
              <a:avLst/>
            </a:prstGeom>
            <a:noFill/>
          </p:spPr>
          <p:txBody>
            <a:bodyPr wrap="square" rtlCol="0">
              <a:spAutoFit/>
            </a:bodyPr>
            <a:lstStyle/>
            <a:p>
              <a:r>
                <a:rPr lang="de-DE" sz="651" b="1">
                  <a:solidFill>
                    <a:srgbClr val="EB5032"/>
                  </a:solidFill>
                  <a:latin typeface="Titillium Web  "/>
                </a:rPr>
                <a:t>13,0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328" name="Textfeld 327">
              <a:extLst>
                <a:ext uri="{FF2B5EF4-FFF2-40B4-BE49-F238E27FC236}">
                  <a16:creationId xmlns:a16="http://schemas.microsoft.com/office/drawing/2014/main" id="{72ECADCC-0B94-7734-7F00-4920F19F7866}"/>
                </a:ext>
              </a:extLst>
            </p:cNvPr>
            <p:cNvSpPr txBox="1"/>
            <p:nvPr/>
          </p:nvSpPr>
          <p:spPr>
            <a:xfrm>
              <a:off x="618944" y="4459201"/>
              <a:ext cx="1827843" cy="215444"/>
            </a:xfrm>
            <a:prstGeom prst="rect">
              <a:avLst/>
            </a:prstGeom>
            <a:noFill/>
          </p:spPr>
          <p:txBody>
            <a:bodyPr wrap="square" rtlCol="0">
              <a:spAutoFit/>
            </a:bodyPr>
            <a:lstStyle/>
            <a:p>
              <a:r>
                <a:rPr lang="de-DE" sz="800" b="1">
                  <a:solidFill>
                    <a:srgbClr val="3C3C3C"/>
                  </a:solidFill>
                  <a:latin typeface="Titillium Web  "/>
                </a:rPr>
                <a:t> Gesamtkosten  = 25,0 Ct/kWh</a:t>
              </a:r>
              <a:endParaRPr lang="de-AT" sz="800" b="1">
                <a:solidFill>
                  <a:srgbClr val="3C3C3C"/>
                </a:solidFill>
                <a:latin typeface="Titillium Web  "/>
              </a:endParaRPr>
            </a:p>
          </p:txBody>
        </p:sp>
        <p:pic>
          <p:nvPicPr>
            <p:cNvPr id="329" name="Grafik 328">
              <a:extLst>
                <a:ext uri="{FF2B5EF4-FFF2-40B4-BE49-F238E27FC236}">
                  <a16:creationId xmlns:a16="http://schemas.microsoft.com/office/drawing/2014/main" id="{B35955FD-BD00-3646-6246-95E58EECC011}"/>
                </a:ext>
              </a:extLst>
            </p:cNvPr>
            <p:cNvPicPr>
              <a:picLocks noChangeAspect="1"/>
            </p:cNvPicPr>
            <p:nvPr/>
          </p:nvPicPr>
          <p:blipFill>
            <a:blip r:embed="rId5"/>
            <a:stretch>
              <a:fillRect/>
            </a:stretch>
          </p:blipFill>
          <p:spPr>
            <a:xfrm>
              <a:off x="1541065" y="4860906"/>
              <a:ext cx="208681" cy="244974"/>
            </a:xfrm>
            <a:prstGeom prst="rect">
              <a:avLst/>
            </a:prstGeom>
          </p:spPr>
        </p:pic>
        <p:pic>
          <p:nvPicPr>
            <p:cNvPr id="333" name="Grafik 332">
              <a:extLst>
                <a:ext uri="{FF2B5EF4-FFF2-40B4-BE49-F238E27FC236}">
                  <a16:creationId xmlns:a16="http://schemas.microsoft.com/office/drawing/2014/main" id="{3BC7E13D-66D0-3B2E-5693-7BE381354506}"/>
                </a:ext>
              </a:extLst>
            </p:cNvPr>
            <p:cNvPicPr>
              <a:picLocks noChangeAspect="1"/>
            </p:cNvPicPr>
            <p:nvPr/>
          </p:nvPicPr>
          <p:blipFill rotWithShape="1">
            <a:blip r:embed="rId5"/>
            <a:srcRect t="16994" b="10123"/>
            <a:stretch/>
          </p:blipFill>
          <p:spPr>
            <a:xfrm>
              <a:off x="2393734" y="5346205"/>
              <a:ext cx="113930" cy="97475"/>
            </a:xfrm>
            <a:prstGeom prst="rect">
              <a:avLst/>
            </a:prstGeom>
          </p:spPr>
        </p:pic>
        <p:sp>
          <p:nvSpPr>
            <p:cNvPr id="335" name="Textfeld 334">
              <a:extLst>
                <a:ext uri="{FF2B5EF4-FFF2-40B4-BE49-F238E27FC236}">
                  <a16:creationId xmlns:a16="http://schemas.microsoft.com/office/drawing/2014/main" id="{AC1B426D-A0B8-8BA5-50A5-B12333D92ABF}"/>
                </a:ext>
              </a:extLst>
            </p:cNvPr>
            <p:cNvSpPr txBox="1"/>
            <p:nvPr/>
          </p:nvSpPr>
          <p:spPr>
            <a:xfrm>
              <a:off x="2069124" y="4451945"/>
              <a:ext cx="2036752" cy="338554"/>
            </a:xfrm>
            <a:prstGeom prst="rect">
              <a:avLst/>
            </a:prstGeom>
            <a:noFill/>
          </p:spPr>
          <p:txBody>
            <a:bodyPr wrap="square">
              <a:spAutoFit/>
            </a:bodyPr>
            <a:lstStyle/>
            <a:p>
              <a:r>
                <a:rPr lang="de-DE" sz="800" b="1">
                  <a:solidFill>
                    <a:srgbClr val="3C3C3C"/>
                  </a:solidFill>
                  <a:latin typeface="Titillium Web  "/>
                </a:rPr>
                <a:t>   = 21,2 Ct / kWh</a:t>
              </a:r>
            </a:p>
            <a:p>
              <a:r>
                <a:rPr lang="de-DE" sz="800">
                  <a:solidFill>
                    <a:srgbClr val="3C3C3C"/>
                  </a:solidFill>
                  <a:latin typeface="Titillium Web  "/>
                </a:rPr>
                <a:t>   </a:t>
              </a:r>
              <a:r>
                <a:rPr lang="de-DE" sz="800">
                  <a:solidFill>
                    <a:srgbClr val="96C446"/>
                  </a:solidFill>
                  <a:latin typeface="Titillium Web  "/>
                </a:rPr>
                <a:t>Deine Ersparnis </a:t>
              </a:r>
              <a:r>
                <a:rPr lang="de-DE" sz="800" b="1">
                  <a:solidFill>
                    <a:srgbClr val="96C446"/>
                  </a:solidFill>
                  <a:latin typeface="Titillium Web  "/>
                </a:rPr>
                <a:t>= 3,8 Ct/kWh = -15%</a:t>
              </a:r>
              <a:endParaRPr lang="de-AT" sz="800" b="1">
                <a:solidFill>
                  <a:srgbClr val="96C446"/>
                </a:solidFill>
                <a:latin typeface="Titillium Web  "/>
              </a:endParaRPr>
            </a:p>
          </p:txBody>
        </p:sp>
        <p:grpSp>
          <p:nvGrpSpPr>
            <p:cNvPr id="162" name="Gruppieren 161">
              <a:extLst>
                <a:ext uri="{FF2B5EF4-FFF2-40B4-BE49-F238E27FC236}">
                  <a16:creationId xmlns:a16="http://schemas.microsoft.com/office/drawing/2014/main" id="{AE9DA048-A98E-2B0C-9C7D-323F3B797844}"/>
                </a:ext>
              </a:extLst>
            </p:cNvPr>
            <p:cNvGrpSpPr/>
            <p:nvPr/>
          </p:nvGrpSpPr>
          <p:grpSpPr>
            <a:xfrm>
              <a:off x="902063" y="4028434"/>
              <a:ext cx="2156819" cy="499978"/>
              <a:chOff x="829085" y="640946"/>
              <a:chExt cx="2156819" cy="499978"/>
            </a:xfrm>
          </p:grpSpPr>
          <p:sp>
            <p:nvSpPr>
              <p:cNvPr id="163" name="Rechteck 162">
                <a:extLst>
                  <a:ext uri="{FF2B5EF4-FFF2-40B4-BE49-F238E27FC236}">
                    <a16:creationId xmlns:a16="http://schemas.microsoft.com/office/drawing/2014/main" id="{EFCAE511-2CE5-2173-D3A7-62EB09BA65D9}"/>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64" name="Rechteck 163">
                <a:extLst>
                  <a:ext uri="{FF2B5EF4-FFF2-40B4-BE49-F238E27FC236}">
                    <a16:creationId xmlns:a16="http://schemas.microsoft.com/office/drawing/2014/main" id="{031F2991-62F5-2896-FB92-BB3DC61101FB}"/>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65" name="Gruppieren 164">
              <a:extLst>
                <a:ext uri="{FF2B5EF4-FFF2-40B4-BE49-F238E27FC236}">
                  <a16:creationId xmlns:a16="http://schemas.microsoft.com/office/drawing/2014/main" id="{C78CFE00-C3AD-A4F4-93BC-69D974F6C7B6}"/>
                </a:ext>
              </a:extLst>
            </p:cNvPr>
            <p:cNvGrpSpPr/>
            <p:nvPr/>
          </p:nvGrpSpPr>
          <p:grpSpPr>
            <a:xfrm>
              <a:off x="881784" y="6580975"/>
              <a:ext cx="2062608" cy="249949"/>
              <a:chOff x="4609839" y="9827434"/>
              <a:chExt cx="2062608" cy="249949"/>
            </a:xfrm>
          </p:grpSpPr>
          <p:sp>
            <p:nvSpPr>
              <p:cNvPr id="166" name="Freihandform: Form 157">
                <a:extLst>
                  <a:ext uri="{FF2B5EF4-FFF2-40B4-BE49-F238E27FC236}">
                    <a16:creationId xmlns:a16="http://schemas.microsoft.com/office/drawing/2014/main" id="{AFB5DE51-1510-49AD-D17E-BA1063E9A21C}"/>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67" name="Textfeld 166">
                <a:extLst>
                  <a:ext uri="{FF2B5EF4-FFF2-40B4-BE49-F238E27FC236}">
                    <a16:creationId xmlns:a16="http://schemas.microsoft.com/office/drawing/2014/main" id="{8578773A-8A60-EB74-D83D-A325CD0B6B3F}"/>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pic>
          <p:nvPicPr>
            <p:cNvPr id="168" name="Grafik 167">
              <a:extLst>
                <a:ext uri="{FF2B5EF4-FFF2-40B4-BE49-F238E27FC236}">
                  <a16:creationId xmlns:a16="http://schemas.microsoft.com/office/drawing/2014/main" id="{EA72ADB1-BFB4-67A3-1F46-C3F5BDFF5A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2501" y="5428209"/>
              <a:ext cx="133684" cy="187157"/>
            </a:xfrm>
            <a:prstGeom prst="rect">
              <a:avLst/>
            </a:prstGeom>
          </p:spPr>
        </p:pic>
        <p:pic>
          <p:nvPicPr>
            <p:cNvPr id="176" name="Grafik 175">
              <a:extLst>
                <a:ext uri="{FF2B5EF4-FFF2-40B4-BE49-F238E27FC236}">
                  <a16:creationId xmlns:a16="http://schemas.microsoft.com/office/drawing/2014/main" id="{7D222C64-0DAD-D463-B0B3-A2867C1C7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8159" y="5540673"/>
              <a:ext cx="133684" cy="187157"/>
            </a:xfrm>
            <a:prstGeom prst="rect">
              <a:avLst/>
            </a:prstGeom>
          </p:spPr>
        </p:pic>
        <p:sp>
          <p:nvSpPr>
            <p:cNvPr id="177" name="Textfeld 176">
              <a:extLst>
                <a:ext uri="{FF2B5EF4-FFF2-40B4-BE49-F238E27FC236}">
                  <a16:creationId xmlns:a16="http://schemas.microsoft.com/office/drawing/2014/main" id="{BF735E84-6047-6F37-0D2D-3329A25B647D}"/>
                </a:ext>
              </a:extLst>
            </p:cNvPr>
            <p:cNvSpPr txBox="1"/>
            <p:nvPr/>
          </p:nvSpPr>
          <p:spPr>
            <a:xfrm>
              <a:off x="1452282" y="6259418"/>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78" name="Gruppieren 177">
              <a:extLst>
                <a:ext uri="{FF2B5EF4-FFF2-40B4-BE49-F238E27FC236}">
                  <a16:creationId xmlns:a16="http://schemas.microsoft.com/office/drawing/2014/main" id="{E06D778A-DCAB-7D1A-27CB-60B3F5CEBED9}"/>
                </a:ext>
              </a:extLst>
            </p:cNvPr>
            <p:cNvGrpSpPr/>
            <p:nvPr/>
          </p:nvGrpSpPr>
          <p:grpSpPr>
            <a:xfrm>
              <a:off x="2331789" y="6143742"/>
              <a:ext cx="391322" cy="280725"/>
              <a:chOff x="2013340" y="3041933"/>
              <a:chExt cx="391322" cy="280725"/>
            </a:xfrm>
          </p:grpSpPr>
          <p:sp>
            <p:nvSpPr>
              <p:cNvPr id="179" name="Textfeld 178">
                <a:extLst>
                  <a:ext uri="{FF2B5EF4-FFF2-40B4-BE49-F238E27FC236}">
                    <a16:creationId xmlns:a16="http://schemas.microsoft.com/office/drawing/2014/main" id="{78EB3D99-651A-1FA6-4A11-118B68A0D4B1}"/>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80" name="Freihandform 179">
                <a:extLst>
                  <a:ext uri="{FF2B5EF4-FFF2-40B4-BE49-F238E27FC236}">
                    <a16:creationId xmlns:a16="http://schemas.microsoft.com/office/drawing/2014/main" id="{E99B8088-DA0E-670B-80E7-75DF4BF51717}"/>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81" name="Freihandform 180">
                <a:extLst>
                  <a:ext uri="{FF2B5EF4-FFF2-40B4-BE49-F238E27FC236}">
                    <a16:creationId xmlns:a16="http://schemas.microsoft.com/office/drawing/2014/main" id="{434F8390-6F58-A012-8569-0FC6235A46D3}"/>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grpSp>
        <p:nvGrpSpPr>
          <p:cNvPr id="284" name="Gruppieren 283">
            <a:extLst>
              <a:ext uri="{FF2B5EF4-FFF2-40B4-BE49-F238E27FC236}">
                <a16:creationId xmlns:a16="http://schemas.microsoft.com/office/drawing/2014/main" id="{5B997DAD-838E-9143-1B4A-9DFC28A8C1EF}"/>
              </a:ext>
            </a:extLst>
          </p:cNvPr>
          <p:cNvGrpSpPr/>
          <p:nvPr/>
        </p:nvGrpSpPr>
        <p:grpSpPr>
          <a:xfrm>
            <a:off x="3803789" y="4140974"/>
            <a:ext cx="3533997" cy="2817543"/>
            <a:chOff x="3872579" y="4028372"/>
            <a:chExt cx="3533997" cy="2817543"/>
          </a:xfrm>
        </p:grpSpPr>
        <p:sp>
          <p:nvSpPr>
            <p:cNvPr id="215" name="Freihandform: Form 214">
              <a:extLst>
                <a:ext uri="{FF2B5EF4-FFF2-40B4-BE49-F238E27FC236}">
                  <a16:creationId xmlns:a16="http://schemas.microsoft.com/office/drawing/2014/main" id="{84097E85-739F-5F46-F575-41480E0E02EF}"/>
                </a:ext>
              </a:extLst>
            </p:cNvPr>
            <p:cNvSpPr/>
            <p:nvPr/>
          </p:nvSpPr>
          <p:spPr>
            <a:xfrm>
              <a:off x="5660257" y="5692265"/>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16" name="Freihandform: Form 215">
              <a:extLst>
                <a:ext uri="{FF2B5EF4-FFF2-40B4-BE49-F238E27FC236}">
                  <a16:creationId xmlns:a16="http://schemas.microsoft.com/office/drawing/2014/main" id="{671B0EC5-C708-6275-C489-27E2B0C87D1D}"/>
                </a:ext>
              </a:extLst>
            </p:cNvPr>
            <p:cNvSpPr/>
            <p:nvPr/>
          </p:nvSpPr>
          <p:spPr>
            <a:xfrm>
              <a:off x="5701599" y="5680453"/>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7" name="Freihandform: Form 216">
              <a:extLst>
                <a:ext uri="{FF2B5EF4-FFF2-40B4-BE49-F238E27FC236}">
                  <a16:creationId xmlns:a16="http://schemas.microsoft.com/office/drawing/2014/main" id="{AB9A017B-E8EF-CF4F-E541-B80A17356096}"/>
                </a:ext>
              </a:extLst>
            </p:cNvPr>
            <p:cNvSpPr/>
            <p:nvPr/>
          </p:nvSpPr>
          <p:spPr>
            <a:xfrm>
              <a:off x="5734081" y="5712936"/>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8" name="Freihandform: Form 217">
              <a:extLst>
                <a:ext uri="{FF2B5EF4-FFF2-40B4-BE49-F238E27FC236}">
                  <a16:creationId xmlns:a16="http://schemas.microsoft.com/office/drawing/2014/main" id="{D6137C35-0FDE-D2A7-C248-BCAB7EF9530D}"/>
                </a:ext>
              </a:extLst>
            </p:cNvPr>
            <p:cNvSpPr/>
            <p:nvPr/>
          </p:nvSpPr>
          <p:spPr>
            <a:xfrm>
              <a:off x="5669116" y="5712936"/>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19" name="Freihandform: Form 218">
              <a:extLst>
                <a:ext uri="{FF2B5EF4-FFF2-40B4-BE49-F238E27FC236}">
                  <a16:creationId xmlns:a16="http://schemas.microsoft.com/office/drawing/2014/main" id="{18331CFC-AB53-54FC-E373-A7E0C83D28AF}"/>
                </a:ext>
              </a:extLst>
            </p:cNvPr>
            <p:cNvSpPr/>
            <p:nvPr/>
          </p:nvSpPr>
          <p:spPr>
            <a:xfrm>
              <a:off x="5657304" y="576018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21" name="Freihandform: Form 220">
              <a:extLst>
                <a:ext uri="{FF2B5EF4-FFF2-40B4-BE49-F238E27FC236}">
                  <a16:creationId xmlns:a16="http://schemas.microsoft.com/office/drawing/2014/main" id="{FF4191CE-FB47-CFF2-2C07-DB019A11439D}"/>
                </a:ext>
              </a:extLst>
            </p:cNvPr>
            <p:cNvSpPr/>
            <p:nvPr/>
          </p:nvSpPr>
          <p:spPr>
            <a:xfrm>
              <a:off x="5745893" y="5760184"/>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222" name="Freihandform: Form 221">
              <a:extLst>
                <a:ext uri="{FF2B5EF4-FFF2-40B4-BE49-F238E27FC236}">
                  <a16:creationId xmlns:a16="http://schemas.microsoft.com/office/drawing/2014/main" id="{F48C3696-94F4-10AD-1D43-8D41FCBE98FB}"/>
                </a:ext>
              </a:extLst>
            </p:cNvPr>
            <p:cNvSpPr/>
            <p:nvPr/>
          </p:nvSpPr>
          <p:spPr>
            <a:xfrm>
              <a:off x="5672069" y="5760184"/>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223" name="Freihandform: Form 222">
              <a:extLst>
                <a:ext uri="{FF2B5EF4-FFF2-40B4-BE49-F238E27FC236}">
                  <a16:creationId xmlns:a16="http://schemas.microsoft.com/office/drawing/2014/main" id="{A973202C-08B4-173A-75B7-1F1389192985}"/>
                </a:ext>
              </a:extLst>
            </p:cNvPr>
            <p:cNvSpPr/>
            <p:nvPr/>
          </p:nvSpPr>
          <p:spPr>
            <a:xfrm>
              <a:off x="5645492" y="5739513"/>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24" name="Freihandform: Form 223">
              <a:extLst>
                <a:ext uri="{FF2B5EF4-FFF2-40B4-BE49-F238E27FC236}">
                  <a16:creationId xmlns:a16="http://schemas.microsoft.com/office/drawing/2014/main" id="{F1F62509-A757-4731-0299-ACA12086C8F3}"/>
                </a:ext>
              </a:extLst>
            </p:cNvPr>
            <p:cNvSpPr/>
            <p:nvPr/>
          </p:nvSpPr>
          <p:spPr>
            <a:xfrm>
              <a:off x="5654351" y="5709983"/>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225" name="Freihandform: Form 224">
              <a:extLst>
                <a:ext uri="{FF2B5EF4-FFF2-40B4-BE49-F238E27FC236}">
                  <a16:creationId xmlns:a16="http://schemas.microsoft.com/office/drawing/2014/main" id="{2B72B6CD-D06C-559F-F47F-624AFC4FBBE3}"/>
                </a:ext>
              </a:extLst>
            </p:cNvPr>
            <p:cNvSpPr/>
            <p:nvPr/>
          </p:nvSpPr>
          <p:spPr>
            <a:xfrm>
              <a:off x="5710457" y="5709983"/>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26" name="Freihandform: Form 225">
              <a:extLst>
                <a:ext uri="{FF2B5EF4-FFF2-40B4-BE49-F238E27FC236}">
                  <a16:creationId xmlns:a16="http://schemas.microsoft.com/office/drawing/2014/main" id="{DB7930F8-DE2F-8017-3863-92003DD8C3FD}"/>
                </a:ext>
              </a:extLst>
            </p:cNvPr>
            <p:cNvSpPr/>
            <p:nvPr/>
          </p:nvSpPr>
          <p:spPr>
            <a:xfrm>
              <a:off x="5660257" y="5769710"/>
              <a:ext cx="70872" cy="67919"/>
            </a:xfrm>
            <a:custGeom>
              <a:avLst/>
              <a:gdLst>
                <a:gd name="connsiteX0" fmla="*/ 0 w 114300"/>
                <a:gd name="connsiteY0" fmla="*/ 109538 h 109537"/>
                <a:gd name="connsiteX1" fmla="*/ 114300 w 114300"/>
                <a:gd name="connsiteY1" fmla="*/ 52388 h 109537"/>
                <a:gd name="connsiteX2" fmla="*/ 33338 w 114300"/>
                <a:gd name="connsiteY2" fmla="*/ 0 h 109537"/>
              </a:gdLst>
              <a:ahLst/>
              <a:cxnLst>
                <a:cxn ang="0">
                  <a:pos x="connsiteX0" y="connsiteY0"/>
                </a:cxn>
                <a:cxn ang="0">
                  <a:pos x="connsiteX1" y="connsiteY1"/>
                </a:cxn>
                <a:cxn ang="0">
                  <a:pos x="connsiteX2" y="connsiteY2"/>
                </a:cxn>
              </a:cxnLst>
              <a:rect l="l" t="t" r="r" b="b"/>
              <a:pathLst>
                <a:path w="114300" h="109537">
                  <a:moveTo>
                    <a:pt x="0" y="109538"/>
                  </a:moveTo>
                  <a:lnTo>
                    <a:pt x="114300" y="52388"/>
                  </a:lnTo>
                  <a:lnTo>
                    <a:pt x="33338" y="0"/>
                  </a:lnTo>
                </a:path>
              </a:pathLst>
            </a:custGeom>
            <a:noFill/>
            <a:ln w="9525" cap="sq">
              <a:solidFill>
                <a:srgbClr val="FFFFFF"/>
              </a:solidFill>
              <a:prstDash val="solid"/>
              <a:miter/>
            </a:ln>
          </p:spPr>
          <p:txBody>
            <a:bodyPr rtlCol="0" anchor="ctr"/>
            <a:lstStyle/>
            <a:p>
              <a:endParaRPr lang="de-AT" sz="1116"/>
            </a:p>
          </p:txBody>
        </p:sp>
        <p:sp>
          <p:nvSpPr>
            <p:cNvPr id="227" name="Freihandform: Form 226">
              <a:extLst>
                <a:ext uri="{FF2B5EF4-FFF2-40B4-BE49-F238E27FC236}">
                  <a16:creationId xmlns:a16="http://schemas.microsoft.com/office/drawing/2014/main" id="{A29C08A0-A259-1E96-407E-E05A2B0ABA96}"/>
                </a:ext>
              </a:extLst>
            </p:cNvPr>
            <p:cNvSpPr/>
            <p:nvPr/>
          </p:nvSpPr>
          <p:spPr>
            <a:xfrm>
              <a:off x="5686833" y="5718842"/>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228" name="Freihandform: Form 227">
              <a:extLst>
                <a:ext uri="{FF2B5EF4-FFF2-40B4-BE49-F238E27FC236}">
                  <a16:creationId xmlns:a16="http://schemas.microsoft.com/office/drawing/2014/main" id="{0FD2B3BF-AC92-1BFE-BB11-7C0F262C9658}"/>
                </a:ext>
              </a:extLst>
            </p:cNvPr>
            <p:cNvSpPr/>
            <p:nvPr/>
          </p:nvSpPr>
          <p:spPr>
            <a:xfrm>
              <a:off x="5562375" y="6038418"/>
              <a:ext cx="288000" cy="555657"/>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256" name="Freihandform: Form 255">
              <a:extLst>
                <a:ext uri="{FF2B5EF4-FFF2-40B4-BE49-F238E27FC236}">
                  <a16:creationId xmlns:a16="http://schemas.microsoft.com/office/drawing/2014/main" id="{6EACACA7-A298-47FE-B415-4EA2433409AE}"/>
                </a:ext>
              </a:extLst>
            </p:cNvPr>
            <p:cNvSpPr/>
            <p:nvPr/>
          </p:nvSpPr>
          <p:spPr>
            <a:xfrm>
              <a:off x="4260620" y="5656309"/>
              <a:ext cx="390349" cy="52297"/>
            </a:xfrm>
            <a:custGeom>
              <a:avLst/>
              <a:gdLst>
                <a:gd name="connsiteX0" fmla="*/ 69530 w 629543"/>
                <a:gd name="connsiteY0" fmla="*/ 0 h 84343"/>
                <a:gd name="connsiteX1" fmla="*/ 69530 w 629543"/>
                <a:gd name="connsiteY1" fmla="*/ 83125 h 84343"/>
                <a:gd name="connsiteX2" fmla="*/ 54350 w 629543"/>
                <a:gd name="connsiteY2" fmla="*/ 83125 h 84343"/>
                <a:gd name="connsiteX3" fmla="*/ 18184 w 629543"/>
                <a:gd name="connsiteY3" fmla="*/ 30804 h 84343"/>
                <a:gd name="connsiteX4" fmla="*/ 17576 w 629543"/>
                <a:gd name="connsiteY4" fmla="*/ 30804 h 84343"/>
                <a:gd name="connsiteX5" fmla="*/ 17576 w 629543"/>
                <a:gd name="connsiteY5" fmla="*/ 83125 h 84343"/>
                <a:gd name="connsiteX6" fmla="*/ 0 w 629543"/>
                <a:gd name="connsiteY6" fmla="*/ 83125 h 84343"/>
                <a:gd name="connsiteX7" fmla="*/ 0 w 629543"/>
                <a:gd name="connsiteY7" fmla="*/ 0 h 84343"/>
                <a:gd name="connsiteX8" fmla="*/ 15424 w 629543"/>
                <a:gd name="connsiteY8" fmla="*/ 0 h 84343"/>
                <a:gd name="connsiteX9" fmla="*/ 51305 w 629543"/>
                <a:gd name="connsiteY9" fmla="*/ 52273 h 84343"/>
                <a:gd name="connsiteX10" fmla="*/ 52036 w 629543"/>
                <a:gd name="connsiteY10" fmla="*/ 52273 h 84343"/>
                <a:gd name="connsiteX11" fmla="*/ 52036 w 629543"/>
                <a:gd name="connsiteY11" fmla="*/ 0 h 84343"/>
                <a:gd name="connsiteX12" fmla="*/ 69530 w 629543"/>
                <a:gd name="connsiteY12" fmla="*/ 0 h 84343"/>
                <a:gd name="connsiteX13" fmla="*/ 112139 w 629543"/>
                <a:gd name="connsiteY13" fmla="*/ 84344 h 84343"/>
                <a:gd name="connsiteX14" fmla="*/ 95579 w 629543"/>
                <a:gd name="connsiteY14" fmla="*/ 80448 h 84343"/>
                <a:gd name="connsiteX15" fmla="*/ 84944 w 629543"/>
                <a:gd name="connsiteY15" fmla="*/ 69323 h 84343"/>
                <a:gd name="connsiteX16" fmla="*/ 81209 w 629543"/>
                <a:gd name="connsiteY16" fmla="*/ 52235 h 84343"/>
                <a:gd name="connsiteX17" fmla="*/ 84944 w 629543"/>
                <a:gd name="connsiteY17" fmla="*/ 35347 h 84343"/>
                <a:gd name="connsiteX18" fmla="*/ 95457 w 629543"/>
                <a:gd name="connsiteY18" fmla="*/ 24022 h 84343"/>
                <a:gd name="connsiteX19" fmla="*/ 111449 w 629543"/>
                <a:gd name="connsiteY19" fmla="*/ 19964 h 84343"/>
                <a:gd name="connsiteX20" fmla="*/ 122935 w 629543"/>
                <a:gd name="connsiteY20" fmla="*/ 21955 h 84343"/>
                <a:gd name="connsiteX21" fmla="*/ 132271 w 629543"/>
                <a:gd name="connsiteY21" fmla="*/ 27842 h 84343"/>
                <a:gd name="connsiteX22" fmla="*/ 138522 w 629543"/>
                <a:gd name="connsiteY22" fmla="*/ 37748 h 84343"/>
                <a:gd name="connsiteX23" fmla="*/ 140755 w 629543"/>
                <a:gd name="connsiteY23" fmla="*/ 51625 h 84343"/>
                <a:gd name="connsiteX24" fmla="*/ 140755 w 629543"/>
                <a:gd name="connsiteY24" fmla="*/ 56379 h 84343"/>
                <a:gd name="connsiteX25" fmla="*/ 88110 w 629543"/>
                <a:gd name="connsiteY25" fmla="*/ 56379 h 84343"/>
                <a:gd name="connsiteX26" fmla="*/ 88110 w 629543"/>
                <a:gd name="connsiteY26" fmla="*/ 45663 h 84343"/>
                <a:gd name="connsiteX27" fmla="*/ 124478 w 629543"/>
                <a:gd name="connsiteY27" fmla="*/ 45663 h 84343"/>
                <a:gd name="connsiteX28" fmla="*/ 122854 w 629543"/>
                <a:gd name="connsiteY28" fmla="*/ 39043 h 84343"/>
                <a:gd name="connsiteX29" fmla="*/ 118349 w 629543"/>
                <a:gd name="connsiteY29" fmla="*/ 34538 h 84343"/>
                <a:gd name="connsiteX30" fmla="*/ 111733 w 629543"/>
                <a:gd name="connsiteY30" fmla="*/ 32871 h 84343"/>
                <a:gd name="connsiteX31" fmla="*/ 104751 w 629543"/>
                <a:gd name="connsiteY31" fmla="*/ 34700 h 84343"/>
                <a:gd name="connsiteX32" fmla="*/ 100043 w 629543"/>
                <a:gd name="connsiteY32" fmla="*/ 39529 h 84343"/>
                <a:gd name="connsiteX33" fmla="*/ 98298 w 629543"/>
                <a:gd name="connsiteY33" fmla="*/ 46225 h 84343"/>
                <a:gd name="connsiteX34" fmla="*/ 98298 w 629543"/>
                <a:gd name="connsiteY34" fmla="*/ 56417 h 84343"/>
                <a:gd name="connsiteX35" fmla="*/ 100003 w 629543"/>
                <a:gd name="connsiteY35" fmla="*/ 64418 h 84343"/>
                <a:gd name="connsiteX36" fmla="*/ 104914 w 629543"/>
                <a:gd name="connsiteY36" fmla="*/ 69609 h 84343"/>
                <a:gd name="connsiteX37" fmla="*/ 112423 w 629543"/>
                <a:gd name="connsiteY37" fmla="*/ 71438 h 84343"/>
                <a:gd name="connsiteX38" fmla="*/ 117699 w 629543"/>
                <a:gd name="connsiteY38" fmla="*/ 70628 h 84343"/>
                <a:gd name="connsiteX39" fmla="*/ 121799 w 629543"/>
                <a:gd name="connsiteY39" fmla="*/ 68190 h 84343"/>
                <a:gd name="connsiteX40" fmla="*/ 124397 w 629543"/>
                <a:gd name="connsiteY40" fmla="*/ 64208 h 84343"/>
                <a:gd name="connsiteX41" fmla="*/ 140389 w 629543"/>
                <a:gd name="connsiteY41" fmla="*/ 65265 h 84343"/>
                <a:gd name="connsiteX42" fmla="*/ 135397 w 629543"/>
                <a:gd name="connsiteY42" fmla="*/ 75333 h 84343"/>
                <a:gd name="connsiteX43" fmla="*/ 125737 w 629543"/>
                <a:gd name="connsiteY43" fmla="*/ 81991 h 84343"/>
                <a:gd name="connsiteX44" fmla="*/ 112139 w 629543"/>
                <a:gd name="connsiteY44" fmla="*/ 84344 h 84343"/>
                <a:gd name="connsiteX45" fmla="*/ 185200 w 629543"/>
                <a:gd name="connsiteY45" fmla="*/ 20784 h 84343"/>
                <a:gd name="connsiteX46" fmla="*/ 185200 w 629543"/>
                <a:gd name="connsiteY46" fmla="*/ 33766 h 84343"/>
                <a:gd name="connsiteX47" fmla="*/ 147655 w 629543"/>
                <a:gd name="connsiteY47" fmla="*/ 33766 h 84343"/>
                <a:gd name="connsiteX48" fmla="*/ 147655 w 629543"/>
                <a:gd name="connsiteY48" fmla="*/ 20784 h 84343"/>
                <a:gd name="connsiteX49" fmla="*/ 185200 w 629543"/>
                <a:gd name="connsiteY49" fmla="*/ 20784 h 84343"/>
                <a:gd name="connsiteX50" fmla="*/ 156179 w 629543"/>
                <a:gd name="connsiteY50" fmla="*/ 5839 h 84343"/>
                <a:gd name="connsiteX51" fmla="*/ 173469 w 629543"/>
                <a:gd name="connsiteY51" fmla="*/ 5839 h 84343"/>
                <a:gd name="connsiteX52" fmla="*/ 173469 w 629543"/>
                <a:gd name="connsiteY52" fmla="*/ 63970 h 84343"/>
                <a:gd name="connsiteX53" fmla="*/ 174200 w 629543"/>
                <a:gd name="connsiteY53" fmla="*/ 67704 h 84343"/>
                <a:gd name="connsiteX54" fmla="*/ 176230 w 629543"/>
                <a:gd name="connsiteY54" fmla="*/ 69523 h 84343"/>
                <a:gd name="connsiteX55" fmla="*/ 179315 w 629543"/>
                <a:gd name="connsiteY55" fmla="*/ 70056 h 84343"/>
                <a:gd name="connsiteX56" fmla="*/ 181749 w 629543"/>
                <a:gd name="connsiteY56" fmla="*/ 69856 h 84343"/>
                <a:gd name="connsiteX57" fmla="*/ 183617 w 629543"/>
                <a:gd name="connsiteY57" fmla="*/ 69485 h 84343"/>
                <a:gd name="connsiteX58" fmla="*/ 186337 w 629543"/>
                <a:gd name="connsiteY58" fmla="*/ 82353 h 84343"/>
                <a:gd name="connsiteX59" fmla="*/ 182684 w 629543"/>
                <a:gd name="connsiteY59" fmla="*/ 83287 h 84343"/>
                <a:gd name="connsiteX60" fmla="*/ 176960 w 629543"/>
                <a:gd name="connsiteY60" fmla="*/ 83972 h 84343"/>
                <a:gd name="connsiteX61" fmla="*/ 166001 w 629543"/>
                <a:gd name="connsiteY61" fmla="*/ 82315 h 84343"/>
                <a:gd name="connsiteX62" fmla="*/ 158736 w 629543"/>
                <a:gd name="connsiteY62" fmla="*/ 76391 h 84343"/>
                <a:gd name="connsiteX63" fmla="*/ 156179 w 629543"/>
                <a:gd name="connsiteY63" fmla="*/ 66237 h 84343"/>
                <a:gd name="connsiteX64" fmla="*/ 156179 w 629543"/>
                <a:gd name="connsiteY64" fmla="*/ 5839 h 84343"/>
                <a:gd name="connsiteX65" fmla="*/ 196139 w 629543"/>
                <a:gd name="connsiteY65" fmla="*/ 83125 h 84343"/>
                <a:gd name="connsiteX66" fmla="*/ 196139 w 629543"/>
                <a:gd name="connsiteY66" fmla="*/ 72819 h 84343"/>
                <a:gd name="connsiteX67" fmla="*/ 226662 w 629543"/>
                <a:gd name="connsiteY67" fmla="*/ 35023 h 84343"/>
                <a:gd name="connsiteX68" fmla="*/ 226662 w 629543"/>
                <a:gd name="connsiteY68" fmla="*/ 34576 h 84343"/>
                <a:gd name="connsiteX69" fmla="*/ 197194 w 629543"/>
                <a:gd name="connsiteY69" fmla="*/ 34576 h 84343"/>
                <a:gd name="connsiteX70" fmla="*/ 197194 w 629543"/>
                <a:gd name="connsiteY70" fmla="*/ 20784 h 84343"/>
                <a:gd name="connsiteX71" fmla="*/ 247484 w 629543"/>
                <a:gd name="connsiteY71" fmla="*/ 20784 h 84343"/>
                <a:gd name="connsiteX72" fmla="*/ 247484 w 629543"/>
                <a:gd name="connsiteY72" fmla="*/ 32023 h 84343"/>
                <a:gd name="connsiteX73" fmla="*/ 218828 w 629543"/>
                <a:gd name="connsiteY73" fmla="*/ 68875 h 84343"/>
                <a:gd name="connsiteX74" fmla="*/ 218828 w 629543"/>
                <a:gd name="connsiteY74" fmla="*/ 69323 h 84343"/>
                <a:gd name="connsiteX75" fmla="*/ 248540 w 629543"/>
                <a:gd name="connsiteY75" fmla="*/ 69323 h 84343"/>
                <a:gd name="connsiteX76" fmla="*/ 248540 w 629543"/>
                <a:gd name="connsiteY76" fmla="*/ 83125 h 84343"/>
                <a:gd name="connsiteX77" fmla="*/ 196139 w 629543"/>
                <a:gd name="connsiteY77" fmla="*/ 83125 h 84343"/>
                <a:gd name="connsiteX78" fmla="*/ 277429 w 629543"/>
                <a:gd name="connsiteY78" fmla="*/ 65180 h 84343"/>
                <a:gd name="connsiteX79" fmla="*/ 277470 w 629543"/>
                <a:gd name="connsiteY79" fmla="*/ 44444 h 84343"/>
                <a:gd name="connsiteX80" fmla="*/ 279986 w 629543"/>
                <a:gd name="connsiteY80" fmla="*/ 44444 h 84343"/>
                <a:gd name="connsiteX81" fmla="*/ 299957 w 629543"/>
                <a:gd name="connsiteY81" fmla="*/ 20784 h 84343"/>
                <a:gd name="connsiteX82" fmla="*/ 319805 w 629543"/>
                <a:gd name="connsiteY82" fmla="*/ 20784 h 84343"/>
                <a:gd name="connsiteX83" fmla="*/ 292975 w 629543"/>
                <a:gd name="connsiteY83" fmla="*/ 52111 h 84343"/>
                <a:gd name="connsiteX84" fmla="*/ 288875 w 629543"/>
                <a:gd name="connsiteY84" fmla="*/ 52111 h 84343"/>
                <a:gd name="connsiteX85" fmla="*/ 277429 w 629543"/>
                <a:gd name="connsiteY85" fmla="*/ 65180 h 84343"/>
                <a:gd name="connsiteX86" fmla="*/ 261762 w 629543"/>
                <a:gd name="connsiteY86" fmla="*/ 83125 h 84343"/>
                <a:gd name="connsiteX87" fmla="*/ 261762 w 629543"/>
                <a:gd name="connsiteY87" fmla="*/ 0 h 84343"/>
                <a:gd name="connsiteX88" fmla="*/ 279053 w 629543"/>
                <a:gd name="connsiteY88" fmla="*/ 0 h 84343"/>
                <a:gd name="connsiteX89" fmla="*/ 279053 w 629543"/>
                <a:gd name="connsiteY89" fmla="*/ 83125 h 84343"/>
                <a:gd name="connsiteX90" fmla="*/ 261762 w 629543"/>
                <a:gd name="connsiteY90" fmla="*/ 83125 h 84343"/>
                <a:gd name="connsiteX91" fmla="*/ 300728 w 629543"/>
                <a:gd name="connsiteY91" fmla="*/ 83125 h 84343"/>
                <a:gd name="connsiteX92" fmla="*/ 282381 w 629543"/>
                <a:gd name="connsiteY92" fmla="*/ 55969 h 84343"/>
                <a:gd name="connsiteX93" fmla="*/ 293909 w 629543"/>
                <a:gd name="connsiteY93" fmla="*/ 43748 h 84343"/>
                <a:gd name="connsiteX94" fmla="*/ 320982 w 629543"/>
                <a:gd name="connsiteY94" fmla="*/ 83125 h 84343"/>
                <a:gd name="connsiteX95" fmla="*/ 300728 w 629543"/>
                <a:gd name="connsiteY95" fmla="*/ 83125 h 84343"/>
                <a:gd name="connsiteX96" fmla="*/ 353890 w 629543"/>
                <a:gd name="connsiteY96" fmla="*/ 84344 h 84343"/>
                <a:gd name="connsiteX97" fmla="*/ 337533 w 629543"/>
                <a:gd name="connsiteY97" fmla="*/ 80324 h 84343"/>
                <a:gd name="connsiteX98" fmla="*/ 326938 w 629543"/>
                <a:gd name="connsiteY98" fmla="*/ 69037 h 84343"/>
                <a:gd name="connsiteX99" fmla="*/ 323204 w 629543"/>
                <a:gd name="connsiteY99" fmla="*/ 52197 h 84343"/>
                <a:gd name="connsiteX100" fmla="*/ 326938 w 629543"/>
                <a:gd name="connsiteY100" fmla="*/ 35309 h 84343"/>
                <a:gd name="connsiteX101" fmla="*/ 337533 w 629543"/>
                <a:gd name="connsiteY101" fmla="*/ 24022 h 84343"/>
                <a:gd name="connsiteX102" fmla="*/ 353890 w 629543"/>
                <a:gd name="connsiteY102" fmla="*/ 19964 h 84343"/>
                <a:gd name="connsiteX103" fmla="*/ 370207 w 629543"/>
                <a:gd name="connsiteY103" fmla="*/ 24022 h 84343"/>
                <a:gd name="connsiteX104" fmla="*/ 380841 w 629543"/>
                <a:gd name="connsiteY104" fmla="*/ 35309 h 84343"/>
                <a:gd name="connsiteX105" fmla="*/ 384576 w 629543"/>
                <a:gd name="connsiteY105" fmla="*/ 52197 h 84343"/>
                <a:gd name="connsiteX106" fmla="*/ 380841 w 629543"/>
                <a:gd name="connsiteY106" fmla="*/ 69037 h 84343"/>
                <a:gd name="connsiteX107" fmla="*/ 370207 w 629543"/>
                <a:gd name="connsiteY107" fmla="*/ 80324 h 84343"/>
                <a:gd name="connsiteX108" fmla="*/ 353890 w 629543"/>
                <a:gd name="connsiteY108" fmla="*/ 84344 h 84343"/>
                <a:gd name="connsiteX109" fmla="*/ 353971 w 629543"/>
                <a:gd name="connsiteY109" fmla="*/ 70952 h 84343"/>
                <a:gd name="connsiteX110" fmla="*/ 361156 w 629543"/>
                <a:gd name="connsiteY110" fmla="*/ 68513 h 84343"/>
                <a:gd name="connsiteX111" fmla="*/ 365498 w 629543"/>
                <a:gd name="connsiteY111" fmla="*/ 61779 h 84343"/>
                <a:gd name="connsiteX112" fmla="*/ 367000 w 629543"/>
                <a:gd name="connsiteY112" fmla="*/ 52073 h 84343"/>
                <a:gd name="connsiteX113" fmla="*/ 365498 w 629543"/>
                <a:gd name="connsiteY113" fmla="*/ 42377 h 84343"/>
                <a:gd name="connsiteX114" fmla="*/ 361156 w 629543"/>
                <a:gd name="connsiteY114" fmla="*/ 35633 h 84343"/>
                <a:gd name="connsiteX115" fmla="*/ 353971 w 629543"/>
                <a:gd name="connsiteY115" fmla="*/ 33157 h 84343"/>
                <a:gd name="connsiteX116" fmla="*/ 346665 w 629543"/>
                <a:gd name="connsiteY116" fmla="*/ 35633 h 84343"/>
                <a:gd name="connsiteX117" fmla="*/ 342241 w 629543"/>
                <a:gd name="connsiteY117" fmla="*/ 42377 h 84343"/>
                <a:gd name="connsiteX118" fmla="*/ 340780 w 629543"/>
                <a:gd name="connsiteY118" fmla="*/ 52073 h 84343"/>
                <a:gd name="connsiteX119" fmla="*/ 342241 w 629543"/>
                <a:gd name="connsiteY119" fmla="*/ 61779 h 84343"/>
                <a:gd name="connsiteX120" fmla="*/ 346665 w 629543"/>
                <a:gd name="connsiteY120" fmla="*/ 68513 h 84343"/>
                <a:gd name="connsiteX121" fmla="*/ 353971 w 629543"/>
                <a:gd name="connsiteY121" fmla="*/ 70952 h 84343"/>
                <a:gd name="connsiteX122" fmla="*/ 447692 w 629543"/>
                <a:gd name="connsiteY122" fmla="*/ 38557 h 84343"/>
                <a:gd name="connsiteX123" fmla="*/ 431863 w 629543"/>
                <a:gd name="connsiteY123" fmla="*/ 39529 h 84343"/>
                <a:gd name="connsiteX124" fmla="*/ 430117 w 629543"/>
                <a:gd name="connsiteY124" fmla="*/ 35881 h 84343"/>
                <a:gd name="connsiteX125" fmla="*/ 426586 w 629543"/>
                <a:gd name="connsiteY125" fmla="*/ 33242 h 84343"/>
                <a:gd name="connsiteX126" fmla="*/ 421431 w 629543"/>
                <a:gd name="connsiteY126" fmla="*/ 32223 h 84343"/>
                <a:gd name="connsiteX127" fmla="*/ 414652 w 629543"/>
                <a:gd name="connsiteY127" fmla="*/ 33928 h 84343"/>
                <a:gd name="connsiteX128" fmla="*/ 411892 w 629543"/>
                <a:gd name="connsiteY128" fmla="*/ 38395 h 84343"/>
                <a:gd name="connsiteX129" fmla="*/ 413678 w 629543"/>
                <a:gd name="connsiteY129" fmla="*/ 42167 h 84343"/>
                <a:gd name="connsiteX130" fmla="*/ 419807 w 629543"/>
                <a:gd name="connsiteY130" fmla="*/ 44644 h 84343"/>
                <a:gd name="connsiteX131" fmla="*/ 431091 w 629543"/>
                <a:gd name="connsiteY131" fmla="*/ 46920 h 84343"/>
                <a:gd name="connsiteX132" fmla="*/ 444648 w 629543"/>
                <a:gd name="connsiteY132" fmla="*/ 52930 h 84343"/>
                <a:gd name="connsiteX133" fmla="*/ 449112 w 629543"/>
                <a:gd name="connsiteY133" fmla="*/ 63808 h 84343"/>
                <a:gd name="connsiteX134" fmla="*/ 445500 w 629543"/>
                <a:gd name="connsiteY134" fmla="*/ 74562 h 84343"/>
                <a:gd name="connsiteX135" fmla="*/ 435677 w 629543"/>
                <a:gd name="connsiteY135" fmla="*/ 81782 h 84343"/>
                <a:gd name="connsiteX136" fmla="*/ 421350 w 629543"/>
                <a:gd name="connsiteY136" fmla="*/ 84344 h 84343"/>
                <a:gd name="connsiteX137" fmla="*/ 401624 w 629543"/>
                <a:gd name="connsiteY137" fmla="*/ 79191 h 84343"/>
                <a:gd name="connsiteX138" fmla="*/ 393059 w 629543"/>
                <a:gd name="connsiteY138" fmla="*/ 65065 h 84343"/>
                <a:gd name="connsiteX139" fmla="*/ 410066 w 629543"/>
                <a:gd name="connsiteY139" fmla="*/ 64170 h 84343"/>
                <a:gd name="connsiteX140" fmla="*/ 413800 w 629543"/>
                <a:gd name="connsiteY140" fmla="*/ 69933 h 84343"/>
                <a:gd name="connsiteX141" fmla="*/ 421390 w 629543"/>
                <a:gd name="connsiteY141" fmla="*/ 71885 h 84343"/>
                <a:gd name="connsiteX142" fmla="*/ 428696 w 629543"/>
                <a:gd name="connsiteY142" fmla="*/ 70133 h 84343"/>
                <a:gd name="connsiteX143" fmla="*/ 431538 w 629543"/>
                <a:gd name="connsiteY143" fmla="*/ 65551 h 84343"/>
                <a:gd name="connsiteX144" fmla="*/ 429549 w 629543"/>
                <a:gd name="connsiteY144" fmla="*/ 61693 h 84343"/>
                <a:gd name="connsiteX145" fmla="*/ 423542 w 629543"/>
                <a:gd name="connsiteY145" fmla="*/ 59341 h 84343"/>
                <a:gd name="connsiteX146" fmla="*/ 412745 w 629543"/>
                <a:gd name="connsiteY146" fmla="*/ 57188 h 84343"/>
                <a:gd name="connsiteX147" fmla="*/ 399147 w 629543"/>
                <a:gd name="connsiteY147" fmla="*/ 50854 h 84343"/>
                <a:gd name="connsiteX148" fmla="*/ 394723 w 629543"/>
                <a:gd name="connsiteY148" fmla="*/ 39367 h 84343"/>
                <a:gd name="connsiteX149" fmla="*/ 397970 w 629543"/>
                <a:gd name="connsiteY149" fmla="*/ 29023 h 84343"/>
                <a:gd name="connsiteX150" fmla="*/ 407184 w 629543"/>
                <a:gd name="connsiteY150" fmla="*/ 22317 h 84343"/>
                <a:gd name="connsiteX151" fmla="*/ 421147 w 629543"/>
                <a:gd name="connsiteY151" fmla="*/ 19964 h 84343"/>
                <a:gd name="connsiteX152" fmla="*/ 439737 w 629543"/>
                <a:gd name="connsiteY152" fmla="*/ 24956 h 84343"/>
                <a:gd name="connsiteX153" fmla="*/ 447692 w 629543"/>
                <a:gd name="connsiteY153" fmla="*/ 38557 h 84343"/>
                <a:gd name="connsiteX154" fmla="*/ 493163 w 629543"/>
                <a:gd name="connsiteY154" fmla="*/ 20784 h 84343"/>
                <a:gd name="connsiteX155" fmla="*/ 493163 w 629543"/>
                <a:gd name="connsiteY155" fmla="*/ 33766 h 84343"/>
                <a:gd name="connsiteX156" fmla="*/ 455617 w 629543"/>
                <a:gd name="connsiteY156" fmla="*/ 33766 h 84343"/>
                <a:gd name="connsiteX157" fmla="*/ 455617 w 629543"/>
                <a:gd name="connsiteY157" fmla="*/ 20784 h 84343"/>
                <a:gd name="connsiteX158" fmla="*/ 493163 w 629543"/>
                <a:gd name="connsiteY158" fmla="*/ 20784 h 84343"/>
                <a:gd name="connsiteX159" fmla="*/ 464141 w 629543"/>
                <a:gd name="connsiteY159" fmla="*/ 5839 h 84343"/>
                <a:gd name="connsiteX160" fmla="*/ 481433 w 629543"/>
                <a:gd name="connsiteY160" fmla="*/ 5839 h 84343"/>
                <a:gd name="connsiteX161" fmla="*/ 481433 w 629543"/>
                <a:gd name="connsiteY161" fmla="*/ 63970 h 84343"/>
                <a:gd name="connsiteX162" fmla="*/ 482163 w 629543"/>
                <a:gd name="connsiteY162" fmla="*/ 67704 h 84343"/>
                <a:gd name="connsiteX163" fmla="*/ 484192 w 629543"/>
                <a:gd name="connsiteY163" fmla="*/ 69523 h 84343"/>
                <a:gd name="connsiteX164" fmla="*/ 487277 w 629543"/>
                <a:gd name="connsiteY164" fmla="*/ 70056 h 84343"/>
                <a:gd name="connsiteX165" fmla="*/ 489713 w 629543"/>
                <a:gd name="connsiteY165" fmla="*/ 69856 h 84343"/>
                <a:gd name="connsiteX166" fmla="*/ 491580 w 629543"/>
                <a:gd name="connsiteY166" fmla="*/ 69485 h 84343"/>
                <a:gd name="connsiteX167" fmla="*/ 494299 w 629543"/>
                <a:gd name="connsiteY167" fmla="*/ 82353 h 84343"/>
                <a:gd name="connsiteX168" fmla="*/ 490646 w 629543"/>
                <a:gd name="connsiteY168" fmla="*/ 83287 h 84343"/>
                <a:gd name="connsiteX169" fmla="*/ 484923 w 629543"/>
                <a:gd name="connsiteY169" fmla="*/ 83972 h 84343"/>
                <a:gd name="connsiteX170" fmla="*/ 473964 w 629543"/>
                <a:gd name="connsiteY170" fmla="*/ 82315 h 84343"/>
                <a:gd name="connsiteX171" fmla="*/ 466698 w 629543"/>
                <a:gd name="connsiteY171" fmla="*/ 76391 h 84343"/>
                <a:gd name="connsiteX172" fmla="*/ 464141 w 629543"/>
                <a:gd name="connsiteY172" fmla="*/ 66237 h 84343"/>
                <a:gd name="connsiteX173" fmla="*/ 464141 w 629543"/>
                <a:gd name="connsiteY173" fmla="*/ 5839 h 84343"/>
                <a:gd name="connsiteX174" fmla="*/ 532169 w 629543"/>
                <a:gd name="connsiteY174" fmla="*/ 84344 h 84343"/>
                <a:gd name="connsiteX175" fmla="*/ 515608 w 629543"/>
                <a:gd name="connsiteY175" fmla="*/ 80448 h 84343"/>
                <a:gd name="connsiteX176" fmla="*/ 504974 w 629543"/>
                <a:gd name="connsiteY176" fmla="*/ 69323 h 84343"/>
                <a:gd name="connsiteX177" fmla="*/ 501240 w 629543"/>
                <a:gd name="connsiteY177" fmla="*/ 52235 h 84343"/>
                <a:gd name="connsiteX178" fmla="*/ 504974 w 629543"/>
                <a:gd name="connsiteY178" fmla="*/ 35347 h 84343"/>
                <a:gd name="connsiteX179" fmla="*/ 515486 w 629543"/>
                <a:gd name="connsiteY179" fmla="*/ 24022 h 84343"/>
                <a:gd name="connsiteX180" fmla="*/ 531479 w 629543"/>
                <a:gd name="connsiteY180" fmla="*/ 19964 h 84343"/>
                <a:gd name="connsiteX181" fmla="*/ 542966 w 629543"/>
                <a:gd name="connsiteY181" fmla="*/ 21955 h 84343"/>
                <a:gd name="connsiteX182" fmla="*/ 552301 w 629543"/>
                <a:gd name="connsiteY182" fmla="*/ 27842 h 84343"/>
                <a:gd name="connsiteX183" fmla="*/ 558552 w 629543"/>
                <a:gd name="connsiteY183" fmla="*/ 37748 h 84343"/>
                <a:gd name="connsiteX184" fmla="*/ 560784 w 629543"/>
                <a:gd name="connsiteY184" fmla="*/ 51625 h 84343"/>
                <a:gd name="connsiteX185" fmla="*/ 560784 w 629543"/>
                <a:gd name="connsiteY185" fmla="*/ 56379 h 84343"/>
                <a:gd name="connsiteX186" fmla="*/ 508140 w 629543"/>
                <a:gd name="connsiteY186" fmla="*/ 56379 h 84343"/>
                <a:gd name="connsiteX187" fmla="*/ 508140 w 629543"/>
                <a:gd name="connsiteY187" fmla="*/ 45663 h 84343"/>
                <a:gd name="connsiteX188" fmla="*/ 544508 w 629543"/>
                <a:gd name="connsiteY188" fmla="*/ 45663 h 84343"/>
                <a:gd name="connsiteX189" fmla="*/ 542885 w 629543"/>
                <a:gd name="connsiteY189" fmla="*/ 39043 h 84343"/>
                <a:gd name="connsiteX190" fmla="*/ 538379 w 629543"/>
                <a:gd name="connsiteY190" fmla="*/ 34538 h 84343"/>
                <a:gd name="connsiteX191" fmla="*/ 531763 w 629543"/>
                <a:gd name="connsiteY191" fmla="*/ 32871 h 84343"/>
                <a:gd name="connsiteX192" fmla="*/ 524782 w 629543"/>
                <a:gd name="connsiteY192" fmla="*/ 34700 h 84343"/>
                <a:gd name="connsiteX193" fmla="*/ 520074 w 629543"/>
                <a:gd name="connsiteY193" fmla="*/ 39529 h 84343"/>
                <a:gd name="connsiteX194" fmla="*/ 518328 w 629543"/>
                <a:gd name="connsiteY194" fmla="*/ 46225 h 84343"/>
                <a:gd name="connsiteX195" fmla="*/ 518328 w 629543"/>
                <a:gd name="connsiteY195" fmla="*/ 56417 h 84343"/>
                <a:gd name="connsiteX196" fmla="*/ 520033 w 629543"/>
                <a:gd name="connsiteY196" fmla="*/ 64418 h 84343"/>
                <a:gd name="connsiteX197" fmla="*/ 524944 w 629543"/>
                <a:gd name="connsiteY197" fmla="*/ 69609 h 84343"/>
                <a:gd name="connsiteX198" fmla="*/ 532453 w 629543"/>
                <a:gd name="connsiteY198" fmla="*/ 71438 h 84343"/>
                <a:gd name="connsiteX199" fmla="*/ 537730 w 629543"/>
                <a:gd name="connsiteY199" fmla="*/ 70628 h 84343"/>
                <a:gd name="connsiteX200" fmla="*/ 541830 w 629543"/>
                <a:gd name="connsiteY200" fmla="*/ 68190 h 84343"/>
                <a:gd name="connsiteX201" fmla="*/ 544427 w 629543"/>
                <a:gd name="connsiteY201" fmla="*/ 64208 h 84343"/>
                <a:gd name="connsiteX202" fmla="*/ 560420 w 629543"/>
                <a:gd name="connsiteY202" fmla="*/ 65265 h 84343"/>
                <a:gd name="connsiteX203" fmla="*/ 555427 w 629543"/>
                <a:gd name="connsiteY203" fmla="*/ 75333 h 84343"/>
                <a:gd name="connsiteX204" fmla="*/ 545766 w 629543"/>
                <a:gd name="connsiteY204" fmla="*/ 81991 h 84343"/>
                <a:gd name="connsiteX205" fmla="*/ 532169 w 629543"/>
                <a:gd name="connsiteY205" fmla="*/ 84344 h 84343"/>
                <a:gd name="connsiteX206" fmla="*/ 589359 w 629543"/>
                <a:gd name="connsiteY206" fmla="*/ 47082 h 84343"/>
                <a:gd name="connsiteX207" fmla="*/ 589359 w 629543"/>
                <a:gd name="connsiteY207" fmla="*/ 83125 h 84343"/>
                <a:gd name="connsiteX208" fmla="*/ 572069 w 629543"/>
                <a:gd name="connsiteY208" fmla="*/ 83125 h 84343"/>
                <a:gd name="connsiteX209" fmla="*/ 572069 w 629543"/>
                <a:gd name="connsiteY209" fmla="*/ 20784 h 84343"/>
                <a:gd name="connsiteX210" fmla="*/ 588548 w 629543"/>
                <a:gd name="connsiteY210" fmla="*/ 20784 h 84343"/>
                <a:gd name="connsiteX211" fmla="*/ 588548 w 629543"/>
                <a:gd name="connsiteY211" fmla="*/ 31775 h 84343"/>
                <a:gd name="connsiteX212" fmla="*/ 589278 w 629543"/>
                <a:gd name="connsiteY212" fmla="*/ 31775 h 84343"/>
                <a:gd name="connsiteX213" fmla="*/ 596219 w 629543"/>
                <a:gd name="connsiteY213" fmla="*/ 23174 h 84343"/>
                <a:gd name="connsiteX214" fmla="*/ 608031 w 629543"/>
                <a:gd name="connsiteY214" fmla="*/ 19964 h 84343"/>
                <a:gd name="connsiteX215" fmla="*/ 619356 w 629543"/>
                <a:gd name="connsiteY215" fmla="*/ 22812 h 84343"/>
                <a:gd name="connsiteX216" fmla="*/ 626864 w 629543"/>
                <a:gd name="connsiteY216" fmla="*/ 30928 h 84343"/>
                <a:gd name="connsiteX217" fmla="*/ 629544 w 629543"/>
                <a:gd name="connsiteY217" fmla="*/ 43425 h 84343"/>
                <a:gd name="connsiteX218" fmla="*/ 629544 w 629543"/>
                <a:gd name="connsiteY218" fmla="*/ 83125 h 84343"/>
                <a:gd name="connsiteX219" fmla="*/ 612252 w 629543"/>
                <a:gd name="connsiteY219" fmla="*/ 83125 h 84343"/>
                <a:gd name="connsiteX220" fmla="*/ 612252 w 629543"/>
                <a:gd name="connsiteY220" fmla="*/ 46511 h 84343"/>
                <a:gd name="connsiteX221" fmla="*/ 609330 w 629543"/>
                <a:gd name="connsiteY221" fmla="*/ 37586 h 84343"/>
                <a:gd name="connsiteX222" fmla="*/ 601171 w 629543"/>
                <a:gd name="connsiteY222" fmla="*/ 34338 h 84343"/>
                <a:gd name="connsiteX223" fmla="*/ 595002 w 629543"/>
                <a:gd name="connsiteY223" fmla="*/ 35843 h 84343"/>
                <a:gd name="connsiteX224" fmla="*/ 590861 w 629543"/>
                <a:gd name="connsiteY224" fmla="*/ 40224 h 84343"/>
                <a:gd name="connsiteX225" fmla="*/ 589359 w 629543"/>
                <a:gd name="connsiteY225" fmla="*/ 47082 h 8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29543" h="84343">
                  <a:moveTo>
                    <a:pt x="69530" y="0"/>
                  </a:moveTo>
                  <a:lnTo>
                    <a:pt x="69530" y="83125"/>
                  </a:lnTo>
                  <a:lnTo>
                    <a:pt x="54350" y="83125"/>
                  </a:lnTo>
                  <a:lnTo>
                    <a:pt x="18184" y="30804"/>
                  </a:lnTo>
                  <a:lnTo>
                    <a:pt x="17576" y="30804"/>
                  </a:lnTo>
                  <a:lnTo>
                    <a:pt x="17576" y="83125"/>
                  </a:lnTo>
                  <a:lnTo>
                    <a:pt x="0" y="83125"/>
                  </a:lnTo>
                  <a:lnTo>
                    <a:pt x="0" y="0"/>
                  </a:lnTo>
                  <a:lnTo>
                    <a:pt x="15424" y="0"/>
                  </a:lnTo>
                  <a:lnTo>
                    <a:pt x="51305" y="52273"/>
                  </a:lnTo>
                  <a:lnTo>
                    <a:pt x="52036" y="52273"/>
                  </a:lnTo>
                  <a:lnTo>
                    <a:pt x="52036" y="0"/>
                  </a:lnTo>
                  <a:lnTo>
                    <a:pt x="69530" y="0"/>
                  </a:lnTo>
                  <a:close/>
                  <a:moveTo>
                    <a:pt x="112139" y="84344"/>
                  </a:moveTo>
                  <a:cubicBezTo>
                    <a:pt x="105726" y="84344"/>
                    <a:pt x="100206" y="83039"/>
                    <a:pt x="95579" y="80448"/>
                  </a:cubicBezTo>
                  <a:cubicBezTo>
                    <a:pt x="90978" y="77819"/>
                    <a:pt x="87434" y="74114"/>
                    <a:pt x="84944" y="69323"/>
                  </a:cubicBezTo>
                  <a:cubicBezTo>
                    <a:pt x="82454" y="64503"/>
                    <a:pt x="81209" y="58807"/>
                    <a:pt x="81209" y="52235"/>
                  </a:cubicBezTo>
                  <a:cubicBezTo>
                    <a:pt x="81209" y="45825"/>
                    <a:pt x="82454" y="40196"/>
                    <a:pt x="84944" y="35347"/>
                  </a:cubicBezTo>
                  <a:cubicBezTo>
                    <a:pt x="87434" y="30509"/>
                    <a:pt x="90938" y="26737"/>
                    <a:pt x="95457" y="24022"/>
                  </a:cubicBezTo>
                  <a:cubicBezTo>
                    <a:pt x="100003" y="21317"/>
                    <a:pt x="105333" y="19964"/>
                    <a:pt x="111449" y="19964"/>
                  </a:cubicBezTo>
                  <a:cubicBezTo>
                    <a:pt x="115562" y="19964"/>
                    <a:pt x="119391" y="20631"/>
                    <a:pt x="122935" y="21955"/>
                  </a:cubicBezTo>
                  <a:cubicBezTo>
                    <a:pt x="126507" y="23251"/>
                    <a:pt x="129619" y="25213"/>
                    <a:pt x="132271" y="27842"/>
                  </a:cubicBezTo>
                  <a:cubicBezTo>
                    <a:pt x="134950" y="30471"/>
                    <a:pt x="137033" y="33766"/>
                    <a:pt x="138522" y="37748"/>
                  </a:cubicBezTo>
                  <a:cubicBezTo>
                    <a:pt x="140010" y="41701"/>
                    <a:pt x="140755" y="46320"/>
                    <a:pt x="140755" y="51625"/>
                  </a:cubicBezTo>
                  <a:lnTo>
                    <a:pt x="140755" y="56379"/>
                  </a:lnTo>
                  <a:lnTo>
                    <a:pt x="88110" y="56379"/>
                  </a:lnTo>
                  <a:lnTo>
                    <a:pt x="88110" y="45663"/>
                  </a:lnTo>
                  <a:lnTo>
                    <a:pt x="124478" y="45663"/>
                  </a:lnTo>
                  <a:cubicBezTo>
                    <a:pt x="124478" y="43167"/>
                    <a:pt x="123936" y="40967"/>
                    <a:pt x="122854" y="39043"/>
                  </a:cubicBezTo>
                  <a:cubicBezTo>
                    <a:pt x="121772" y="37119"/>
                    <a:pt x="120270" y="35624"/>
                    <a:pt x="118349" y="34538"/>
                  </a:cubicBezTo>
                  <a:cubicBezTo>
                    <a:pt x="116455" y="33433"/>
                    <a:pt x="114250" y="32871"/>
                    <a:pt x="111733" y="32871"/>
                  </a:cubicBezTo>
                  <a:cubicBezTo>
                    <a:pt x="109108" y="32871"/>
                    <a:pt x="106781" y="33480"/>
                    <a:pt x="104751" y="34700"/>
                  </a:cubicBezTo>
                  <a:cubicBezTo>
                    <a:pt x="102749" y="35890"/>
                    <a:pt x="101179" y="37500"/>
                    <a:pt x="100043" y="39529"/>
                  </a:cubicBezTo>
                  <a:cubicBezTo>
                    <a:pt x="98907" y="41539"/>
                    <a:pt x="98325" y="43767"/>
                    <a:pt x="98298" y="46225"/>
                  </a:cubicBezTo>
                  <a:lnTo>
                    <a:pt x="98298" y="56417"/>
                  </a:lnTo>
                  <a:cubicBezTo>
                    <a:pt x="98298" y="59503"/>
                    <a:pt x="98866" y="62170"/>
                    <a:pt x="100003" y="64418"/>
                  </a:cubicBezTo>
                  <a:cubicBezTo>
                    <a:pt x="101166" y="66656"/>
                    <a:pt x="102803" y="68390"/>
                    <a:pt x="104914" y="69609"/>
                  </a:cubicBezTo>
                  <a:cubicBezTo>
                    <a:pt x="107025" y="70828"/>
                    <a:pt x="109528" y="71438"/>
                    <a:pt x="112423" y="71438"/>
                  </a:cubicBezTo>
                  <a:cubicBezTo>
                    <a:pt x="114344" y="71438"/>
                    <a:pt x="116103" y="71161"/>
                    <a:pt x="117699" y="70628"/>
                  </a:cubicBezTo>
                  <a:cubicBezTo>
                    <a:pt x="119296" y="70085"/>
                    <a:pt x="120663" y="69266"/>
                    <a:pt x="121799" y="68190"/>
                  </a:cubicBezTo>
                  <a:cubicBezTo>
                    <a:pt x="122935" y="67104"/>
                    <a:pt x="123801" y="65780"/>
                    <a:pt x="124397" y="64208"/>
                  </a:cubicBezTo>
                  <a:lnTo>
                    <a:pt x="140389" y="65265"/>
                  </a:lnTo>
                  <a:cubicBezTo>
                    <a:pt x="139577" y="69104"/>
                    <a:pt x="137913" y="72466"/>
                    <a:pt x="135397" y="75333"/>
                  </a:cubicBezTo>
                  <a:cubicBezTo>
                    <a:pt x="132907" y="78172"/>
                    <a:pt x="129687" y="80391"/>
                    <a:pt x="125737" y="81991"/>
                  </a:cubicBezTo>
                  <a:cubicBezTo>
                    <a:pt x="121812" y="83553"/>
                    <a:pt x="117280" y="84344"/>
                    <a:pt x="112139" y="84344"/>
                  </a:cubicBezTo>
                  <a:close/>
                  <a:moveTo>
                    <a:pt x="185200" y="20784"/>
                  </a:moveTo>
                  <a:lnTo>
                    <a:pt x="185200" y="33766"/>
                  </a:lnTo>
                  <a:lnTo>
                    <a:pt x="147655" y="33766"/>
                  </a:lnTo>
                  <a:lnTo>
                    <a:pt x="147655" y="20784"/>
                  </a:lnTo>
                  <a:lnTo>
                    <a:pt x="185200" y="20784"/>
                  </a:lnTo>
                  <a:close/>
                  <a:moveTo>
                    <a:pt x="156179" y="5839"/>
                  </a:moveTo>
                  <a:lnTo>
                    <a:pt x="173469" y="5839"/>
                  </a:lnTo>
                  <a:lnTo>
                    <a:pt x="173469" y="63970"/>
                  </a:lnTo>
                  <a:cubicBezTo>
                    <a:pt x="173469" y="65561"/>
                    <a:pt x="173713" y="66808"/>
                    <a:pt x="174200" y="67704"/>
                  </a:cubicBezTo>
                  <a:cubicBezTo>
                    <a:pt x="174688" y="68571"/>
                    <a:pt x="175364" y="69180"/>
                    <a:pt x="176230" y="69523"/>
                  </a:cubicBezTo>
                  <a:cubicBezTo>
                    <a:pt x="177122" y="69875"/>
                    <a:pt x="178151" y="70056"/>
                    <a:pt x="179315" y="70056"/>
                  </a:cubicBezTo>
                  <a:cubicBezTo>
                    <a:pt x="180126" y="70056"/>
                    <a:pt x="180938" y="69990"/>
                    <a:pt x="181749" y="69856"/>
                  </a:cubicBezTo>
                  <a:cubicBezTo>
                    <a:pt x="182562" y="69685"/>
                    <a:pt x="183184" y="69571"/>
                    <a:pt x="183617" y="69485"/>
                  </a:cubicBezTo>
                  <a:lnTo>
                    <a:pt x="186337" y="82353"/>
                  </a:lnTo>
                  <a:cubicBezTo>
                    <a:pt x="185471" y="82620"/>
                    <a:pt x="184253" y="82934"/>
                    <a:pt x="182684" y="83287"/>
                  </a:cubicBezTo>
                  <a:cubicBezTo>
                    <a:pt x="181114" y="83668"/>
                    <a:pt x="179206" y="83896"/>
                    <a:pt x="176960" y="83972"/>
                  </a:cubicBezTo>
                  <a:cubicBezTo>
                    <a:pt x="172793" y="84144"/>
                    <a:pt x="169140" y="83582"/>
                    <a:pt x="166001" y="82315"/>
                  </a:cubicBezTo>
                  <a:cubicBezTo>
                    <a:pt x="162889" y="81039"/>
                    <a:pt x="160468" y="79067"/>
                    <a:pt x="158736" y="76391"/>
                  </a:cubicBezTo>
                  <a:cubicBezTo>
                    <a:pt x="157003" y="73705"/>
                    <a:pt x="156151" y="70323"/>
                    <a:pt x="156179" y="66237"/>
                  </a:cubicBezTo>
                  <a:lnTo>
                    <a:pt x="156179" y="5839"/>
                  </a:lnTo>
                  <a:close/>
                  <a:moveTo>
                    <a:pt x="196139" y="83125"/>
                  </a:moveTo>
                  <a:lnTo>
                    <a:pt x="196139" y="72819"/>
                  </a:lnTo>
                  <a:lnTo>
                    <a:pt x="226662" y="35023"/>
                  </a:lnTo>
                  <a:lnTo>
                    <a:pt x="226662" y="34576"/>
                  </a:lnTo>
                  <a:lnTo>
                    <a:pt x="197194" y="34576"/>
                  </a:lnTo>
                  <a:lnTo>
                    <a:pt x="197194" y="20784"/>
                  </a:lnTo>
                  <a:lnTo>
                    <a:pt x="247484" y="20784"/>
                  </a:lnTo>
                  <a:lnTo>
                    <a:pt x="247484" y="32023"/>
                  </a:lnTo>
                  <a:lnTo>
                    <a:pt x="218828" y="68875"/>
                  </a:lnTo>
                  <a:lnTo>
                    <a:pt x="218828" y="69323"/>
                  </a:lnTo>
                  <a:lnTo>
                    <a:pt x="248540" y="69323"/>
                  </a:lnTo>
                  <a:lnTo>
                    <a:pt x="248540" y="83125"/>
                  </a:lnTo>
                  <a:lnTo>
                    <a:pt x="196139" y="83125"/>
                  </a:lnTo>
                  <a:close/>
                  <a:moveTo>
                    <a:pt x="277429" y="65180"/>
                  </a:moveTo>
                  <a:lnTo>
                    <a:pt x="277470" y="44444"/>
                  </a:lnTo>
                  <a:lnTo>
                    <a:pt x="279986" y="44444"/>
                  </a:lnTo>
                  <a:lnTo>
                    <a:pt x="299957" y="20784"/>
                  </a:lnTo>
                  <a:lnTo>
                    <a:pt x="319805" y="20784"/>
                  </a:lnTo>
                  <a:lnTo>
                    <a:pt x="292975" y="52111"/>
                  </a:lnTo>
                  <a:lnTo>
                    <a:pt x="288875" y="52111"/>
                  </a:lnTo>
                  <a:lnTo>
                    <a:pt x="277429" y="65180"/>
                  </a:lnTo>
                  <a:close/>
                  <a:moveTo>
                    <a:pt x="261762" y="83125"/>
                  </a:moveTo>
                  <a:lnTo>
                    <a:pt x="261762" y="0"/>
                  </a:lnTo>
                  <a:lnTo>
                    <a:pt x="279053" y="0"/>
                  </a:lnTo>
                  <a:lnTo>
                    <a:pt x="279053" y="83125"/>
                  </a:lnTo>
                  <a:lnTo>
                    <a:pt x="261762" y="83125"/>
                  </a:lnTo>
                  <a:close/>
                  <a:moveTo>
                    <a:pt x="300728" y="83125"/>
                  </a:moveTo>
                  <a:lnTo>
                    <a:pt x="282381" y="55969"/>
                  </a:lnTo>
                  <a:lnTo>
                    <a:pt x="293909" y="43748"/>
                  </a:lnTo>
                  <a:lnTo>
                    <a:pt x="320982" y="83125"/>
                  </a:lnTo>
                  <a:lnTo>
                    <a:pt x="300728" y="83125"/>
                  </a:lnTo>
                  <a:close/>
                  <a:moveTo>
                    <a:pt x="353890" y="84344"/>
                  </a:moveTo>
                  <a:cubicBezTo>
                    <a:pt x="347585" y="84344"/>
                    <a:pt x="342132" y="83001"/>
                    <a:pt x="337533" y="80324"/>
                  </a:cubicBezTo>
                  <a:cubicBezTo>
                    <a:pt x="332959" y="77619"/>
                    <a:pt x="329428" y="73857"/>
                    <a:pt x="326938" y="69037"/>
                  </a:cubicBezTo>
                  <a:cubicBezTo>
                    <a:pt x="324449" y="64199"/>
                    <a:pt x="323204" y="58579"/>
                    <a:pt x="323204" y="52197"/>
                  </a:cubicBezTo>
                  <a:cubicBezTo>
                    <a:pt x="323204" y="45758"/>
                    <a:pt x="324449" y="40129"/>
                    <a:pt x="326938" y="35309"/>
                  </a:cubicBezTo>
                  <a:cubicBezTo>
                    <a:pt x="329428" y="30471"/>
                    <a:pt x="332959" y="26708"/>
                    <a:pt x="337533" y="24022"/>
                  </a:cubicBezTo>
                  <a:cubicBezTo>
                    <a:pt x="342132" y="21317"/>
                    <a:pt x="347585" y="19964"/>
                    <a:pt x="353890" y="19964"/>
                  </a:cubicBezTo>
                  <a:cubicBezTo>
                    <a:pt x="360195" y="19964"/>
                    <a:pt x="365633" y="21317"/>
                    <a:pt x="370207" y="24022"/>
                  </a:cubicBezTo>
                  <a:cubicBezTo>
                    <a:pt x="374807" y="26708"/>
                    <a:pt x="378352" y="30471"/>
                    <a:pt x="380841" y="35309"/>
                  </a:cubicBezTo>
                  <a:cubicBezTo>
                    <a:pt x="383331" y="40129"/>
                    <a:pt x="384576" y="45758"/>
                    <a:pt x="384576" y="52197"/>
                  </a:cubicBezTo>
                  <a:cubicBezTo>
                    <a:pt x="384576" y="58579"/>
                    <a:pt x="383331" y="64199"/>
                    <a:pt x="380841" y="69037"/>
                  </a:cubicBezTo>
                  <a:cubicBezTo>
                    <a:pt x="378352" y="73857"/>
                    <a:pt x="374807" y="77619"/>
                    <a:pt x="370207" y="80324"/>
                  </a:cubicBezTo>
                  <a:cubicBezTo>
                    <a:pt x="365633" y="83001"/>
                    <a:pt x="360195" y="84344"/>
                    <a:pt x="353890" y="84344"/>
                  </a:cubicBezTo>
                  <a:close/>
                  <a:moveTo>
                    <a:pt x="353971" y="70952"/>
                  </a:moveTo>
                  <a:cubicBezTo>
                    <a:pt x="356839" y="70952"/>
                    <a:pt x="359234" y="70133"/>
                    <a:pt x="361156" y="68513"/>
                  </a:cubicBezTo>
                  <a:cubicBezTo>
                    <a:pt x="363077" y="66866"/>
                    <a:pt x="364525" y="64618"/>
                    <a:pt x="365498" y="61779"/>
                  </a:cubicBezTo>
                  <a:cubicBezTo>
                    <a:pt x="366500" y="58931"/>
                    <a:pt x="367000" y="55702"/>
                    <a:pt x="367000" y="52073"/>
                  </a:cubicBezTo>
                  <a:cubicBezTo>
                    <a:pt x="367000" y="48444"/>
                    <a:pt x="366500" y="45215"/>
                    <a:pt x="365498" y="42377"/>
                  </a:cubicBezTo>
                  <a:cubicBezTo>
                    <a:pt x="364525" y="39529"/>
                    <a:pt x="363077" y="37281"/>
                    <a:pt x="361156" y="35633"/>
                  </a:cubicBezTo>
                  <a:cubicBezTo>
                    <a:pt x="359234" y="33985"/>
                    <a:pt x="356839" y="33157"/>
                    <a:pt x="353971" y="33157"/>
                  </a:cubicBezTo>
                  <a:cubicBezTo>
                    <a:pt x="351075" y="33157"/>
                    <a:pt x="348641" y="33985"/>
                    <a:pt x="346665" y="35633"/>
                  </a:cubicBezTo>
                  <a:cubicBezTo>
                    <a:pt x="344716" y="37281"/>
                    <a:pt x="343242" y="39529"/>
                    <a:pt x="342241" y="42377"/>
                  </a:cubicBezTo>
                  <a:cubicBezTo>
                    <a:pt x="341267" y="45215"/>
                    <a:pt x="340780" y="48444"/>
                    <a:pt x="340780" y="52073"/>
                  </a:cubicBezTo>
                  <a:cubicBezTo>
                    <a:pt x="340780" y="55702"/>
                    <a:pt x="341267" y="58931"/>
                    <a:pt x="342241" y="61779"/>
                  </a:cubicBezTo>
                  <a:cubicBezTo>
                    <a:pt x="343242" y="64618"/>
                    <a:pt x="344716" y="66866"/>
                    <a:pt x="346665" y="68513"/>
                  </a:cubicBezTo>
                  <a:cubicBezTo>
                    <a:pt x="348641" y="70133"/>
                    <a:pt x="351075" y="70952"/>
                    <a:pt x="353971" y="70952"/>
                  </a:cubicBezTo>
                  <a:close/>
                  <a:moveTo>
                    <a:pt x="447692" y="38557"/>
                  </a:moveTo>
                  <a:lnTo>
                    <a:pt x="431863" y="39529"/>
                  </a:lnTo>
                  <a:cubicBezTo>
                    <a:pt x="431592" y="38176"/>
                    <a:pt x="431010" y="36957"/>
                    <a:pt x="430117" y="35881"/>
                  </a:cubicBezTo>
                  <a:cubicBezTo>
                    <a:pt x="429224" y="34766"/>
                    <a:pt x="428047" y="33890"/>
                    <a:pt x="426586" y="33242"/>
                  </a:cubicBezTo>
                  <a:cubicBezTo>
                    <a:pt x="425151" y="32566"/>
                    <a:pt x="423433" y="32223"/>
                    <a:pt x="421431" y="32223"/>
                  </a:cubicBezTo>
                  <a:cubicBezTo>
                    <a:pt x="418751" y="32223"/>
                    <a:pt x="416492" y="32795"/>
                    <a:pt x="414652" y="33928"/>
                  </a:cubicBezTo>
                  <a:cubicBezTo>
                    <a:pt x="412813" y="35042"/>
                    <a:pt x="411892" y="36528"/>
                    <a:pt x="411892" y="38395"/>
                  </a:cubicBezTo>
                  <a:cubicBezTo>
                    <a:pt x="411892" y="39881"/>
                    <a:pt x="412488" y="41138"/>
                    <a:pt x="413678" y="42167"/>
                  </a:cubicBezTo>
                  <a:cubicBezTo>
                    <a:pt x="414869" y="43196"/>
                    <a:pt x="416912" y="44025"/>
                    <a:pt x="419807" y="44644"/>
                  </a:cubicBezTo>
                  <a:lnTo>
                    <a:pt x="431091" y="46920"/>
                  </a:lnTo>
                  <a:cubicBezTo>
                    <a:pt x="437153" y="48168"/>
                    <a:pt x="441671" y="50168"/>
                    <a:pt x="444648" y="52930"/>
                  </a:cubicBezTo>
                  <a:cubicBezTo>
                    <a:pt x="447625" y="55683"/>
                    <a:pt x="449112" y="59312"/>
                    <a:pt x="449112" y="63808"/>
                  </a:cubicBezTo>
                  <a:cubicBezTo>
                    <a:pt x="449112" y="67894"/>
                    <a:pt x="447908" y="71476"/>
                    <a:pt x="445500" y="74562"/>
                  </a:cubicBezTo>
                  <a:cubicBezTo>
                    <a:pt x="443119" y="77648"/>
                    <a:pt x="439845" y="80058"/>
                    <a:pt x="435677" y="81782"/>
                  </a:cubicBezTo>
                  <a:cubicBezTo>
                    <a:pt x="431538" y="83487"/>
                    <a:pt x="426762" y="84344"/>
                    <a:pt x="421350" y="84344"/>
                  </a:cubicBezTo>
                  <a:cubicBezTo>
                    <a:pt x="413096" y="84344"/>
                    <a:pt x="406521" y="82620"/>
                    <a:pt x="401624" y="79191"/>
                  </a:cubicBezTo>
                  <a:cubicBezTo>
                    <a:pt x="396752" y="75724"/>
                    <a:pt x="393898" y="71018"/>
                    <a:pt x="393059" y="65065"/>
                  </a:cubicBezTo>
                  <a:lnTo>
                    <a:pt x="410066" y="64170"/>
                  </a:lnTo>
                  <a:cubicBezTo>
                    <a:pt x="410580" y="66685"/>
                    <a:pt x="411825" y="68609"/>
                    <a:pt x="413800" y="69933"/>
                  </a:cubicBezTo>
                  <a:cubicBezTo>
                    <a:pt x="415775" y="71228"/>
                    <a:pt x="418306" y="71885"/>
                    <a:pt x="421390" y="71885"/>
                  </a:cubicBezTo>
                  <a:cubicBezTo>
                    <a:pt x="424421" y="71885"/>
                    <a:pt x="426856" y="71304"/>
                    <a:pt x="428696" y="70133"/>
                  </a:cubicBezTo>
                  <a:cubicBezTo>
                    <a:pt x="430563" y="68942"/>
                    <a:pt x="431510" y="67418"/>
                    <a:pt x="431538" y="65551"/>
                  </a:cubicBezTo>
                  <a:cubicBezTo>
                    <a:pt x="431510" y="63980"/>
                    <a:pt x="430847" y="62694"/>
                    <a:pt x="429549" y="61693"/>
                  </a:cubicBezTo>
                  <a:cubicBezTo>
                    <a:pt x="428250" y="60665"/>
                    <a:pt x="426248" y="59884"/>
                    <a:pt x="423542" y="59341"/>
                  </a:cubicBezTo>
                  <a:lnTo>
                    <a:pt x="412745" y="57188"/>
                  </a:lnTo>
                  <a:cubicBezTo>
                    <a:pt x="406657" y="55969"/>
                    <a:pt x="402124" y="53864"/>
                    <a:pt x="399147" y="50854"/>
                  </a:cubicBezTo>
                  <a:cubicBezTo>
                    <a:pt x="396197" y="47854"/>
                    <a:pt x="394723" y="44025"/>
                    <a:pt x="394723" y="39367"/>
                  </a:cubicBezTo>
                  <a:cubicBezTo>
                    <a:pt x="394723" y="35366"/>
                    <a:pt x="395806" y="31918"/>
                    <a:pt x="397970" y="29023"/>
                  </a:cubicBezTo>
                  <a:cubicBezTo>
                    <a:pt x="400161" y="26127"/>
                    <a:pt x="403233" y="23889"/>
                    <a:pt x="407184" y="22317"/>
                  </a:cubicBezTo>
                  <a:cubicBezTo>
                    <a:pt x="411162" y="20755"/>
                    <a:pt x="415816" y="19964"/>
                    <a:pt x="421147" y="19964"/>
                  </a:cubicBezTo>
                  <a:cubicBezTo>
                    <a:pt x="429021" y="19964"/>
                    <a:pt x="435217" y="21631"/>
                    <a:pt x="439737" y="24956"/>
                  </a:cubicBezTo>
                  <a:cubicBezTo>
                    <a:pt x="444282" y="28289"/>
                    <a:pt x="446935" y="32823"/>
                    <a:pt x="447692" y="38557"/>
                  </a:cubicBezTo>
                  <a:close/>
                  <a:moveTo>
                    <a:pt x="493163" y="20784"/>
                  </a:moveTo>
                  <a:lnTo>
                    <a:pt x="493163" y="33766"/>
                  </a:lnTo>
                  <a:lnTo>
                    <a:pt x="455617" y="33766"/>
                  </a:lnTo>
                  <a:lnTo>
                    <a:pt x="455617" y="20784"/>
                  </a:lnTo>
                  <a:lnTo>
                    <a:pt x="493163" y="20784"/>
                  </a:lnTo>
                  <a:close/>
                  <a:moveTo>
                    <a:pt x="464141" y="5839"/>
                  </a:moveTo>
                  <a:lnTo>
                    <a:pt x="481433" y="5839"/>
                  </a:lnTo>
                  <a:lnTo>
                    <a:pt x="481433" y="63970"/>
                  </a:lnTo>
                  <a:cubicBezTo>
                    <a:pt x="481433" y="65561"/>
                    <a:pt x="481675" y="66808"/>
                    <a:pt x="482163" y="67704"/>
                  </a:cubicBezTo>
                  <a:cubicBezTo>
                    <a:pt x="482650" y="68571"/>
                    <a:pt x="483326" y="69180"/>
                    <a:pt x="484192" y="69523"/>
                  </a:cubicBezTo>
                  <a:cubicBezTo>
                    <a:pt x="485085" y="69875"/>
                    <a:pt x="486113" y="70056"/>
                    <a:pt x="487277" y="70056"/>
                  </a:cubicBezTo>
                  <a:cubicBezTo>
                    <a:pt x="488089" y="70056"/>
                    <a:pt x="488900" y="69990"/>
                    <a:pt x="489713" y="69856"/>
                  </a:cubicBezTo>
                  <a:cubicBezTo>
                    <a:pt x="490524" y="69685"/>
                    <a:pt x="491146" y="69571"/>
                    <a:pt x="491580" y="69485"/>
                  </a:cubicBezTo>
                  <a:lnTo>
                    <a:pt x="494299" y="82353"/>
                  </a:lnTo>
                  <a:cubicBezTo>
                    <a:pt x="493433" y="82620"/>
                    <a:pt x="492216" y="82934"/>
                    <a:pt x="490646" y="83287"/>
                  </a:cubicBezTo>
                  <a:cubicBezTo>
                    <a:pt x="489076" y="83668"/>
                    <a:pt x="487169" y="83896"/>
                    <a:pt x="484923" y="83972"/>
                  </a:cubicBezTo>
                  <a:cubicBezTo>
                    <a:pt x="480755" y="84144"/>
                    <a:pt x="477103" y="83582"/>
                    <a:pt x="473964" y="82315"/>
                  </a:cubicBezTo>
                  <a:cubicBezTo>
                    <a:pt x="470852" y="81039"/>
                    <a:pt x="468430" y="79067"/>
                    <a:pt x="466698" y="76391"/>
                  </a:cubicBezTo>
                  <a:cubicBezTo>
                    <a:pt x="464967" y="73705"/>
                    <a:pt x="464114" y="70323"/>
                    <a:pt x="464141" y="66237"/>
                  </a:cubicBezTo>
                  <a:lnTo>
                    <a:pt x="464141" y="5839"/>
                  </a:lnTo>
                  <a:close/>
                  <a:moveTo>
                    <a:pt x="532169" y="84344"/>
                  </a:moveTo>
                  <a:cubicBezTo>
                    <a:pt x="525756" y="84344"/>
                    <a:pt x="520236" y="83039"/>
                    <a:pt x="515608" y="80448"/>
                  </a:cubicBezTo>
                  <a:cubicBezTo>
                    <a:pt x="511009" y="77819"/>
                    <a:pt x="507463" y="74114"/>
                    <a:pt x="504974" y="69323"/>
                  </a:cubicBezTo>
                  <a:cubicBezTo>
                    <a:pt x="502485" y="64503"/>
                    <a:pt x="501240" y="58807"/>
                    <a:pt x="501240" y="52235"/>
                  </a:cubicBezTo>
                  <a:cubicBezTo>
                    <a:pt x="501240" y="45825"/>
                    <a:pt x="502485" y="40196"/>
                    <a:pt x="504974" y="35347"/>
                  </a:cubicBezTo>
                  <a:cubicBezTo>
                    <a:pt x="507463" y="30509"/>
                    <a:pt x="510968" y="26737"/>
                    <a:pt x="515486" y="24022"/>
                  </a:cubicBezTo>
                  <a:cubicBezTo>
                    <a:pt x="520033" y="21317"/>
                    <a:pt x="525364" y="19964"/>
                    <a:pt x="531479" y="19964"/>
                  </a:cubicBezTo>
                  <a:cubicBezTo>
                    <a:pt x="535592" y="19964"/>
                    <a:pt x="539421" y="20631"/>
                    <a:pt x="542966" y="21955"/>
                  </a:cubicBezTo>
                  <a:cubicBezTo>
                    <a:pt x="546538" y="23251"/>
                    <a:pt x="549650" y="25213"/>
                    <a:pt x="552301" y="27842"/>
                  </a:cubicBezTo>
                  <a:cubicBezTo>
                    <a:pt x="554980" y="30471"/>
                    <a:pt x="557064" y="33766"/>
                    <a:pt x="558552" y="37748"/>
                  </a:cubicBezTo>
                  <a:cubicBezTo>
                    <a:pt x="560040" y="41701"/>
                    <a:pt x="560784" y="46320"/>
                    <a:pt x="560784" y="51625"/>
                  </a:cubicBezTo>
                  <a:lnTo>
                    <a:pt x="560784" y="56379"/>
                  </a:lnTo>
                  <a:lnTo>
                    <a:pt x="508140" y="56379"/>
                  </a:lnTo>
                  <a:lnTo>
                    <a:pt x="508140" y="45663"/>
                  </a:lnTo>
                  <a:lnTo>
                    <a:pt x="544508" y="45663"/>
                  </a:lnTo>
                  <a:cubicBezTo>
                    <a:pt x="544508" y="43167"/>
                    <a:pt x="543967" y="40967"/>
                    <a:pt x="542885" y="39043"/>
                  </a:cubicBezTo>
                  <a:cubicBezTo>
                    <a:pt x="541802" y="37119"/>
                    <a:pt x="540301" y="35624"/>
                    <a:pt x="538379" y="34538"/>
                  </a:cubicBezTo>
                  <a:cubicBezTo>
                    <a:pt x="536485" y="33433"/>
                    <a:pt x="534280" y="32871"/>
                    <a:pt x="531763" y="32871"/>
                  </a:cubicBezTo>
                  <a:cubicBezTo>
                    <a:pt x="529139" y="32871"/>
                    <a:pt x="526812" y="33480"/>
                    <a:pt x="524782" y="34700"/>
                  </a:cubicBezTo>
                  <a:cubicBezTo>
                    <a:pt x="522780" y="35890"/>
                    <a:pt x="521210" y="37500"/>
                    <a:pt x="520074" y="39529"/>
                  </a:cubicBezTo>
                  <a:cubicBezTo>
                    <a:pt x="518937" y="41539"/>
                    <a:pt x="518355" y="43767"/>
                    <a:pt x="518328" y="46225"/>
                  </a:cubicBezTo>
                  <a:lnTo>
                    <a:pt x="518328" y="56417"/>
                  </a:lnTo>
                  <a:cubicBezTo>
                    <a:pt x="518328" y="59503"/>
                    <a:pt x="518896" y="62170"/>
                    <a:pt x="520033" y="64418"/>
                  </a:cubicBezTo>
                  <a:cubicBezTo>
                    <a:pt x="521197" y="66656"/>
                    <a:pt x="522833" y="68390"/>
                    <a:pt x="524944" y="69609"/>
                  </a:cubicBezTo>
                  <a:cubicBezTo>
                    <a:pt x="527054" y="70828"/>
                    <a:pt x="529558" y="71438"/>
                    <a:pt x="532453" y="71438"/>
                  </a:cubicBezTo>
                  <a:cubicBezTo>
                    <a:pt x="534374" y="71438"/>
                    <a:pt x="536134" y="71161"/>
                    <a:pt x="537730" y="70628"/>
                  </a:cubicBezTo>
                  <a:cubicBezTo>
                    <a:pt x="539326" y="70085"/>
                    <a:pt x="540692" y="69266"/>
                    <a:pt x="541830" y="68190"/>
                  </a:cubicBezTo>
                  <a:cubicBezTo>
                    <a:pt x="542966" y="67104"/>
                    <a:pt x="543832" y="65780"/>
                    <a:pt x="544427" y="64208"/>
                  </a:cubicBezTo>
                  <a:lnTo>
                    <a:pt x="560420" y="65265"/>
                  </a:lnTo>
                  <a:cubicBezTo>
                    <a:pt x="559607" y="69104"/>
                    <a:pt x="557943" y="72466"/>
                    <a:pt x="555427" y="75333"/>
                  </a:cubicBezTo>
                  <a:cubicBezTo>
                    <a:pt x="552938" y="78172"/>
                    <a:pt x="549717" y="80391"/>
                    <a:pt x="545766" y="81991"/>
                  </a:cubicBezTo>
                  <a:cubicBezTo>
                    <a:pt x="541843" y="83553"/>
                    <a:pt x="537310" y="84344"/>
                    <a:pt x="532169" y="84344"/>
                  </a:cubicBezTo>
                  <a:close/>
                  <a:moveTo>
                    <a:pt x="589359" y="47082"/>
                  </a:moveTo>
                  <a:lnTo>
                    <a:pt x="589359" y="83125"/>
                  </a:lnTo>
                  <a:lnTo>
                    <a:pt x="572069" y="83125"/>
                  </a:lnTo>
                  <a:lnTo>
                    <a:pt x="572069" y="20784"/>
                  </a:lnTo>
                  <a:lnTo>
                    <a:pt x="588548" y="20784"/>
                  </a:lnTo>
                  <a:lnTo>
                    <a:pt x="588548" y="31775"/>
                  </a:lnTo>
                  <a:lnTo>
                    <a:pt x="589278" y="31775"/>
                  </a:lnTo>
                  <a:cubicBezTo>
                    <a:pt x="590659" y="28156"/>
                    <a:pt x="592972" y="25289"/>
                    <a:pt x="596219" y="23174"/>
                  </a:cubicBezTo>
                  <a:cubicBezTo>
                    <a:pt x="599466" y="21041"/>
                    <a:pt x="603404" y="19964"/>
                    <a:pt x="608031" y="19964"/>
                  </a:cubicBezTo>
                  <a:cubicBezTo>
                    <a:pt x="612360" y="19964"/>
                    <a:pt x="616135" y="20917"/>
                    <a:pt x="619356" y="22812"/>
                  </a:cubicBezTo>
                  <a:cubicBezTo>
                    <a:pt x="622575" y="24698"/>
                    <a:pt x="625078" y="27413"/>
                    <a:pt x="626864" y="30928"/>
                  </a:cubicBezTo>
                  <a:cubicBezTo>
                    <a:pt x="628650" y="34414"/>
                    <a:pt x="629544" y="38586"/>
                    <a:pt x="629544" y="43425"/>
                  </a:cubicBezTo>
                  <a:lnTo>
                    <a:pt x="629544" y="83125"/>
                  </a:lnTo>
                  <a:lnTo>
                    <a:pt x="612252" y="83125"/>
                  </a:lnTo>
                  <a:lnTo>
                    <a:pt x="612252" y="46511"/>
                  </a:lnTo>
                  <a:cubicBezTo>
                    <a:pt x="612279" y="42701"/>
                    <a:pt x="611305" y="39719"/>
                    <a:pt x="609330" y="37586"/>
                  </a:cubicBezTo>
                  <a:cubicBezTo>
                    <a:pt x="607354" y="35414"/>
                    <a:pt x="604635" y="34338"/>
                    <a:pt x="601171" y="34338"/>
                  </a:cubicBezTo>
                  <a:cubicBezTo>
                    <a:pt x="598844" y="34338"/>
                    <a:pt x="596788" y="34833"/>
                    <a:pt x="595002" y="35843"/>
                  </a:cubicBezTo>
                  <a:cubicBezTo>
                    <a:pt x="593243" y="36843"/>
                    <a:pt x="591863" y="38300"/>
                    <a:pt x="590861" y="40224"/>
                  </a:cubicBezTo>
                  <a:cubicBezTo>
                    <a:pt x="589887" y="42120"/>
                    <a:pt x="589387" y="44406"/>
                    <a:pt x="589359" y="47082"/>
                  </a:cubicBezTo>
                  <a:close/>
                </a:path>
              </a:pathLst>
            </a:custGeom>
            <a:solidFill>
              <a:srgbClr val="015294"/>
            </a:solidFill>
            <a:ln w="9525" cap="flat">
              <a:noFill/>
              <a:prstDash val="solid"/>
              <a:miter/>
            </a:ln>
          </p:spPr>
          <p:txBody>
            <a:bodyPr rtlCol="0" anchor="ctr"/>
            <a:lstStyle/>
            <a:p>
              <a:endParaRPr lang="de-AT" sz="1116">
                <a:solidFill>
                  <a:schemeClr val="tx2">
                    <a:lumMod val="75000"/>
                    <a:lumOff val="25000"/>
                  </a:schemeClr>
                </a:solidFill>
              </a:endParaRPr>
            </a:p>
          </p:txBody>
        </p:sp>
        <p:sp>
          <p:nvSpPr>
            <p:cNvPr id="257" name="Freihandform: Form 256">
              <a:extLst>
                <a:ext uri="{FF2B5EF4-FFF2-40B4-BE49-F238E27FC236}">
                  <a16:creationId xmlns:a16="http://schemas.microsoft.com/office/drawing/2014/main" id="{E525F750-7FB0-4C3F-0DC7-EA36A7A2486A}"/>
                </a:ext>
              </a:extLst>
            </p:cNvPr>
            <p:cNvSpPr/>
            <p:nvPr/>
          </p:nvSpPr>
          <p:spPr>
            <a:xfrm>
              <a:off x="4745535" y="4805652"/>
              <a:ext cx="288000" cy="508096"/>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258" name="Freihandform: Form 257">
              <a:extLst>
                <a:ext uri="{FF2B5EF4-FFF2-40B4-BE49-F238E27FC236}">
                  <a16:creationId xmlns:a16="http://schemas.microsoft.com/office/drawing/2014/main" id="{71DFC7F2-B563-C626-FFFB-B3E4E468C6E6}"/>
                </a:ext>
              </a:extLst>
            </p:cNvPr>
            <p:cNvSpPr/>
            <p:nvPr/>
          </p:nvSpPr>
          <p:spPr>
            <a:xfrm>
              <a:off x="4745535" y="5313115"/>
              <a:ext cx="288000" cy="721468"/>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259" name="Freihandform: Form 258">
              <a:extLst>
                <a:ext uri="{FF2B5EF4-FFF2-40B4-BE49-F238E27FC236}">
                  <a16:creationId xmlns:a16="http://schemas.microsoft.com/office/drawing/2014/main" id="{81E70C0F-9BE5-7A6D-55E8-E2C1A6620BF4}"/>
                </a:ext>
              </a:extLst>
            </p:cNvPr>
            <p:cNvSpPr/>
            <p:nvPr/>
          </p:nvSpPr>
          <p:spPr>
            <a:xfrm>
              <a:off x="4180276" y="4805451"/>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61" name="Textfeld 260">
              <a:extLst>
                <a:ext uri="{FF2B5EF4-FFF2-40B4-BE49-F238E27FC236}">
                  <a16:creationId xmlns:a16="http://schemas.microsoft.com/office/drawing/2014/main" id="{FB07C743-7D80-A297-C3A4-4F8EE44DD10F}"/>
                </a:ext>
              </a:extLst>
            </p:cNvPr>
            <p:cNvSpPr txBox="1"/>
            <p:nvPr/>
          </p:nvSpPr>
          <p:spPr>
            <a:xfrm>
              <a:off x="5023116" y="6196514"/>
              <a:ext cx="376381" cy="200055"/>
            </a:xfrm>
            <a:prstGeom prst="rect">
              <a:avLst/>
            </a:prstGeom>
            <a:noFill/>
          </p:spPr>
          <p:txBody>
            <a:bodyPr wrap="square" rtlCol="0">
              <a:spAutoFit/>
            </a:bodyPr>
            <a:lstStyle/>
            <a:p>
              <a:r>
                <a:rPr lang="de-DE" sz="651" b="1">
                  <a:solidFill>
                    <a:srgbClr val="AFAFAF"/>
                  </a:solidFill>
                  <a:latin typeface="Titillium Web  "/>
                </a:rPr>
                <a:t>10</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262" name="Textfeld 261">
              <a:extLst>
                <a:ext uri="{FF2B5EF4-FFF2-40B4-BE49-F238E27FC236}">
                  <a16:creationId xmlns:a16="http://schemas.microsoft.com/office/drawing/2014/main" id="{6A5176D1-B714-C855-CAA5-7F34908E213B}"/>
                </a:ext>
              </a:extLst>
            </p:cNvPr>
            <p:cNvSpPr txBox="1"/>
            <p:nvPr/>
          </p:nvSpPr>
          <p:spPr>
            <a:xfrm>
              <a:off x="5017359" y="4980038"/>
              <a:ext cx="495244" cy="200055"/>
            </a:xfrm>
            <a:prstGeom prst="rect">
              <a:avLst/>
            </a:prstGeom>
            <a:noFill/>
          </p:spPr>
          <p:txBody>
            <a:bodyPr wrap="square" rtlCol="0">
              <a:spAutoFit/>
            </a:bodyPr>
            <a:lstStyle/>
            <a:p>
              <a:r>
                <a:rPr lang="de-DE" sz="651" b="1">
                  <a:solidFill>
                    <a:srgbClr val="3C3C3C"/>
                  </a:solidFill>
                  <a:latin typeface="Titillium Web  "/>
                </a:rPr>
                <a:t>3,8</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63" name="Freihandform: Form 262">
              <a:extLst>
                <a:ext uri="{FF2B5EF4-FFF2-40B4-BE49-F238E27FC236}">
                  <a16:creationId xmlns:a16="http://schemas.microsoft.com/office/drawing/2014/main" id="{600932DC-9F87-99A8-5CF6-96769959C6F3}"/>
                </a:ext>
              </a:extLst>
            </p:cNvPr>
            <p:cNvSpPr/>
            <p:nvPr/>
          </p:nvSpPr>
          <p:spPr>
            <a:xfrm>
              <a:off x="4745535" y="6035296"/>
              <a:ext cx="288000" cy="555657"/>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264" name="Freihandform: Form 263">
              <a:extLst>
                <a:ext uri="{FF2B5EF4-FFF2-40B4-BE49-F238E27FC236}">
                  <a16:creationId xmlns:a16="http://schemas.microsoft.com/office/drawing/2014/main" id="{477556E4-3848-88F8-AA6B-7171B9687A09}"/>
                </a:ext>
              </a:extLst>
            </p:cNvPr>
            <p:cNvSpPr/>
            <p:nvPr/>
          </p:nvSpPr>
          <p:spPr>
            <a:xfrm>
              <a:off x="4825244" y="6187984"/>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265" name="Textfeld 264">
              <a:extLst>
                <a:ext uri="{FF2B5EF4-FFF2-40B4-BE49-F238E27FC236}">
                  <a16:creationId xmlns:a16="http://schemas.microsoft.com/office/drawing/2014/main" id="{A7EFF366-1E4E-8714-9308-40100294139A}"/>
                </a:ext>
              </a:extLst>
            </p:cNvPr>
            <p:cNvSpPr txBox="1"/>
            <p:nvPr/>
          </p:nvSpPr>
          <p:spPr>
            <a:xfrm>
              <a:off x="4099543" y="6307042"/>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266" name="Textfeld 265">
              <a:extLst>
                <a:ext uri="{FF2B5EF4-FFF2-40B4-BE49-F238E27FC236}">
                  <a16:creationId xmlns:a16="http://schemas.microsoft.com/office/drawing/2014/main" id="{6DE9AA28-A5E5-0B0B-11C3-8A99A8EFB71C}"/>
                </a:ext>
              </a:extLst>
            </p:cNvPr>
            <p:cNvSpPr txBox="1"/>
            <p:nvPr/>
          </p:nvSpPr>
          <p:spPr>
            <a:xfrm>
              <a:off x="3961002" y="6058796"/>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267" name="Textfeld 266">
              <a:extLst>
                <a:ext uri="{FF2B5EF4-FFF2-40B4-BE49-F238E27FC236}">
                  <a16:creationId xmlns:a16="http://schemas.microsoft.com/office/drawing/2014/main" id="{845E0D9B-1183-FCFA-1254-6B193689367B}"/>
                </a:ext>
              </a:extLst>
            </p:cNvPr>
            <p:cNvSpPr txBox="1"/>
            <p:nvPr/>
          </p:nvSpPr>
          <p:spPr>
            <a:xfrm>
              <a:off x="4290894" y="497182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268" name="Textfeld 267">
              <a:extLst>
                <a:ext uri="{FF2B5EF4-FFF2-40B4-BE49-F238E27FC236}">
                  <a16:creationId xmlns:a16="http://schemas.microsoft.com/office/drawing/2014/main" id="{33BC51F9-D937-1E50-3976-77914C92A244}"/>
                </a:ext>
              </a:extLst>
            </p:cNvPr>
            <p:cNvSpPr txBox="1"/>
            <p:nvPr/>
          </p:nvSpPr>
          <p:spPr>
            <a:xfrm>
              <a:off x="5838665" y="5466688"/>
              <a:ext cx="727458" cy="200055"/>
            </a:xfrm>
            <a:prstGeom prst="rect">
              <a:avLst/>
            </a:prstGeom>
            <a:noFill/>
          </p:spPr>
          <p:txBody>
            <a:bodyPr wrap="square" rtlCol="0">
              <a:spAutoFit/>
            </a:bodyPr>
            <a:lstStyle/>
            <a:p>
              <a:r>
                <a:rPr lang="de-DE" sz="651" b="1">
                  <a:solidFill>
                    <a:srgbClr val="3C3C3C"/>
                  </a:solidFill>
                  <a:latin typeface="Titillium Web  "/>
                </a:rPr>
                <a:t>3,2</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69" name="Freihandform: Form 23">
              <a:extLst>
                <a:ext uri="{FF2B5EF4-FFF2-40B4-BE49-F238E27FC236}">
                  <a16:creationId xmlns:a16="http://schemas.microsoft.com/office/drawing/2014/main" id="{9024BC1E-C2D0-3D6C-3FDD-4E0720845660}"/>
                </a:ext>
              </a:extLst>
            </p:cNvPr>
            <p:cNvSpPr/>
            <p:nvPr/>
          </p:nvSpPr>
          <p:spPr>
            <a:xfrm>
              <a:off x="5562375" y="5345795"/>
              <a:ext cx="629954" cy="97781"/>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99000">
                  <a:schemeClr val="bg1"/>
                </a:gs>
              </a:gsLst>
              <a:lin ang="0" scaled="1"/>
            </a:gradFill>
            <a:ln w="13815" cap="flat">
              <a:noFill/>
              <a:prstDash val="solid"/>
              <a:miter/>
            </a:ln>
          </p:spPr>
          <p:txBody>
            <a:bodyPr rtlCol="0" anchor="ctr"/>
            <a:lstStyle/>
            <a:p>
              <a:endParaRPr lang="de-AT" sz="1116"/>
            </a:p>
          </p:txBody>
        </p:sp>
        <p:sp>
          <p:nvSpPr>
            <p:cNvPr id="270" name="Textfeld 269">
              <a:extLst>
                <a:ext uri="{FF2B5EF4-FFF2-40B4-BE49-F238E27FC236}">
                  <a16:creationId xmlns:a16="http://schemas.microsoft.com/office/drawing/2014/main" id="{8B820E8F-D1DB-FC4C-26DD-0FD20E718CEE}"/>
                </a:ext>
              </a:extLst>
            </p:cNvPr>
            <p:cNvSpPr txBox="1"/>
            <p:nvPr/>
          </p:nvSpPr>
          <p:spPr>
            <a:xfrm>
              <a:off x="5837441" y="5300137"/>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273" name="Freihandform: Form 272">
              <a:extLst>
                <a:ext uri="{FF2B5EF4-FFF2-40B4-BE49-F238E27FC236}">
                  <a16:creationId xmlns:a16="http://schemas.microsoft.com/office/drawing/2014/main" id="{172BD873-3D57-2171-5410-1D0E8F68EE16}"/>
                </a:ext>
              </a:extLst>
            </p:cNvPr>
            <p:cNvSpPr/>
            <p:nvPr/>
          </p:nvSpPr>
          <p:spPr>
            <a:xfrm>
              <a:off x="5562375" y="5672857"/>
              <a:ext cx="288000" cy="365436"/>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274" name="Freihandform: Form 273">
              <a:extLst>
                <a:ext uri="{FF2B5EF4-FFF2-40B4-BE49-F238E27FC236}">
                  <a16:creationId xmlns:a16="http://schemas.microsoft.com/office/drawing/2014/main" id="{7FA11F76-A319-AECC-CA35-FC17715A2DDB}"/>
                </a:ext>
              </a:extLst>
            </p:cNvPr>
            <p:cNvSpPr/>
            <p:nvPr/>
          </p:nvSpPr>
          <p:spPr>
            <a:xfrm>
              <a:off x="5562375" y="5441153"/>
              <a:ext cx="288000" cy="233838"/>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275" name="Textfeld 274">
              <a:extLst>
                <a:ext uri="{FF2B5EF4-FFF2-40B4-BE49-F238E27FC236}">
                  <a16:creationId xmlns:a16="http://schemas.microsoft.com/office/drawing/2014/main" id="{83134F54-795E-0F64-9C75-F0EEA271F94B}"/>
                </a:ext>
              </a:extLst>
            </p:cNvPr>
            <p:cNvSpPr txBox="1"/>
            <p:nvPr/>
          </p:nvSpPr>
          <p:spPr>
            <a:xfrm>
              <a:off x="5845750" y="6197390"/>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278" name="Textfeld 277">
              <a:extLst>
                <a:ext uri="{FF2B5EF4-FFF2-40B4-BE49-F238E27FC236}">
                  <a16:creationId xmlns:a16="http://schemas.microsoft.com/office/drawing/2014/main" id="{3F6B365E-4763-D173-3B00-CCE9EE5439C1}"/>
                </a:ext>
              </a:extLst>
            </p:cNvPr>
            <p:cNvSpPr txBox="1"/>
            <p:nvPr/>
          </p:nvSpPr>
          <p:spPr>
            <a:xfrm>
              <a:off x="5082357" y="5602827"/>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79" name="Textfeld 278">
              <a:extLst>
                <a:ext uri="{FF2B5EF4-FFF2-40B4-BE49-F238E27FC236}">
                  <a16:creationId xmlns:a16="http://schemas.microsoft.com/office/drawing/2014/main" id="{8E76201D-7A70-7257-E80A-F7A75F50DCC9}"/>
                </a:ext>
              </a:extLst>
            </p:cNvPr>
            <p:cNvSpPr txBox="1"/>
            <p:nvPr/>
          </p:nvSpPr>
          <p:spPr>
            <a:xfrm>
              <a:off x="5846935" y="5753520"/>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0" name="Textfeld 279">
              <a:extLst>
                <a:ext uri="{FF2B5EF4-FFF2-40B4-BE49-F238E27FC236}">
                  <a16:creationId xmlns:a16="http://schemas.microsoft.com/office/drawing/2014/main" id="{8BBA2DB4-346F-AF48-E0A7-1514E446487B}"/>
                </a:ext>
              </a:extLst>
            </p:cNvPr>
            <p:cNvSpPr txBox="1"/>
            <p:nvPr/>
          </p:nvSpPr>
          <p:spPr>
            <a:xfrm>
              <a:off x="5851106" y="6311306"/>
              <a:ext cx="445903" cy="200055"/>
            </a:xfrm>
            <a:prstGeom prst="rect">
              <a:avLst/>
            </a:prstGeom>
            <a:noFill/>
          </p:spPr>
          <p:txBody>
            <a:bodyPr wrap="square" rtlCol="0">
              <a:spAutoFit/>
            </a:bodyPr>
            <a:lstStyle/>
            <a:p>
              <a:r>
                <a:rPr lang="de-DE" sz="651" b="1">
                  <a:solidFill>
                    <a:srgbClr val="EB5032"/>
                  </a:solidFill>
                  <a:latin typeface="Titillium Web  "/>
                </a:rPr>
                <a:t>10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286" name="Textfeld 285">
              <a:extLst>
                <a:ext uri="{FF2B5EF4-FFF2-40B4-BE49-F238E27FC236}">
                  <a16:creationId xmlns:a16="http://schemas.microsoft.com/office/drawing/2014/main" id="{7E298B34-7564-3B1E-138A-FADCC7237F42}"/>
                </a:ext>
              </a:extLst>
            </p:cNvPr>
            <p:cNvSpPr txBox="1"/>
            <p:nvPr/>
          </p:nvSpPr>
          <p:spPr>
            <a:xfrm>
              <a:off x="3872579" y="4463464"/>
              <a:ext cx="1827843" cy="215444"/>
            </a:xfrm>
            <a:prstGeom prst="rect">
              <a:avLst/>
            </a:prstGeom>
            <a:noFill/>
          </p:spPr>
          <p:txBody>
            <a:bodyPr wrap="square" rtlCol="0">
              <a:spAutoFit/>
            </a:bodyPr>
            <a:lstStyle/>
            <a:p>
              <a:r>
                <a:rPr lang="de-DE" sz="800" b="1">
                  <a:solidFill>
                    <a:srgbClr val="3C3C3C"/>
                  </a:solidFill>
                  <a:latin typeface="Titillium Web  "/>
                </a:rPr>
                <a:t> Gesamtkosten  = 22,8 Ct/kWh</a:t>
              </a:r>
              <a:endParaRPr lang="de-AT" sz="800" b="1">
                <a:solidFill>
                  <a:srgbClr val="3C3C3C"/>
                </a:solidFill>
                <a:latin typeface="Titillium Web  "/>
              </a:endParaRPr>
            </a:p>
          </p:txBody>
        </p:sp>
        <p:sp>
          <p:nvSpPr>
            <p:cNvPr id="287" name="Textfeld 286">
              <a:extLst>
                <a:ext uri="{FF2B5EF4-FFF2-40B4-BE49-F238E27FC236}">
                  <a16:creationId xmlns:a16="http://schemas.microsoft.com/office/drawing/2014/main" id="{363BE361-F4EA-1AE6-EC1A-A5FF5773DC4A}"/>
                </a:ext>
              </a:extLst>
            </p:cNvPr>
            <p:cNvSpPr txBox="1"/>
            <p:nvPr/>
          </p:nvSpPr>
          <p:spPr>
            <a:xfrm>
              <a:off x="5369824" y="4467102"/>
              <a:ext cx="2036752" cy="338554"/>
            </a:xfrm>
            <a:prstGeom prst="rect">
              <a:avLst/>
            </a:prstGeom>
            <a:noFill/>
          </p:spPr>
          <p:txBody>
            <a:bodyPr wrap="square">
              <a:spAutoFit/>
            </a:bodyPr>
            <a:lstStyle/>
            <a:p>
              <a:r>
                <a:rPr lang="de-DE" sz="800" b="1">
                  <a:solidFill>
                    <a:srgbClr val="3C3C3C"/>
                  </a:solidFill>
                  <a:latin typeface="Titillium Web  "/>
                </a:rPr>
                <a:t>= 20,2 Ct / kWh</a:t>
              </a:r>
            </a:p>
            <a:p>
              <a:r>
                <a:rPr lang="de-DE" sz="800">
                  <a:solidFill>
                    <a:srgbClr val="96C446"/>
                  </a:solidFill>
                  <a:latin typeface="Titillium Web  "/>
                </a:rPr>
                <a:t>Deine Ersparnis </a:t>
              </a:r>
              <a:r>
                <a:rPr lang="de-DE" sz="800" b="1">
                  <a:solidFill>
                    <a:srgbClr val="96C446"/>
                  </a:solidFill>
                  <a:latin typeface="Titillium Web  "/>
                </a:rPr>
                <a:t>= 2,6 Ct/kWh = -11%</a:t>
              </a:r>
              <a:endParaRPr lang="de-AT" sz="800" b="1">
                <a:solidFill>
                  <a:srgbClr val="96C446"/>
                </a:solidFill>
                <a:latin typeface="Titillium Web  "/>
              </a:endParaRPr>
            </a:p>
          </p:txBody>
        </p:sp>
        <p:pic>
          <p:nvPicPr>
            <p:cNvPr id="330" name="Grafik 329">
              <a:extLst>
                <a:ext uri="{FF2B5EF4-FFF2-40B4-BE49-F238E27FC236}">
                  <a16:creationId xmlns:a16="http://schemas.microsoft.com/office/drawing/2014/main" id="{48C57A88-210A-6389-9BF8-A9F0A0E8205C}"/>
                </a:ext>
              </a:extLst>
            </p:cNvPr>
            <p:cNvPicPr>
              <a:picLocks noChangeAspect="1"/>
            </p:cNvPicPr>
            <p:nvPr/>
          </p:nvPicPr>
          <p:blipFill>
            <a:blip r:embed="rId5"/>
            <a:stretch>
              <a:fillRect/>
            </a:stretch>
          </p:blipFill>
          <p:spPr>
            <a:xfrm>
              <a:off x="4781856" y="4923513"/>
              <a:ext cx="208681" cy="244974"/>
            </a:xfrm>
            <a:prstGeom prst="rect">
              <a:avLst/>
            </a:prstGeom>
          </p:spPr>
        </p:pic>
        <p:pic>
          <p:nvPicPr>
            <p:cNvPr id="334" name="Grafik 333">
              <a:extLst>
                <a:ext uri="{FF2B5EF4-FFF2-40B4-BE49-F238E27FC236}">
                  <a16:creationId xmlns:a16="http://schemas.microsoft.com/office/drawing/2014/main" id="{652D50D3-2D8A-79C2-36CA-655105AA1202}"/>
                </a:ext>
              </a:extLst>
            </p:cNvPr>
            <p:cNvPicPr>
              <a:picLocks noChangeAspect="1"/>
            </p:cNvPicPr>
            <p:nvPr/>
          </p:nvPicPr>
          <p:blipFill rotWithShape="1">
            <a:blip r:embed="rId5"/>
            <a:srcRect t="16994" b="10123"/>
            <a:stretch/>
          </p:blipFill>
          <p:spPr>
            <a:xfrm>
              <a:off x="5605527" y="5476782"/>
              <a:ext cx="208681" cy="178541"/>
            </a:xfrm>
            <a:prstGeom prst="rect">
              <a:avLst/>
            </a:prstGeom>
          </p:spPr>
        </p:pic>
        <p:grpSp>
          <p:nvGrpSpPr>
            <p:cNvPr id="169" name="Gruppieren 168">
              <a:extLst>
                <a:ext uri="{FF2B5EF4-FFF2-40B4-BE49-F238E27FC236}">
                  <a16:creationId xmlns:a16="http://schemas.microsoft.com/office/drawing/2014/main" id="{339DCE5F-9F71-0C3D-519D-802530C2062F}"/>
                </a:ext>
              </a:extLst>
            </p:cNvPr>
            <p:cNvGrpSpPr/>
            <p:nvPr/>
          </p:nvGrpSpPr>
          <p:grpSpPr>
            <a:xfrm>
              <a:off x="4238048" y="4028372"/>
              <a:ext cx="2156819" cy="499978"/>
              <a:chOff x="829085" y="640946"/>
              <a:chExt cx="2156819" cy="499978"/>
            </a:xfrm>
          </p:grpSpPr>
          <p:sp>
            <p:nvSpPr>
              <p:cNvPr id="170" name="Rechteck 169">
                <a:extLst>
                  <a:ext uri="{FF2B5EF4-FFF2-40B4-BE49-F238E27FC236}">
                    <a16:creationId xmlns:a16="http://schemas.microsoft.com/office/drawing/2014/main" id="{90675AC8-B609-01FA-0A1D-4448B581BBEF}"/>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171" name="Rechteck 170">
                <a:extLst>
                  <a:ext uri="{FF2B5EF4-FFF2-40B4-BE49-F238E27FC236}">
                    <a16:creationId xmlns:a16="http://schemas.microsoft.com/office/drawing/2014/main" id="{FEFE8618-AC03-92E4-8CFA-CCDC17DABA4D}"/>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172" name="Gruppieren 171">
              <a:extLst>
                <a:ext uri="{FF2B5EF4-FFF2-40B4-BE49-F238E27FC236}">
                  <a16:creationId xmlns:a16="http://schemas.microsoft.com/office/drawing/2014/main" id="{8D6A57B1-E403-D262-E85B-4A26DA7E93A4}"/>
                </a:ext>
              </a:extLst>
            </p:cNvPr>
            <p:cNvGrpSpPr/>
            <p:nvPr/>
          </p:nvGrpSpPr>
          <p:grpSpPr>
            <a:xfrm>
              <a:off x="4287041" y="6595966"/>
              <a:ext cx="2062608" cy="249949"/>
              <a:chOff x="4609839" y="9827434"/>
              <a:chExt cx="2062608" cy="249949"/>
            </a:xfrm>
          </p:grpSpPr>
          <p:sp>
            <p:nvSpPr>
              <p:cNvPr id="173" name="Freihandform: Form 157">
                <a:extLst>
                  <a:ext uri="{FF2B5EF4-FFF2-40B4-BE49-F238E27FC236}">
                    <a16:creationId xmlns:a16="http://schemas.microsoft.com/office/drawing/2014/main" id="{B0EB7B3A-86C3-B029-166F-E6E19C7698B0}"/>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174" name="Textfeld 173">
                <a:extLst>
                  <a:ext uri="{FF2B5EF4-FFF2-40B4-BE49-F238E27FC236}">
                    <a16:creationId xmlns:a16="http://schemas.microsoft.com/office/drawing/2014/main" id="{F80C1EDC-710F-79BB-734F-1CD051D937BE}"/>
                  </a:ext>
                </a:extLst>
              </p:cNvPr>
              <p:cNvSpPr txBox="1"/>
              <p:nvPr/>
            </p:nvSpPr>
            <p:spPr>
              <a:xfrm>
                <a:off x="4609839" y="9831162"/>
                <a:ext cx="1947299" cy="246221"/>
              </a:xfrm>
              <a:prstGeom prst="rect">
                <a:avLst/>
              </a:prstGeom>
              <a:noFill/>
            </p:spPr>
            <p:txBody>
              <a:bodyPr wrap="square">
                <a:spAutoFit/>
              </a:bodyPr>
              <a:lstStyle/>
              <a:p>
                <a:pPr algn="l" fontAlgn="base"/>
                <a:r>
                  <a:rPr lang="de-AT" sz="500">
                    <a:solidFill>
                      <a:schemeClr val="bg1">
                        <a:lumMod val="50000"/>
                      </a:schemeClr>
                    </a:solidFill>
                    <a:latin typeface="Titillium Web" panose="00000500000000000000" pitchFamily="2" charset="0"/>
                  </a:rPr>
                  <a:t>*Quelle Energie AG Ökostrom Classic 12 Monate Bindung; </a:t>
                </a:r>
                <a:br>
                  <a:rPr lang="de-AT" sz="500">
                    <a:solidFill>
                      <a:schemeClr val="bg1">
                        <a:lumMod val="50000"/>
                      </a:schemeClr>
                    </a:solidFill>
                    <a:latin typeface="Titillium Web" panose="00000500000000000000" pitchFamily="2" charset="0"/>
                  </a:rPr>
                </a:br>
                <a:r>
                  <a:rPr lang="de-AT" sz="500">
                    <a:solidFill>
                      <a:schemeClr val="bg1">
                        <a:lumMod val="50000"/>
                      </a:schemeClr>
                    </a:solidFill>
                    <a:latin typeface="Titillium Web" panose="00000500000000000000" pitchFamily="2" charset="0"/>
                  </a:rPr>
                  <a:t>Stand 12.06.2024</a:t>
                </a:r>
              </a:p>
            </p:txBody>
          </p:sp>
        </p:grpSp>
        <p:pic>
          <p:nvPicPr>
            <p:cNvPr id="175" name="Grafik 174">
              <a:extLst>
                <a:ext uri="{FF2B5EF4-FFF2-40B4-BE49-F238E27FC236}">
                  <a16:creationId xmlns:a16="http://schemas.microsoft.com/office/drawing/2014/main" id="{FBCA3346-4F5E-02E6-1272-AE77D740DA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9049" y="5550006"/>
              <a:ext cx="133684" cy="187157"/>
            </a:xfrm>
            <a:prstGeom prst="rect">
              <a:avLst/>
            </a:prstGeom>
          </p:spPr>
        </p:pic>
        <p:sp>
          <p:nvSpPr>
            <p:cNvPr id="182" name="Textfeld 181">
              <a:extLst>
                <a:ext uri="{FF2B5EF4-FFF2-40B4-BE49-F238E27FC236}">
                  <a16:creationId xmlns:a16="http://schemas.microsoft.com/office/drawing/2014/main" id="{E2D2514F-72DC-A5F7-831E-07584C9A9851}"/>
                </a:ext>
              </a:extLst>
            </p:cNvPr>
            <p:cNvSpPr txBox="1"/>
            <p:nvPr/>
          </p:nvSpPr>
          <p:spPr>
            <a:xfrm>
              <a:off x="4695559" y="6328338"/>
              <a:ext cx="389157" cy="246221"/>
            </a:xfrm>
            <a:prstGeom prst="rect">
              <a:avLst/>
            </a:prstGeom>
            <a:noFill/>
          </p:spPr>
          <p:txBody>
            <a:bodyPr wrap="square" rtlCol="0">
              <a:spAutoFit/>
            </a:bodyPr>
            <a:lstStyle/>
            <a:p>
              <a:pPr algn="ctr"/>
              <a:r>
                <a:rPr lang="de-DE" sz="500">
                  <a:solidFill>
                    <a:schemeClr val="bg1"/>
                  </a:solidFill>
                  <a:latin typeface="Titillium Web  "/>
                </a:rPr>
                <a:t>Energie </a:t>
              </a:r>
            </a:p>
            <a:p>
              <a:pPr algn="ctr"/>
              <a:r>
                <a:rPr lang="de-DE" sz="500">
                  <a:solidFill>
                    <a:schemeClr val="bg1"/>
                  </a:solidFill>
                  <a:latin typeface="Titillium Web  "/>
                </a:rPr>
                <a:t>AG</a:t>
              </a:r>
              <a:endParaRPr lang="de-AT" sz="500">
                <a:solidFill>
                  <a:schemeClr val="bg1"/>
                </a:solidFill>
                <a:latin typeface="Titillium Web  "/>
              </a:endParaRPr>
            </a:p>
          </p:txBody>
        </p:sp>
        <p:grpSp>
          <p:nvGrpSpPr>
            <p:cNvPr id="184" name="Gruppieren 183">
              <a:extLst>
                <a:ext uri="{FF2B5EF4-FFF2-40B4-BE49-F238E27FC236}">
                  <a16:creationId xmlns:a16="http://schemas.microsoft.com/office/drawing/2014/main" id="{21B7BB48-66EE-6639-7E5E-FB9DED1600E5}"/>
                </a:ext>
              </a:extLst>
            </p:cNvPr>
            <p:cNvGrpSpPr/>
            <p:nvPr/>
          </p:nvGrpSpPr>
          <p:grpSpPr>
            <a:xfrm>
              <a:off x="5585995" y="6218414"/>
              <a:ext cx="391322" cy="280725"/>
              <a:chOff x="2013340" y="3041933"/>
              <a:chExt cx="391322" cy="280725"/>
            </a:xfrm>
          </p:grpSpPr>
          <p:sp>
            <p:nvSpPr>
              <p:cNvPr id="185" name="Textfeld 184">
                <a:extLst>
                  <a:ext uri="{FF2B5EF4-FFF2-40B4-BE49-F238E27FC236}">
                    <a16:creationId xmlns:a16="http://schemas.microsoft.com/office/drawing/2014/main" id="{8AB2C1B2-AAF6-CE03-90F4-D0B85EE18E56}"/>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186" name="Freihandform 185">
                <a:extLst>
                  <a:ext uri="{FF2B5EF4-FFF2-40B4-BE49-F238E27FC236}">
                    <a16:creationId xmlns:a16="http://schemas.microsoft.com/office/drawing/2014/main" id="{E778874C-99E0-20FF-9846-274C11E6E1D2}"/>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87" name="Freihandform 186">
                <a:extLst>
                  <a:ext uri="{FF2B5EF4-FFF2-40B4-BE49-F238E27FC236}">
                    <a16:creationId xmlns:a16="http://schemas.microsoft.com/office/drawing/2014/main" id="{4AE9C5AE-8E39-0EAF-B5EA-B1B9D20E4942}"/>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pic>
          <p:nvPicPr>
            <p:cNvPr id="188" name="Grafik 187">
              <a:extLst>
                <a:ext uri="{FF2B5EF4-FFF2-40B4-BE49-F238E27FC236}">
                  <a16:creationId xmlns:a16="http://schemas.microsoft.com/office/drawing/2014/main" id="{C95D9F0E-FA3E-C5A0-6C24-8425995258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6367" y="5749860"/>
              <a:ext cx="133684" cy="187157"/>
            </a:xfrm>
            <a:prstGeom prst="rect">
              <a:avLst/>
            </a:prstGeom>
          </p:spPr>
        </p:pic>
      </p:grpSp>
      <p:pic>
        <p:nvPicPr>
          <p:cNvPr id="359" name="Picture 2">
            <a:extLst>
              <a:ext uri="{FF2B5EF4-FFF2-40B4-BE49-F238E27FC236}">
                <a16:creationId xmlns:a16="http://schemas.microsoft.com/office/drawing/2014/main" id="{E4C24D46-8578-B978-4375-6FEA10EBD406}"/>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5346804" y="189632"/>
            <a:ext cx="2033949" cy="833424"/>
          </a:xfrm>
          <a:prstGeom prst="rect">
            <a:avLst/>
          </a:prstGeom>
          <a:noFill/>
        </p:spPr>
      </p:pic>
      <p:grpSp>
        <p:nvGrpSpPr>
          <p:cNvPr id="93" name="Gruppieren 92">
            <a:extLst>
              <a:ext uri="{FF2B5EF4-FFF2-40B4-BE49-F238E27FC236}">
                <a16:creationId xmlns:a16="http://schemas.microsoft.com/office/drawing/2014/main" id="{96330EDF-C7CA-BA7B-C418-DE73D8986451}"/>
              </a:ext>
            </a:extLst>
          </p:cNvPr>
          <p:cNvGrpSpPr/>
          <p:nvPr/>
        </p:nvGrpSpPr>
        <p:grpSpPr>
          <a:xfrm>
            <a:off x="-67745" y="7726671"/>
            <a:ext cx="3867793" cy="2686672"/>
            <a:chOff x="-67745" y="7726671"/>
            <a:chExt cx="3867793" cy="2686672"/>
          </a:xfrm>
        </p:grpSpPr>
        <p:grpSp>
          <p:nvGrpSpPr>
            <p:cNvPr id="244" name="Gruppieren 243">
              <a:extLst>
                <a:ext uri="{FF2B5EF4-FFF2-40B4-BE49-F238E27FC236}">
                  <a16:creationId xmlns:a16="http://schemas.microsoft.com/office/drawing/2014/main" id="{EB01AF72-1FC5-E053-59F9-8BEF9A23DADA}"/>
                </a:ext>
              </a:extLst>
            </p:cNvPr>
            <p:cNvGrpSpPr/>
            <p:nvPr/>
          </p:nvGrpSpPr>
          <p:grpSpPr>
            <a:xfrm>
              <a:off x="439741" y="10163394"/>
              <a:ext cx="3360307" cy="249949"/>
              <a:chOff x="4609839" y="9827434"/>
              <a:chExt cx="3360307" cy="249949"/>
            </a:xfrm>
          </p:grpSpPr>
          <p:sp>
            <p:nvSpPr>
              <p:cNvPr id="245" name="Freihandform: Form 157">
                <a:extLst>
                  <a:ext uri="{FF2B5EF4-FFF2-40B4-BE49-F238E27FC236}">
                    <a16:creationId xmlns:a16="http://schemas.microsoft.com/office/drawing/2014/main" id="{E33392FC-1180-3ABF-8C9C-912ACB424ED3}"/>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46" name="Textfeld 245">
                <a:extLst>
                  <a:ext uri="{FF2B5EF4-FFF2-40B4-BE49-F238E27FC236}">
                    <a16:creationId xmlns:a16="http://schemas.microsoft.com/office/drawing/2014/main" id="{78344251-D8E8-C0F8-44A6-51E59B02A3A6}"/>
                  </a:ext>
                </a:extLst>
              </p:cNvPr>
              <p:cNvSpPr txBox="1"/>
              <p:nvPr/>
            </p:nvSpPr>
            <p:spPr>
              <a:xfrm>
                <a:off x="4609839" y="9831162"/>
                <a:ext cx="1947299" cy="246221"/>
              </a:xfrm>
              <a:prstGeom prst="rect">
                <a:avLst/>
              </a:prstGeom>
              <a:noFill/>
            </p:spPr>
            <p:txBody>
              <a:bodyPr wrap="square">
                <a:spAutoFit/>
              </a:bodyPr>
              <a:lstStyle/>
              <a:p>
                <a:pPr algn="l" fontAlgn="base"/>
                <a:r>
                  <a:rPr lang="de-AT" sz="500" dirty="0">
                    <a:solidFill>
                      <a:schemeClr val="bg1">
                        <a:lumMod val="50000"/>
                      </a:schemeClr>
                    </a:solidFill>
                    <a:latin typeface="Titillium Web" panose="00000500000000000000" pitchFamily="2" charset="0"/>
                  </a:rPr>
                  <a:t>*Quelle EVN Optima Garant 12 Monate Bindung; </a:t>
                </a:r>
                <a:br>
                  <a:rPr lang="de-AT" sz="500" dirty="0">
                    <a:solidFill>
                      <a:schemeClr val="bg1">
                        <a:lumMod val="50000"/>
                      </a:schemeClr>
                    </a:solidFill>
                    <a:latin typeface="Titillium Web" panose="00000500000000000000" pitchFamily="2" charset="0"/>
                  </a:rPr>
                </a:br>
                <a:r>
                  <a:rPr lang="de-AT" sz="500" dirty="0">
                    <a:solidFill>
                      <a:schemeClr val="bg1">
                        <a:lumMod val="50000"/>
                      </a:schemeClr>
                    </a:solidFill>
                    <a:latin typeface="Titillium Web" panose="00000500000000000000" pitchFamily="2" charset="0"/>
                  </a:rPr>
                  <a:t>Stand 01.2025, Netzentgeld für Netz NÖ</a:t>
                </a:r>
              </a:p>
            </p:txBody>
          </p:sp>
          <p:sp>
            <p:nvSpPr>
              <p:cNvPr id="91" name="Textfeld 90">
                <a:extLst>
                  <a:ext uri="{FF2B5EF4-FFF2-40B4-BE49-F238E27FC236}">
                    <a16:creationId xmlns:a16="http://schemas.microsoft.com/office/drawing/2014/main" id="{79DEBBA2-1021-CA7B-7F30-EC5D8ECECB4D}"/>
                  </a:ext>
                </a:extLst>
              </p:cNvPr>
              <p:cNvSpPr txBox="1"/>
              <p:nvPr/>
            </p:nvSpPr>
            <p:spPr>
              <a:xfrm>
                <a:off x="6022847" y="9829309"/>
                <a:ext cx="1947299" cy="184666"/>
              </a:xfrm>
              <a:prstGeom prst="rect">
                <a:avLst/>
              </a:prstGeom>
              <a:noFill/>
            </p:spPr>
            <p:txBody>
              <a:bodyPr wrap="square">
                <a:spAutoFit/>
              </a:bodyPr>
              <a:lstStyle/>
              <a:p>
                <a:pPr algn="l" fontAlgn="base"/>
                <a:r>
                  <a:rPr lang="de-DE" sz="600">
                    <a:solidFill>
                      <a:srgbClr val="E94D32"/>
                    </a:solidFill>
                    <a:latin typeface="Titillium Web  "/>
                  </a:rPr>
                  <a:t>** Kleinunternehmen ohne UST</a:t>
                </a:r>
                <a:endParaRPr lang="de-AT" sz="500">
                  <a:solidFill>
                    <a:schemeClr val="bg1">
                      <a:lumMod val="50000"/>
                    </a:schemeClr>
                  </a:solidFill>
                  <a:latin typeface="Titillium Web" panose="00000500000000000000" pitchFamily="2" charset="0"/>
                </a:endParaRPr>
              </a:p>
            </p:txBody>
          </p:sp>
        </p:grpSp>
        <p:sp>
          <p:nvSpPr>
            <p:cNvPr id="57" name="Textfeld 56">
              <a:extLst>
                <a:ext uri="{FF2B5EF4-FFF2-40B4-BE49-F238E27FC236}">
                  <a16:creationId xmlns:a16="http://schemas.microsoft.com/office/drawing/2014/main" id="{98F94A13-06DC-0B8A-6B0F-342F03CD58EC}"/>
                </a:ext>
              </a:extLst>
            </p:cNvPr>
            <p:cNvSpPr txBox="1"/>
            <p:nvPr/>
          </p:nvSpPr>
          <p:spPr>
            <a:xfrm>
              <a:off x="-67745" y="8518505"/>
              <a:ext cx="1261833" cy="192489"/>
            </a:xfrm>
            <a:prstGeom prst="rect">
              <a:avLst/>
            </a:prstGeom>
            <a:noFill/>
          </p:spPr>
          <p:txBody>
            <a:bodyPr wrap="square" rtlCol="0">
              <a:spAutoFit/>
            </a:bodyPr>
            <a:lstStyle/>
            <a:p>
              <a:pPr algn="ctr"/>
              <a:r>
                <a:rPr lang="de-DE" sz="651" b="1">
                  <a:solidFill>
                    <a:schemeClr val="accent6">
                      <a:lumMod val="75000"/>
                    </a:schemeClr>
                  </a:solidFill>
                  <a:latin typeface="Titillium Web  "/>
                </a:rPr>
                <a:t>Erneuerb.-Förderabgabe</a:t>
              </a:r>
              <a:endParaRPr lang="de-AT" sz="651">
                <a:solidFill>
                  <a:schemeClr val="accent6">
                    <a:lumMod val="75000"/>
                  </a:schemeClr>
                </a:solidFill>
                <a:latin typeface="Titillium Web  "/>
              </a:endParaRPr>
            </a:p>
          </p:txBody>
        </p:sp>
        <p:grpSp>
          <p:nvGrpSpPr>
            <p:cNvPr id="90" name="Gruppieren 89">
              <a:extLst>
                <a:ext uri="{FF2B5EF4-FFF2-40B4-BE49-F238E27FC236}">
                  <a16:creationId xmlns:a16="http://schemas.microsoft.com/office/drawing/2014/main" id="{FD43A9A2-7DFE-46C8-75A4-6AA66C402A8E}"/>
                </a:ext>
              </a:extLst>
            </p:cNvPr>
            <p:cNvGrpSpPr/>
            <p:nvPr/>
          </p:nvGrpSpPr>
          <p:grpSpPr>
            <a:xfrm>
              <a:off x="180101" y="7726671"/>
              <a:ext cx="3548369" cy="2431259"/>
              <a:chOff x="180101" y="7726671"/>
              <a:chExt cx="3548369" cy="2431259"/>
            </a:xfrm>
          </p:grpSpPr>
          <p:sp>
            <p:nvSpPr>
              <p:cNvPr id="192" name="Freihandform: Form 191">
                <a:extLst>
                  <a:ext uri="{FF2B5EF4-FFF2-40B4-BE49-F238E27FC236}">
                    <a16:creationId xmlns:a16="http://schemas.microsoft.com/office/drawing/2014/main" id="{6AE4F72B-7556-F926-BF01-44B68A7231F5}"/>
                  </a:ext>
                </a:extLst>
              </p:cNvPr>
              <p:cNvSpPr/>
              <p:nvPr/>
            </p:nvSpPr>
            <p:spPr>
              <a:xfrm>
                <a:off x="1986186" y="9276371"/>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93" name="Freihandform: Form 192">
                <a:extLst>
                  <a:ext uri="{FF2B5EF4-FFF2-40B4-BE49-F238E27FC236}">
                    <a16:creationId xmlns:a16="http://schemas.microsoft.com/office/drawing/2014/main" id="{B27F3431-F5E4-4082-855D-A7DCC924A067}"/>
                  </a:ext>
                </a:extLst>
              </p:cNvPr>
              <p:cNvSpPr/>
              <p:nvPr/>
            </p:nvSpPr>
            <p:spPr>
              <a:xfrm>
                <a:off x="2027528" y="9264559"/>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97" name="Freihandform: Form 196">
                <a:extLst>
                  <a:ext uri="{FF2B5EF4-FFF2-40B4-BE49-F238E27FC236}">
                    <a16:creationId xmlns:a16="http://schemas.microsoft.com/office/drawing/2014/main" id="{078DCBAC-3F58-485A-BB90-9F9D72066E51}"/>
                  </a:ext>
                </a:extLst>
              </p:cNvPr>
              <p:cNvSpPr/>
              <p:nvPr/>
            </p:nvSpPr>
            <p:spPr>
              <a:xfrm>
                <a:off x="2071822" y="9344290"/>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98" name="Freihandform: Form 197">
                <a:extLst>
                  <a:ext uri="{FF2B5EF4-FFF2-40B4-BE49-F238E27FC236}">
                    <a16:creationId xmlns:a16="http://schemas.microsoft.com/office/drawing/2014/main" id="{6B420EBD-7728-CE8A-A5CE-461486BAED04}"/>
                  </a:ext>
                </a:extLst>
              </p:cNvPr>
              <p:cNvSpPr/>
              <p:nvPr/>
            </p:nvSpPr>
            <p:spPr>
              <a:xfrm>
                <a:off x="1997998" y="9344290"/>
                <a:ext cx="73825" cy="67919"/>
              </a:xfrm>
              <a:custGeom>
                <a:avLst/>
                <a:gdLst>
                  <a:gd name="connsiteX0" fmla="*/ 119063 w 119062"/>
                  <a:gd name="connsiteY0" fmla="*/ 109538 h 109537"/>
                  <a:gd name="connsiteX1" fmla="*/ 0 w 119062"/>
                  <a:gd name="connsiteY1" fmla="*/ 52388 h 109537"/>
                  <a:gd name="connsiteX2" fmla="*/ 85725 w 119062"/>
                  <a:gd name="connsiteY2" fmla="*/ 0 h 109537"/>
                </a:gdLst>
                <a:ahLst/>
                <a:cxnLst>
                  <a:cxn ang="0">
                    <a:pos x="connsiteX0" y="connsiteY0"/>
                  </a:cxn>
                  <a:cxn ang="0">
                    <a:pos x="connsiteX1" y="connsiteY1"/>
                  </a:cxn>
                  <a:cxn ang="0">
                    <a:pos x="connsiteX2" y="connsiteY2"/>
                  </a:cxn>
                </a:cxnLst>
                <a:rect l="l" t="t" r="r" b="b"/>
                <a:pathLst>
                  <a:path w="119062" h="109537">
                    <a:moveTo>
                      <a:pt x="119063" y="109538"/>
                    </a:moveTo>
                    <a:lnTo>
                      <a:pt x="0" y="52388"/>
                    </a:lnTo>
                    <a:lnTo>
                      <a:pt x="85725" y="0"/>
                    </a:lnTo>
                  </a:path>
                </a:pathLst>
              </a:custGeom>
              <a:noFill/>
              <a:ln w="9525" cap="flat">
                <a:solidFill>
                  <a:srgbClr val="FFFFFF"/>
                </a:solidFill>
                <a:prstDash val="solid"/>
                <a:miter/>
              </a:ln>
            </p:spPr>
            <p:txBody>
              <a:bodyPr rtlCol="0" anchor="ctr"/>
              <a:lstStyle/>
              <a:p>
                <a:endParaRPr lang="de-AT" sz="1116"/>
              </a:p>
            </p:txBody>
          </p:sp>
          <p:sp>
            <p:nvSpPr>
              <p:cNvPr id="199" name="Freihandform: Form 198">
                <a:extLst>
                  <a:ext uri="{FF2B5EF4-FFF2-40B4-BE49-F238E27FC236}">
                    <a16:creationId xmlns:a16="http://schemas.microsoft.com/office/drawing/2014/main" id="{8E1FFD3B-1821-A6E6-ADA5-EA393CD0C54D}"/>
                  </a:ext>
                </a:extLst>
              </p:cNvPr>
              <p:cNvSpPr/>
              <p:nvPr/>
            </p:nvSpPr>
            <p:spPr>
              <a:xfrm>
                <a:off x="1971421" y="9323619"/>
                <a:ext cx="112214" cy="17718"/>
              </a:xfrm>
              <a:custGeom>
                <a:avLst/>
                <a:gdLst>
                  <a:gd name="connsiteX0" fmla="*/ 166688 w 180975"/>
                  <a:gd name="connsiteY0" fmla="*/ 0 h 28575"/>
                  <a:gd name="connsiteX1" fmla="*/ 180975 w 180975"/>
                  <a:gd name="connsiteY1" fmla="*/ 0 h 28575"/>
                  <a:gd name="connsiteX2" fmla="*/ 180975 w 180975"/>
                  <a:gd name="connsiteY2" fmla="*/ 28575 h 28575"/>
                  <a:gd name="connsiteX3" fmla="*/ 166688 w 180975"/>
                  <a:gd name="connsiteY3" fmla="*/ 28575 h 28575"/>
                  <a:gd name="connsiteX4" fmla="*/ 14288 w 180975"/>
                  <a:gd name="connsiteY4" fmla="*/ 28575 h 28575"/>
                  <a:gd name="connsiteX5" fmla="*/ 0 w 180975"/>
                  <a:gd name="connsiteY5" fmla="*/ 28575 h 28575"/>
                  <a:gd name="connsiteX6" fmla="*/ 0 w 180975"/>
                  <a:gd name="connsiteY6" fmla="*/ 0 h 28575"/>
                  <a:gd name="connsiteX7" fmla="*/ 14288 w 180975"/>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28575">
                    <a:moveTo>
                      <a:pt x="166688" y="0"/>
                    </a:moveTo>
                    <a:cubicBezTo>
                      <a:pt x="174578" y="0"/>
                      <a:pt x="180975" y="0"/>
                      <a:pt x="180975" y="0"/>
                    </a:cubicBezTo>
                    <a:lnTo>
                      <a:pt x="180975" y="28575"/>
                    </a:lnTo>
                    <a:cubicBezTo>
                      <a:pt x="180975" y="28575"/>
                      <a:pt x="174578" y="28575"/>
                      <a:pt x="166688"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201" name="Freihandform: Form 200">
                <a:extLst>
                  <a:ext uri="{FF2B5EF4-FFF2-40B4-BE49-F238E27FC236}">
                    <a16:creationId xmlns:a16="http://schemas.microsoft.com/office/drawing/2014/main" id="{900C7C9F-75F0-54D0-538A-24631FE14DC3}"/>
                  </a:ext>
                </a:extLst>
              </p:cNvPr>
              <p:cNvSpPr/>
              <p:nvPr/>
            </p:nvSpPr>
            <p:spPr>
              <a:xfrm>
                <a:off x="2036386" y="9294089"/>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204" name="Freihandform: Form 203">
                <a:extLst>
                  <a:ext uri="{FF2B5EF4-FFF2-40B4-BE49-F238E27FC236}">
                    <a16:creationId xmlns:a16="http://schemas.microsoft.com/office/drawing/2014/main" id="{13CFA35F-E981-BABA-0185-8C5996B1471E}"/>
                  </a:ext>
                </a:extLst>
              </p:cNvPr>
              <p:cNvSpPr/>
              <p:nvPr/>
            </p:nvSpPr>
            <p:spPr>
              <a:xfrm>
                <a:off x="1888737" y="9622524"/>
                <a:ext cx="288000" cy="534335"/>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234" name="Freihandform: Form 233">
                <a:extLst>
                  <a:ext uri="{FF2B5EF4-FFF2-40B4-BE49-F238E27FC236}">
                    <a16:creationId xmlns:a16="http://schemas.microsoft.com/office/drawing/2014/main" id="{AB9B5E34-AA26-41ED-26E2-D498BFCA654D}"/>
                  </a:ext>
                </a:extLst>
              </p:cNvPr>
              <p:cNvSpPr/>
              <p:nvPr/>
            </p:nvSpPr>
            <p:spPr>
              <a:xfrm>
                <a:off x="563171" y="8168177"/>
                <a:ext cx="2801671"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250" name="Textfeld 249">
                <a:extLst>
                  <a:ext uri="{FF2B5EF4-FFF2-40B4-BE49-F238E27FC236}">
                    <a16:creationId xmlns:a16="http://schemas.microsoft.com/office/drawing/2014/main" id="{F3EE1ABB-2C89-E566-2B66-EB13F5649999}"/>
                  </a:ext>
                </a:extLst>
              </p:cNvPr>
              <p:cNvSpPr txBox="1"/>
              <p:nvPr/>
            </p:nvSpPr>
            <p:spPr>
              <a:xfrm>
                <a:off x="2164434" y="9107677"/>
                <a:ext cx="727458" cy="200055"/>
              </a:xfrm>
              <a:prstGeom prst="rect">
                <a:avLst/>
              </a:prstGeom>
              <a:noFill/>
            </p:spPr>
            <p:txBody>
              <a:bodyPr wrap="square" rtlCol="0">
                <a:spAutoFit/>
              </a:bodyPr>
              <a:lstStyle/>
              <a:p>
                <a:r>
                  <a:rPr lang="de-DE" sz="651" b="1">
                    <a:solidFill>
                      <a:srgbClr val="3C3C3C"/>
                    </a:solidFill>
                    <a:latin typeface="Titillium Web  "/>
                  </a:rPr>
                  <a:t>1,25</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252" name="Freihandform: Form 23">
                <a:extLst>
                  <a:ext uri="{FF2B5EF4-FFF2-40B4-BE49-F238E27FC236}">
                    <a16:creationId xmlns:a16="http://schemas.microsoft.com/office/drawing/2014/main" id="{BDBEC6F9-1A01-9A77-4DF2-B70AA9CE8D26}"/>
                  </a:ext>
                </a:extLst>
              </p:cNvPr>
              <p:cNvSpPr/>
              <p:nvPr/>
            </p:nvSpPr>
            <p:spPr>
              <a:xfrm>
                <a:off x="1888161" y="9060432"/>
                <a:ext cx="666437" cy="93072"/>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253" name="Textfeld 252">
                <a:extLst>
                  <a:ext uri="{FF2B5EF4-FFF2-40B4-BE49-F238E27FC236}">
                    <a16:creationId xmlns:a16="http://schemas.microsoft.com/office/drawing/2014/main" id="{EBE56EFD-0577-A4BC-88CE-3F153249D567}"/>
                  </a:ext>
                </a:extLst>
              </p:cNvPr>
              <p:cNvSpPr txBox="1"/>
              <p:nvPr/>
            </p:nvSpPr>
            <p:spPr>
              <a:xfrm>
                <a:off x="2163370" y="9001718"/>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255" name="Freihandform: Form 254">
                <a:extLst>
                  <a:ext uri="{FF2B5EF4-FFF2-40B4-BE49-F238E27FC236}">
                    <a16:creationId xmlns:a16="http://schemas.microsoft.com/office/drawing/2014/main" id="{D8425F4A-5B9E-B0CD-D986-760D6EA8EF91}"/>
                  </a:ext>
                </a:extLst>
              </p:cNvPr>
              <p:cNvSpPr/>
              <p:nvPr/>
            </p:nvSpPr>
            <p:spPr>
              <a:xfrm>
                <a:off x="1888737" y="9256963"/>
                <a:ext cx="288000" cy="365436"/>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260" name="Freihandform: Form 259">
                <a:extLst>
                  <a:ext uri="{FF2B5EF4-FFF2-40B4-BE49-F238E27FC236}">
                    <a16:creationId xmlns:a16="http://schemas.microsoft.com/office/drawing/2014/main" id="{A0920D3B-FA05-2744-FDEE-CF310E6DDC55}"/>
                  </a:ext>
                </a:extLst>
              </p:cNvPr>
              <p:cNvSpPr/>
              <p:nvPr/>
            </p:nvSpPr>
            <p:spPr>
              <a:xfrm>
                <a:off x="1888737" y="9153060"/>
                <a:ext cx="288000" cy="102861"/>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271" name="Textfeld 270">
                <a:extLst>
                  <a:ext uri="{FF2B5EF4-FFF2-40B4-BE49-F238E27FC236}">
                    <a16:creationId xmlns:a16="http://schemas.microsoft.com/office/drawing/2014/main" id="{79A05F60-0E6C-64FB-7345-9CC7EBC8C629}"/>
                  </a:ext>
                </a:extLst>
              </p:cNvPr>
              <p:cNvSpPr txBox="1"/>
              <p:nvPr/>
            </p:nvSpPr>
            <p:spPr>
              <a:xfrm>
                <a:off x="2173441" y="9713066"/>
                <a:ext cx="119316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sp>
            <p:nvSpPr>
              <p:cNvPr id="285" name="Textfeld 284">
                <a:extLst>
                  <a:ext uri="{FF2B5EF4-FFF2-40B4-BE49-F238E27FC236}">
                    <a16:creationId xmlns:a16="http://schemas.microsoft.com/office/drawing/2014/main" id="{A0259A11-01D4-5938-C206-985FE02D442E}"/>
                  </a:ext>
                </a:extLst>
              </p:cNvPr>
              <p:cNvSpPr txBox="1"/>
              <p:nvPr/>
            </p:nvSpPr>
            <p:spPr>
              <a:xfrm>
                <a:off x="2169271" y="9326810"/>
                <a:ext cx="507536"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6,35</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8" name="Textfeld 287">
                <a:extLst>
                  <a:ext uri="{FF2B5EF4-FFF2-40B4-BE49-F238E27FC236}">
                    <a16:creationId xmlns:a16="http://schemas.microsoft.com/office/drawing/2014/main" id="{2850063F-4643-94B3-FCAA-6AA562B8F35F}"/>
                  </a:ext>
                </a:extLst>
              </p:cNvPr>
              <p:cNvSpPr txBox="1"/>
              <p:nvPr/>
            </p:nvSpPr>
            <p:spPr>
              <a:xfrm>
                <a:off x="2173441" y="9884596"/>
                <a:ext cx="1500033" cy="200055"/>
              </a:xfrm>
              <a:prstGeom prst="rect">
                <a:avLst/>
              </a:prstGeom>
              <a:noFill/>
            </p:spPr>
            <p:txBody>
              <a:bodyPr wrap="square" rtlCol="0">
                <a:spAutoFit/>
              </a:bodyPr>
              <a:lstStyle/>
              <a:p>
                <a:r>
                  <a:rPr lang="de-DE" sz="651">
                    <a:solidFill>
                      <a:srgbClr val="EB5032"/>
                    </a:solidFill>
                    <a:latin typeface="Titillium Web  "/>
                  </a:rPr>
                  <a:t>10 </a:t>
                </a:r>
                <a:r>
                  <a:rPr lang="de-DE" sz="700">
                    <a:solidFill>
                      <a:srgbClr val="E94D32"/>
                    </a:solidFill>
                    <a:latin typeface="Titillium Web  "/>
                  </a:rPr>
                  <a:t>Ct**</a:t>
                </a:r>
                <a:endParaRPr lang="de-AT" sz="651">
                  <a:solidFill>
                    <a:srgbClr val="EB5032"/>
                  </a:solidFill>
                  <a:latin typeface="Titillium Web  "/>
                </a:endParaRPr>
              </a:p>
            </p:txBody>
          </p:sp>
          <p:sp>
            <p:nvSpPr>
              <p:cNvPr id="336" name="Textfeld 335">
                <a:extLst>
                  <a:ext uri="{FF2B5EF4-FFF2-40B4-BE49-F238E27FC236}">
                    <a16:creationId xmlns:a16="http://schemas.microsoft.com/office/drawing/2014/main" id="{DDEC912A-BD7A-9ECA-C961-D98051E4EA1F}"/>
                  </a:ext>
                </a:extLst>
              </p:cNvPr>
              <p:cNvSpPr txBox="1"/>
              <p:nvPr/>
            </p:nvSpPr>
            <p:spPr>
              <a:xfrm>
                <a:off x="1691718" y="8006698"/>
                <a:ext cx="2036752" cy="338554"/>
              </a:xfrm>
              <a:prstGeom prst="rect">
                <a:avLst/>
              </a:prstGeom>
              <a:noFill/>
            </p:spPr>
            <p:txBody>
              <a:bodyPr wrap="square">
                <a:spAutoFit/>
              </a:bodyPr>
              <a:lstStyle/>
              <a:p>
                <a:r>
                  <a:rPr lang="de-DE" sz="800" b="1">
                    <a:solidFill>
                      <a:srgbClr val="3C3C3C"/>
                    </a:solidFill>
                    <a:latin typeface="Titillium Web  "/>
                  </a:rPr>
                  <a:t>= 18,8 Ct / kWh</a:t>
                </a:r>
              </a:p>
              <a:p>
                <a:r>
                  <a:rPr lang="de-DE" sz="800">
                    <a:solidFill>
                      <a:srgbClr val="96C446"/>
                    </a:solidFill>
                    <a:latin typeface="Titillium Web  "/>
                  </a:rPr>
                  <a:t>Deine Ersparnis </a:t>
                </a:r>
                <a:r>
                  <a:rPr lang="de-DE" sz="800" b="1">
                    <a:solidFill>
                      <a:srgbClr val="96C446"/>
                    </a:solidFill>
                    <a:latin typeface="Titillium Web  "/>
                  </a:rPr>
                  <a:t>= 13,8 Ct/kWh = -42%</a:t>
                </a:r>
                <a:endParaRPr lang="de-AT" sz="800" b="1">
                  <a:solidFill>
                    <a:srgbClr val="96C446"/>
                  </a:solidFill>
                  <a:latin typeface="Titillium Web  "/>
                </a:endParaRPr>
              </a:p>
            </p:txBody>
          </p:sp>
          <p:pic>
            <p:nvPicPr>
              <p:cNvPr id="338" name="Grafik 337">
                <a:extLst>
                  <a:ext uri="{FF2B5EF4-FFF2-40B4-BE49-F238E27FC236}">
                    <a16:creationId xmlns:a16="http://schemas.microsoft.com/office/drawing/2014/main" id="{0B2D327C-52B8-BCC0-C9BC-C0DC96CAEB67}"/>
                  </a:ext>
                </a:extLst>
              </p:cNvPr>
              <p:cNvPicPr>
                <a:picLocks noChangeAspect="1"/>
              </p:cNvPicPr>
              <p:nvPr/>
            </p:nvPicPr>
            <p:blipFill rotWithShape="1">
              <a:blip r:embed="rId5"/>
              <a:srcRect t="16994" b="10123"/>
              <a:stretch/>
            </p:blipFill>
            <p:spPr>
              <a:xfrm>
                <a:off x="1980648" y="9161473"/>
                <a:ext cx="108523" cy="92849"/>
              </a:xfrm>
              <a:prstGeom prst="rect">
                <a:avLst/>
              </a:prstGeom>
            </p:spPr>
          </p:pic>
          <p:sp>
            <p:nvSpPr>
              <p:cNvPr id="339" name="Textfeld 338">
                <a:extLst>
                  <a:ext uri="{FF2B5EF4-FFF2-40B4-BE49-F238E27FC236}">
                    <a16:creationId xmlns:a16="http://schemas.microsoft.com/office/drawing/2014/main" id="{AE002A8E-0129-63B0-5FD5-B610AF255D04}"/>
                  </a:ext>
                </a:extLst>
              </p:cNvPr>
              <p:cNvSpPr txBox="1"/>
              <p:nvPr/>
            </p:nvSpPr>
            <p:spPr>
              <a:xfrm>
                <a:off x="180101" y="7998190"/>
                <a:ext cx="1827843" cy="215444"/>
              </a:xfrm>
              <a:prstGeom prst="rect">
                <a:avLst/>
              </a:prstGeom>
              <a:noFill/>
            </p:spPr>
            <p:txBody>
              <a:bodyPr wrap="square" rtlCol="0">
                <a:spAutoFit/>
              </a:bodyPr>
              <a:lstStyle/>
              <a:p>
                <a:r>
                  <a:rPr lang="de-DE" sz="800" b="1">
                    <a:solidFill>
                      <a:srgbClr val="3C3C3C"/>
                    </a:solidFill>
                    <a:latin typeface="Titillium Web  "/>
                  </a:rPr>
                  <a:t> Gesamtkosten  = 32,6 Ct/kWh</a:t>
                </a:r>
                <a:endParaRPr lang="de-AT" sz="800" b="1">
                  <a:solidFill>
                    <a:srgbClr val="3C3C3C"/>
                  </a:solidFill>
                  <a:latin typeface="Titillium Web  "/>
                </a:endParaRPr>
              </a:p>
            </p:txBody>
          </p:sp>
          <p:sp>
            <p:nvSpPr>
              <p:cNvPr id="340" name="Freihandform: Form 339">
                <a:extLst>
                  <a:ext uri="{FF2B5EF4-FFF2-40B4-BE49-F238E27FC236}">
                    <a16:creationId xmlns:a16="http://schemas.microsoft.com/office/drawing/2014/main" id="{B1EC8429-C52D-519F-1289-4C39C8C0FF2F}"/>
                  </a:ext>
                </a:extLst>
              </p:cNvPr>
              <p:cNvSpPr/>
              <p:nvPr/>
            </p:nvSpPr>
            <p:spPr>
              <a:xfrm>
                <a:off x="1045514" y="8164519"/>
                <a:ext cx="288000" cy="411949"/>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341" name="Freihandform: Form 340">
                <a:extLst>
                  <a:ext uri="{FF2B5EF4-FFF2-40B4-BE49-F238E27FC236}">
                    <a16:creationId xmlns:a16="http://schemas.microsoft.com/office/drawing/2014/main" id="{B72E433F-6E08-CFD7-5A76-18AB4F22013E}"/>
                  </a:ext>
                </a:extLst>
              </p:cNvPr>
              <p:cNvSpPr/>
              <p:nvPr/>
            </p:nvSpPr>
            <p:spPr>
              <a:xfrm>
                <a:off x="1045513" y="8776386"/>
                <a:ext cx="288000" cy="587016"/>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342" name="Textfeld 341">
                <a:extLst>
                  <a:ext uri="{FF2B5EF4-FFF2-40B4-BE49-F238E27FC236}">
                    <a16:creationId xmlns:a16="http://schemas.microsoft.com/office/drawing/2014/main" id="{D5794A66-3BAC-9EC4-E474-F169B9435AE5}"/>
                  </a:ext>
                </a:extLst>
              </p:cNvPr>
              <p:cNvSpPr txBox="1"/>
              <p:nvPr/>
            </p:nvSpPr>
            <p:spPr>
              <a:xfrm>
                <a:off x="1325003" y="9727430"/>
                <a:ext cx="502567" cy="200055"/>
              </a:xfrm>
              <a:prstGeom prst="rect">
                <a:avLst/>
              </a:prstGeom>
              <a:noFill/>
            </p:spPr>
            <p:txBody>
              <a:bodyPr wrap="square" rtlCol="0">
                <a:spAutoFit/>
              </a:bodyPr>
              <a:lstStyle/>
              <a:p>
                <a:r>
                  <a:rPr lang="de-DE" sz="651" b="1">
                    <a:solidFill>
                      <a:srgbClr val="AFAFAF"/>
                    </a:solidFill>
                    <a:latin typeface="Titillium Web  "/>
                  </a:rPr>
                  <a:t>16,25</a:t>
                </a:r>
                <a:r>
                  <a:rPr lang="de-DE" sz="651">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343" name="Textfeld 342">
                <a:extLst>
                  <a:ext uri="{FF2B5EF4-FFF2-40B4-BE49-F238E27FC236}">
                    <a16:creationId xmlns:a16="http://schemas.microsoft.com/office/drawing/2014/main" id="{95B82510-CAF2-D8CD-EF2F-4547AE64534D}"/>
                  </a:ext>
                </a:extLst>
              </p:cNvPr>
              <p:cNvSpPr txBox="1"/>
              <p:nvPr/>
            </p:nvSpPr>
            <p:spPr>
              <a:xfrm>
                <a:off x="1357505" y="8254159"/>
                <a:ext cx="495244" cy="200055"/>
              </a:xfrm>
              <a:prstGeom prst="rect">
                <a:avLst/>
              </a:prstGeom>
              <a:noFill/>
            </p:spPr>
            <p:txBody>
              <a:bodyPr wrap="square" rtlCol="0">
                <a:spAutoFit/>
              </a:bodyPr>
              <a:lstStyle/>
              <a:p>
                <a:r>
                  <a:rPr lang="de-DE" sz="651" b="1">
                    <a:solidFill>
                      <a:srgbClr val="3C3C3C"/>
                    </a:solidFill>
                    <a:latin typeface="Titillium Web  "/>
                  </a:rPr>
                  <a:t>5,4</a:t>
                </a:r>
                <a:r>
                  <a:rPr lang="de-DE" sz="651">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344" name="Freihandform: Form 343">
                <a:extLst>
                  <a:ext uri="{FF2B5EF4-FFF2-40B4-BE49-F238E27FC236}">
                    <a16:creationId xmlns:a16="http://schemas.microsoft.com/office/drawing/2014/main" id="{A9CDE384-54C8-4F8A-0034-4342D81EDE1B}"/>
                  </a:ext>
                </a:extLst>
              </p:cNvPr>
              <p:cNvSpPr/>
              <p:nvPr/>
            </p:nvSpPr>
            <p:spPr>
              <a:xfrm>
                <a:off x="1045514" y="9365411"/>
                <a:ext cx="288000" cy="792519"/>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solidFill>
                    <a:srgbClr val="AFAFAF"/>
                  </a:solidFill>
                </a:endParaRPr>
              </a:p>
            </p:txBody>
          </p:sp>
          <p:sp>
            <p:nvSpPr>
              <p:cNvPr id="345" name="Freihandform: Form 344">
                <a:extLst>
                  <a:ext uri="{FF2B5EF4-FFF2-40B4-BE49-F238E27FC236}">
                    <a16:creationId xmlns:a16="http://schemas.microsoft.com/office/drawing/2014/main" id="{2FFC1763-E4E8-6CDA-1BF9-E0479FFAF24C}"/>
                  </a:ext>
                </a:extLst>
              </p:cNvPr>
              <p:cNvSpPr/>
              <p:nvPr/>
            </p:nvSpPr>
            <p:spPr>
              <a:xfrm>
                <a:off x="1121246" y="9624027"/>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346" name="Textfeld 345">
                <a:extLst>
                  <a:ext uri="{FF2B5EF4-FFF2-40B4-BE49-F238E27FC236}">
                    <a16:creationId xmlns:a16="http://schemas.microsoft.com/office/drawing/2014/main" id="{CD4B4646-F4F9-5D81-6ACF-A8361195564E}"/>
                  </a:ext>
                </a:extLst>
              </p:cNvPr>
              <p:cNvSpPr txBox="1"/>
              <p:nvPr/>
            </p:nvSpPr>
            <p:spPr>
              <a:xfrm>
                <a:off x="449055" y="9823673"/>
                <a:ext cx="658479" cy="192489"/>
              </a:xfrm>
              <a:prstGeom prst="rect">
                <a:avLst/>
              </a:prstGeom>
              <a:noFill/>
            </p:spPr>
            <p:txBody>
              <a:bodyPr wrap="square" rtlCol="0">
                <a:spAutoFit/>
              </a:bodyPr>
              <a:lstStyle/>
              <a:p>
                <a:pPr algn="r"/>
                <a:r>
                  <a:rPr lang="de-DE" sz="651">
                    <a:solidFill>
                      <a:srgbClr val="AFAFAF"/>
                    </a:solidFill>
                    <a:latin typeface="Titillium Web  "/>
                  </a:rPr>
                  <a:t>Energiepreis*</a:t>
                </a:r>
                <a:endParaRPr lang="de-AT" sz="651">
                  <a:solidFill>
                    <a:srgbClr val="AFAFAF"/>
                  </a:solidFill>
                  <a:latin typeface="Titillium Web  "/>
                </a:endParaRPr>
              </a:p>
            </p:txBody>
          </p:sp>
          <p:sp>
            <p:nvSpPr>
              <p:cNvPr id="347" name="Textfeld 346">
                <a:extLst>
                  <a:ext uri="{FF2B5EF4-FFF2-40B4-BE49-F238E27FC236}">
                    <a16:creationId xmlns:a16="http://schemas.microsoft.com/office/drawing/2014/main" id="{1CD6F78E-78A4-398D-871B-CA79290368DE}"/>
                  </a:ext>
                </a:extLst>
              </p:cNvPr>
              <p:cNvSpPr txBox="1"/>
              <p:nvPr/>
            </p:nvSpPr>
            <p:spPr>
              <a:xfrm>
                <a:off x="310514" y="9575426"/>
                <a:ext cx="793090" cy="321370"/>
              </a:xfrm>
              <a:prstGeom prst="rect">
                <a:avLst/>
              </a:prstGeom>
              <a:noFill/>
            </p:spPr>
            <p:txBody>
              <a:bodyPr wrap="square" rtlCol="0">
                <a:spAutoFit/>
              </a:bodyPr>
              <a:lstStyle/>
              <a:p>
                <a:pPr algn="r"/>
                <a:r>
                  <a:rPr lang="de-DE" sz="744" b="1">
                    <a:solidFill>
                      <a:srgbClr val="AFAFAF"/>
                    </a:solidFill>
                    <a:latin typeface="Titillium Web  "/>
                  </a:rPr>
                  <a:t>Dein</a:t>
                </a:r>
                <a:br>
                  <a:rPr lang="de-DE" sz="744" b="1">
                    <a:solidFill>
                      <a:srgbClr val="AFAFAF"/>
                    </a:solidFill>
                    <a:latin typeface="Titillium Web  "/>
                  </a:rPr>
                </a:br>
                <a:r>
                  <a:rPr lang="de-DE" sz="744" b="1">
                    <a:solidFill>
                      <a:srgbClr val="AFAFAF"/>
                    </a:solidFill>
                    <a:latin typeface="Titillium Web  "/>
                  </a:rPr>
                  <a:t>Stromlieferant</a:t>
                </a:r>
                <a:endParaRPr lang="de-AT" sz="744" b="1">
                  <a:solidFill>
                    <a:srgbClr val="AFAFAF"/>
                  </a:solidFill>
                  <a:latin typeface="Titillium Web  "/>
                </a:endParaRPr>
              </a:p>
            </p:txBody>
          </p:sp>
          <p:sp>
            <p:nvSpPr>
              <p:cNvPr id="348" name="Textfeld 347">
                <a:extLst>
                  <a:ext uri="{FF2B5EF4-FFF2-40B4-BE49-F238E27FC236}">
                    <a16:creationId xmlns:a16="http://schemas.microsoft.com/office/drawing/2014/main" id="{BCFA04FD-0C2F-1355-89CB-45C9C1156344}"/>
                  </a:ext>
                </a:extLst>
              </p:cNvPr>
              <p:cNvSpPr txBox="1"/>
              <p:nvPr/>
            </p:nvSpPr>
            <p:spPr>
              <a:xfrm>
                <a:off x="622407" y="828921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pic>
            <p:nvPicPr>
              <p:cNvPr id="350" name="Grafik 349">
                <a:extLst>
                  <a:ext uri="{FF2B5EF4-FFF2-40B4-BE49-F238E27FC236}">
                    <a16:creationId xmlns:a16="http://schemas.microsoft.com/office/drawing/2014/main" id="{270B8D2A-CBCF-9520-7B10-B00CCCD691E9}"/>
                  </a:ext>
                </a:extLst>
              </p:cNvPr>
              <p:cNvPicPr>
                <a:picLocks noChangeAspect="1"/>
              </p:cNvPicPr>
              <p:nvPr/>
            </p:nvPicPr>
            <p:blipFill>
              <a:blip r:embed="rId5"/>
              <a:stretch>
                <a:fillRect/>
              </a:stretch>
            </p:blipFill>
            <p:spPr>
              <a:xfrm>
                <a:off x="1075456" y="8232399"/>
                <a:ext cx="208681" cy="244974"/>
              </a:xfrm>
              <a:prstGeom prst="rect">
                <a:avLst/>
              </a:prstGeom>
            </p:spPr>
          </p:pic>
          <p:sp>
            <p:nvSpPr>
              <p:cNvPr id="351" name="Textfeld 350">
                <a:extLst>
                  <a:ext uri="{FF2B5EF4-FFF2-40B4-BE49-F238E27FC236}">
                    <a16:creationId xmlns:a16="http://schemas.microsoft.com/office/drawing/2014/main" id="{6A3EDBC5-0E8F-E643-6987-BD0FAD767011}"/>
                  </a:ext>
                </a:extLst>
              </p:cNvPr>
              <p:cNvSpPr txBox="1"/>
              <p:nvPr/>
            </p:nvSpPr>
            <p:spPr>
              <a:xfrm>
                <a:off x="1369152" y="8921201"/>
                <a:ext cx="465480"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8,65</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352" name="Textfeld 351">
                <a:extLst>
                  <a:ext uri="{FF2B5EF4-FFF2-40B4-BE49-F238E27FC236}">
                    <a16:creationId xmlns:a16="http://schemas.microsoft.com/office/drawing/2014/main" id="{DE532D64-726A-824F-D8E1-9A81084ACC0D}"/>
                  </a:ext>
                </a:extLst>
              </p:cNvPr>
              <p:cNvSpPr txBox="1"/>
              <p:nvPr/>
            </p:nvSpPr>
            <p:spPr>
              <a:xfrm>
                <a:off x="494692" y="8913577"/>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pic>
            <p:nvPicPr>
              <p:cNvPr id="189" name="Grafik 188">
                <a:extLst>
                  <a:ext uri="{FF2B5EF4-FFF2-40B4-BE49-F238E27FC236}">
                    <a16:creationId xmlns:a16="http://schemas.microsoft.com/office/drawing/2014/main" id="{7CAD411E-FCD4-3A95-732E-C43EAF1E1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8150" y="8902421"/>
                <a:ext cx="133684" cy="187157"/>
              </a:xfrm>
              <a:prstGeom prst="rect">
                <a:avLst/>
              </a:prstGeom>
            </p:spPr>
          </p:pic>
          <p:sp>
            <p:nvSpPr>
              <p:cNvPr id="190" name="Textfeld 189">
                <a:extLst>
                  <a:ext uri="{FF2B5EF4-FFF2-40B4-BE49-F238E27FC236}">
                    <a16:creationId xmlns:a16="http://schemas.microsoft.com/office/drawing/2014/main" id="{632086F5-BCF7-A930-19AC-945E98E66603}"/>
                  </a:ext>
                </a:extLst>
              </p:cNvPr>
              <p:cNvSpPr txBox="1"/>
              <p:nvPr/>
            </p:nvSpPr>
            <p:spPr>
              <a:xfrm>
                <a:off x="999510" y="9807695"/>
                <a:ext cx="389157" cy="246221"/>
              </a:xfrm>
              <a:prstGeom prst="rect">
                <a:avLst/>
              </a:prstGeom>
              <a:noFill/>
            </p:spPr>
            <p:txBody>
              <a:bodyPr wrap="square" rtlCol="0">
                <a:spAutoFit/>
              </a:bodyPr>
              <a:lstStyle/>
              <a:p>
                <a:pPr algn="ctr"/>
                <a:r>
                  <a:rPr lang="de-DE" sz="500">
                    <a:solidFill>
                      <a:schemeClr val="bg1"/>
                    </a:solidFill>
                    <a:latin typeface="Titillium Web  "/>
                  </a:rPr>
                  <a:t>Energie AG</a:t>
                </a:r>
                <a:endParaRPr lang="de-AT" sz="500">
                  <a:solidFill>
                    <a:schemeClr val="bg1"/>
                  </a:solidFill>
                  <a:latin typeface="Titillium Web  "/>
                </a:endParaRPr>
              </a:p>
            </p:txBody>
          </p:sp>
          <p:grpSp>
            <p:nvGrpSpPr>
              <p:cNvPr id="191" name="Gruppieren 190">
                <a:extLst>
                  <a:ext uri="{FF2B5EF4-FFF2-40B4-BE49-F238E27FC236}">
                    <a16:creationId xmlns:a16="http://schemas.microsoft.com/office/drawing/2014/main" id="{94BBFA14-BD20-678F-FF8F-0AAF5C4A68A0}"/>
                  </a:ext>
                </a:extLst>
              </p:cNvPr>
              <p:cNvGrpSpPr/>
              <p:nvPr/>
            </p:nvGrpSpPr>
            <p:grpSpPr>
              <a:xfrm>
                <a:off x="1904524" y="9779554"/>
                <a:ext cx="391322" cy="280725"/>
                <a:chOff x="2013340" y="3041933"/>
                <a:chExt cx="391322" cy="280725"/>
              </a:xfrm>
            </p:grpSpPr>
            <p:sp>
              <p:nvSpPr>
                <p:cNvPr id="209" name="Textfeld 208">
                  <a:extLst>
                    <a:ext uri="{FF2B5EF4-FFF2-40B4-BE49-F238E27FC236}">
                      <a16:creationId xmlns:a16="http://schemas.microsoft.com/office/drawing/2014/main" id="{1098A562-8DC3-1F11-8AAB-33B9D2C9B8D7}"/>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210" name="Freihandform 209">
                  <a:extLst>
                    <a:ext uri="{FF2B5EF4-FFF2-40B4-BE49-F238E27FC236}">
                      <a16:creationId xmlns:a16="http://schemas.microsoft.com/office/drawing/2014/main" id="{B4CFC35B-BA7C-B873-1513-62CC5CB6E22C}"/>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214" name="Freihandform 213">
                  <a:extLst>
                    <a:ext uri="{FF2B5EF4-FFF2-40B4-BE49-F238E27FC236}">
                      <a16:creationId xmlns:a16="http://schemas.microsoft.com/office/drawing/2014/main" id="{195E7E6A-F593-28BC-BC03-996A5AC0A4CB}"/>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pic>
            <p:nvPicPr>
              <p:cNvPr id="243" name="Grafik 242">
                <a:extLst>
                  <a:ext uri="{FF2B5EF4-FFF2-40B4-BE49-F238E27FC236}">
                    <a16:creationId xmlns:a16="http://schemas.microsoft.com/office/drawing/2014/main" id="{376CEB58-6518-A637-90EE-E002C2CBAC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8185" y="9336550"/>
                <a:ext cx="133684" cy="187157"/>
              </a:xfrm>
              <a:prstGeom prst="rect">
                <a:avLst/>
              </a:prstGeom>
            </p:spPr>
          </p:pic>
          <p:grpSp>
            <p:nvGrpSpPr>
              <p:cNvPr id="247" name="Gruppieren 246">
                <a:extLst>
                  <a:ext uri="{FF2B5EF4-FFF2-40B4-BE49-F238E27FC236}">
                    <a16:creationId xmlns:a16="http://schemas.microsoft.com/office/drawing/2014/main" id="{1402373A-345B-2138-A329-2E681B7DECF9}"/>
                  </a:ext>
                </a:extLst>
              </p:cNvPr>
              <p:cNvGrpSpPr/>
              <p:nvPr/>
            </p:nvGrpSpPr>
            <p:grpSpPr>
              <a:xfrm>
                <a:off x="459290" y="7726671"/>
                <a:ext cx="2156819" cy="499978"/>
                <a:chOff x="829085" y="817166"/>
                <a:chExt cx="2156819" cy="499978"/>
              </a:xfrm>
            </p:grpSpPr>
            <p:sp>
              <p:nvSpPr>
                <p:cNvPr id="248" name="Rechteck 247">
                  <a:extLst>
                    <a:ext uri="{FF2B5EF4-FFF2-40B4-BE49-F238E27FC236}">
                      <a16:creationId xmlns:a16="http://schemas.microsoft.com/office/drawing/2014/main" id="{DBE951AB-842D-1957-BB58-44D468692F4C}"/>
                    </a:ext>
                  </a:extLst>
                </p:cNvPr>
                <p:cNvSpPr/>
                <p:nvPr/>
              </p:nvSpPr>
              <p:spPr>
                <a:xfrm>
                  <a:off x="829085" y="81716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249" name="Rechteck 248">
                  <a:extLst>
                    <a:ext uri="{FF2B5EF4-FFF2-40B4-BE49-F238E27FC236}">
                      <a16:creationId xmlns:a16="http://schemas.microsoft.com/office/drawing/2014/main" id="{1D12C5D9-E002-DDD3-88EA-D795A42AE08F}"/>
                    </a:ext>
                  </a:extLst>
                </p:cNvPr>
                <p:cNvSpPr/>
                <p:nvPr/>
              </p:nvSpPr>
              <p:spPr>
                <a:xfrm>
                  <a:off x="1789526" y="81716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sp>
            <p:nvSpPr>
              <p:cNvPr id="7" name="Freihandform: Form 23">
                <a:extLst>
                  <a:ext uri="{FF2B5EF4-FFF2-40B4-BE49-F238E27FC236}">
                    <a16:creationId xmlns:a16="http://schemas.microsoft.com/office/drawing/2014/main" id="{CBF83F8B-0E10-17B8-6973-F6C5D3725CFF}"/>
                  </a:ext>
                </a:extLst>
              </p:cNvPr>
              <p:cNvSpPr/>
              <p:nvPr/>
            </p:nvSpPr>
            <p:spPr>
              <a:xfrm>
                <a:off x="1045369" y="8653437"/>
                <a:ext cx="289981" cy="124319"/>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solidFill>
                <a:schemeClr val="accent5">
                  <a:lumMod val="75000"/>
                </a:schemeClr>
              </a:solidFill>
              <a:ln w="13815" cap="flat">
                <a:noFill/>
                <a:prstDash val="solid"/>
                <a:miter/>
              </a:ln>
            </p:spPr>
            <p:txBody>
              <a:bodyPr rtlCol="0" anchor="ctr"/>
              <a:lstStyle/>
              <a:p>
                <a:endParaRPr lang="de-AT" sz="1116"/>
              </a:p>
            </p:txBody>
          </p:sp>
          <p:sp>
            <p:nvSpPr>
              <p:cNvPr id="10" name="Textfeld 9">
                <a:extLst>
                  <a:ext uri="{FF2B5EF4-FFF2-40B4-BE49-F238E27FC236}">
                    <a16:creationId xmlns:a16="http://schemas.microsoft.com/office/drawing/2014/main" id="{392EDC67-0DA5-5F25-3A17-A5F10C71BA69}"/>
                  </a:ext>
                </a:extLst>
              </p:cNvPr>
              <p:cNvSpPr txBox="1"/>
              <p:nvPr/>
            </p:nvSpPr>
            <p:spPr>
              <a:xfrm>
                <a:off x="200025" y="8618528"/>
                <a:ext cx="918817" cy="192489"/>
              </a:xfrm>
              <a:prstGeom prst="rect">
                <a:avLst/>
              </a:prstGeom>
              <a:noFill/>
            </p:spPr>
            <p:txBody>
              <a:bodyPr wrap="square" rtlCol="0">
                <a:spAutoFit/>
              </a:bodyPr>
              <a:lstStyle/>
              <a:p>
                <a:pPr algn="ctr"/>
                <a:r>
                  <a:rPr lang="de-DE" sz="651" b="1">
                    <a:solidFill>
                      <a:schemeClr val="accent5">
                        <a:lumMod val="75000"/>
                      </a:schemeClr>
                    </a:solidFill>
                    <a:latin typeface="Titillium Web  "/>
                  </a:rPr>
                  <a:t>Elektrizitätsabgabe</a:t>
                </a:r>
                <a:endParaRPr lang="de-AT" sz="651">
                  <a:solidFill>
                    <a:schemeClr val="accent5">
                      <a:lumMod val="75000"/>
                    </a:schemeClr>
                  </a:solidFill>
                  <a:latin typeface="Titillium Web  "/>
                </a:endParaRPr>
              </a:p>
            </p:txBody>
          </p:sp>
          <p:sp>
            <p:nvSpPr>
              <p:cNvPr id="13" name="Freihandform: Form 23">
                <a:extLst>
                  <a:ext uri="{FF2B5EF4-FFF2-40B4-BE49-F238E27FC236}">
                    <a16:creationId xmlns:a16="http://schemas.microsoft.com/office/drawing/2014/main" id="{E6F6D9D8-64EE-2B3D-508E-B466F6648329}"/>
                  </a:ext>
                </a:extLst>
              </p:cNvPr>
              <p:cNvSpPr/>
              <p:nvPr/>
            </p:nvSpPr>
            <p:spPr>
              <a:xfrm>
                <a:off x="1045368" y="8575767"/>
                <a:ext cx="289981" cy="80967"/>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solidFill>
                <a:schemeClr val="accent6">
                  <a:lumMod val="75000"/>
                </a:schemeClr>
              </a:solidFill>
              <a:ln w="13815" cap="flat">
                <a:noFill/>
                <a:prstDash val="solid"/>
                <a:miter/>
              </a:ln>
            </p:spPr>
            <p:txBody>
              <a:bodyPr rtlCol="0" anchor="ctr"/>
              <a:lstStyle/>
              <a:p>
                <a:endParaRPr lang="de-AT" sz="1116"/>
              </a:p>
            </p:txBody>
          </p:sp>
          <p:sp>
            <p:nvSpPr>
              <p:cNvPr id="59" name="Textfeld 58">
                <a:extLst>
                  <a:ext uri="{FF2B5EF4-FFF2-40B4-BE49-F238E27FC236}">
                    <a16:creationId xmlns:a16="http://schemas.microsoft.com/office/drawing/2014/main" id="{F9269293-78C2-2FD3-251B-F5BAF87F8B0B}"/>
                  </a:ext>
                </a:extLst>
              </p:cNvPr>
              <p:cNvSpPr txBox="1"/>
              <p:nvPr/>
            </p:nvSpPr>
            <p:spPr>
              <a:xfrm>
                <a:off x="1361285" y="8512989"/>
                <a:ext cx="495244" cy="200055"/>
              </a:xfrm>
              <a:prstGeom prst="rect">
                <a:avLst/>
              </a:prstGeom>
              <a:noFill/>
            </p:spPr>
            <p:txBody>
              <a:bodyPr wrap="square" rtlCol="0">
                <a:spAutoFit/>
              </a:bodyPr>
              <a:lstStyle/>
              <a:p>
                <a:r>
                  <a:rPr lang="de-DE" sz="651" b="1">
                    <a:solidFill>
                      <a:schemeClr val="accent6">
                        <a:lumMod val="75000"/>
                      </a:schemeClr>
                    </a:solidFill>
                    <a:latin typeface="Titillium Web  "/>
                  </a:rPr>
                  <a:t>0,8</a:t>
                </a:r>
                <a:r>
                  <a:rPr lang="de-DE" sz="651">
                    <a:solidFill>
                      <a:schemeClr val="accent6">
                        <a:lumMod val="75000"/>
                      </a:schemeClr>
                    </a:solidFill>
                    <a:latin typeface="Titillium Web  "/>
                  </a:rPr>
                  <a:t> </a:t>
                </a:r>
                <a:r>
                  <a:rPr lang="de-DE" sz="700" b="1">
                    <a:solidFill>
                      <a:schemeClr val="accent6">
                        <a:lumMod val="75000"/>
                      </a:schemeClr>
                    </a:solidFill>
                    <a:latin typeface="Titillium Web  "/>
                  </a:rPr>
                  <a:t>Ct</a:t>
                </a:r>
                <a:endParaRPr lang="de-AT" sz="651">
                  <a:solidFill>
                    <a:schemeClr val="accent6">
                      <a:lumMod val="75000"/>
                    </a:schemeClr>
                  </a:solidFill>
                  <a:latin typeface="Titillium Web  "/>
                </a:endParaRPr>
              </a:p>
            </p:txBody>
          </p:sp>
          <p:sp>
            <p:nvSpPr>
              <p:cNvPr id="80" name="Textfeld 79">
                <a:extLst>
                  <a:ext uri="{FF2B5EF4-FFF2-40B4-BE49-F238E27FC236}">
                    <a16:creationId xmlns:a16="http://schemas.microsoft.com/office/drawing/2014/main" id="{464D1274-3C4D-583F-5505-802B5ED255B9}"/>
                  </a:ext>
                </a:extLst>
              </p:cNvPr>
              <p:cNvSpPr txBox="1"/>
              <p:nvPr/>
            </p:nvSpPr>
            <p:spPr>
              <a:xfrm>
                <a:off x="1361285" y="8624218"/>
                <a:ext cx="495244" cy="200055"/>
              </a:xfrm>
              <a:prstGeom prst="rect">
                <a:avLst/>
              </a:prstGeom>
              <a:noFill/>
            </p:spPr>
            <p:txBody>
              <a:bodyPr wrap="square" rtlCol="0">
                <a:spAutoFit/>
              </a:bodyPr>
              <a:lstStyle/>
              <a:p>
                <a:r>
                  <a:rPr lang="de-DE" sz="651" b="1">
                    <a:solidFill>
                      <a:schemeClr val="accent5">
                        <a:lumMod val="75000"/>
                      </a:schemeClr>
                    </a:solidFill>
                    <a:latin typeface="Titillium Web  "/>
                  </a:rPr>
                  <a:t>1,5</a:t>
                </a:r>
                <a:r>
                  <a:rPr lang="de-DE" sz="651">
                    <a:solidFill>
                      <a:schemeClr val="accent5">
                        <a:lumMod val="75000"/>
                      </a:schemeClr>
                    </a:solidFill>
                    <a:latin typeface="Titillium Web  "/>
                  </a:rPr>
                  <a:t> </a:t>
                </a:r>
                <a:r>
                  <a:rPr lang="de-DE" sz="700" b="1">
                    <a:solidFill>
                      <a:schemeClr val="accent5">
                        <a:lumMod val="75000"/>
                      </a:schemeClr>
                    </a:solidFill>
                    <a:latin typeface="Titillium Web  "/>
                  </a:rPr>
                  <a:t>Ct</a:t>
                </a:r>
                <a:endParaRPr lang="de-AT" sz="651">
                  <a:solidFill>
                    <a:schemeClr val="accent5">
                      <a:lumMod val="75000"/>
                    </a:schemeClr>
                  </a:solidFill>
                  <a:latin typeface="Titillium Web  "/>
                </a:endParaRPr>
              </a:p>
            </p:txBody>
          </p:sp>
        </p:grpSp>
      </p:grpSp>
    </p:spTree>
    <p:extLst>
      <p:ext uri="{BB962C8B-B14F-4D97-AF65-F5344CB8AC3E}">
        <p14:creationId xmlns:p14="http://schemas.microsoft.com/office/powerpoint/2010/main" val="11589250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6C2E5E83-4464-A9C3-27F9-AE84D47C7D2E}"/>
              </a:ext>
            </a:extLst>
          </p:cNvPr>
          <p:cNvSpPr txBox="1">
            <a:spLocks/>
          </p:cNvSpPr>
          <p:nvPr/>
        </p:nvSpPr>
        <p:spPr>
          <a:xfrm>
            <a:off x="376364" y="403932"/>
            <a:ext cx="5391321" cy="300446"/>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1488" kern="1200">
                <a:solidFill>
                  <a:schemeClr val="tx1"/>
                </a:solidFill>
                <a:latin typeface="+mj-lt"/>
                <a:ea typeface="+mj-ea"/>
                <a:cs typeface="+mj-cs"/>
              </a:defRPr>
            </a:lvl1pPr>
          </a:lstStyle>
          <a:p>
            <a:r>
              <a:rPr lang="de-DE">
                <a:solidFill>
                  <a:srgbClr val="3C3C3C"/>
                </a:solidFill>
                <a:latin typeface="Titillium Web SemiBold"/>
              </a:rPr>
              <a:t>Anpassbare Preisvergleichs-Diagramme</a:t>
            </a:r>
            <a:endParaRPr lang="de-DE">
              <a:solidFill>
                <a:srgbClr val="3C3C3C"/>
              </a:solidFill>
            </a:endParaRPr>
          </a:p>
        </p:txBody>
      </p:sp>
      <p:grpSp>
        <p:nvGrpSpPr>
          <p:cNvPr id="358" name="Gruppieren 357">
            <a:extLst>
              <a:ext uri="{FF2B5EF4-FFF2-40B4-BE49-F238E27FC236}">
                <a16:creationId xmlns:a16="http://schemas.microsoft.com/office/drawing/2014/main" id="{92D84836-CF88-0AED-F3A4-8CD073979C24}"/>
              </a:ext>
            </a:extLst>
          </p:cNvPr>
          <p:cNvGrpSpPr/>
          <p:nvPr/>
        </p:nvGrpSpPr>
        <p:grpSpPr>
          <a:xfrm>
            <a:off x="545685" y="1294865"/>
            <a:ext cx="3522752" cy="2488822"/>
            <a:chOff x="323312" y="1015973"/>
            <a:chExt cx="3522752" cy="2488822"/>
          </a:xfrm>
        </p:grpSpPr>
        <p:sp>
          <p:nvSpPr>
            <p:cNvPr id="183" name="Textfeld 182">
              <a:extLst>
                <a:ext uri="{FF2B5EF4-FFF2-40B4-BE49-F238E27FC236}">
                  <a16:creationId xmlns:a16="http://schemas.microsoft.com/office/drawing/2014/main" id="{408D5661-F2A3-B80D-938A-48D1207DB580}"/>
                </a:ext>
              </a:extLst>
            </p:cNvPr>
            <p:cNvSpPr txBox="1"/>
            <p:nvPr/>
          </p:nvSpPr>
          <p:spPr>
            <a:xfrm>
              <a:off x="1809312" y="1376470"/>
              <a:ext cx="2036752" cy="338554"/>
            </a:xfrm>
            <a:prstGeom prst="rect">
              <a:avLst/>
            </a:prstGeom>
            <a:noFill/>
          </p:spPr>
          <p:txBody>
            <a:bodyPr wrap="square" lIns="91440" tIns="45720" rIns="91440" bIns="45720" anchor="t">
              <a:spAutoFit/>
            </a:bodyPr>
            <a:lstStyle/>
            <a:p>
              <a:r>
                <a:rPr lang="de-DE" sz="800" b="1">
                  <a:solidFill>
                    <a:srgbClr val="3C3C3C"/>
                  </a:solidFill>
                  <a:latin typeface="Titillium Web  "/>
                </a:rPr>
                <a:t>= 18 Ct / kWh</a:t>
              </a:r>
            </a:p>
            <a:p>
              <a:r>
                <a:rPr lang="de-DE" sz="800">
                  <a:solidFill>
                    <a:srgbClr val="96C446"/>
                  </a:solidFill>
                  <a:latin typeface="Titillium Web  "/>
                </a:rPr>
                <a:t>Deine Ersparnis </a:t>
              </a:r>
              <a:r>
                <a:rPr lang="de-DE" sz="800" b="1">
                  <a:solidFill>
                    <a:srgbClr val="96C446"/>
                  </a:solidFill>
                  <a:latin typeface="Titillium Web  "/>
                </a:rPr>
                <a:t>= 7 Ct/kWh = -28%</a:t>
              </a:r>
              <a:endParaRPr lang="de-AT" sz="800" b="1">
                <a:solidFill>
                  <a:srgbClr val="96C446"/>
                </a:solidFill>
                <a:latin typeface="Titillium Web  "/>
              </a:endParaRPr>
            </a:p>
          </p:txBody>
        </p:sp>
        <p:sp>
          <p:nvSpPr>
            <p:cNvPr id="105" name="Freihandform: Form 104">
              <a:extLst>
                <a:ext uri="{FF2B5EF4-FFF2-40B4-BE49-F238E27FC236}">
                  <a16:creationId xmlns:a16="http://schemas.microsoft.com/office/drawing/2014/main" id="{AF960854-8E7A-2533-328C-9529867B6A2D}"/>
                </a:ext>
              </a:extLst>
            </p:cNvPr>
            <p:cNvSpPr/>
            <p:nvPr/>
          </p:nvSpPr>
          <p:spPr>
            <a:xfrm>
              <a:off x="2100706" y="2444333"/>
              <a:ext cx="82684" cy="17718"/>
            </a:xfrm>
            <a:custGeom>
              <a:avLst/>
              <a:gdLst>
                <a:gd name="connsiteX0" fmla="*/ 119063 w 133350"/>
                <a:gd name="connsiteY0" fmla="*/ 0 h 28575"/>
                <a:gd name="connsiteX1" fmla="*/ 133350 w 133350"/>
                <a:gd name="connsiteY1" fmla="*/ 0 h 28575"/>
                <a:gd name="connsiteX2" fmla="*/ 133350 w 133350"/>
                <a:gd name="connsiteY2" fmla="*/ 28575 h 28575"/>
                <a:gd name="connsiteX3" fmla="*/ 119063 w 133350"/>
                <a:gd name="connsiteY3" fmla="*/ 28575 h 28575"/>
                <a:gd name="connsiteX4" fmla="*/ 14288 w 133350"/>
                <a:gd name="connsiteY4" fmla="*/ 28575 h 28575"/>
                <a:gd name="connsiteX5" fmla="*/ 0 w 133350"/>
                <a:gd name="connsiteY5" fmla="*/ 28575 h 28575"/>
                <a:gd name="connsiteX6" fmla="*/ 0 w 133350"/>
                <a:gd name="connsiteY6" fmla="*/ 0 h 28575"/>
                <a:gd name="connsiteX7" fmla="*/ 14288 w 133350"/>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28575">
                  <a:moveTo>
                    <a:pt x="119063" y="0"/>
                  </a:moveTo>
                  <a:cubicBezTo>
                    <a:pt x="126953" y="0"/>
                    <a:pt x="133350" y="0"/>
                    <a:pt x="133350" y="0"/>
                  </a:cubicBezTo>
                  <a:lnTo>
                    <a:pt x="133350" y="28575"/>
                  </a:lnTo>
                  <a:cubicBezTo>
                    <a:pt x="133350" y="28575"/>
                    <a:pt x="126953" y="28575"/>
                    <a:pt x="119063" y="28575"/>
                  </a:cubicBezTo>
                  <a:lnTo>
                    <a:pt x="14288" y="28575"/>
                  </a:lnTo>
                  <a:cubicBezTo>
                    <a:pt x="6397" y="28575"/>
                    <a:pt x="0" y="28575"/>
                    <a:pt x="0" y="28575"/>
                  </a:cubicBezTo>
                  <a:lnTo>
                    <a:pt x="0" y="0"/>
                  </a:lnTo>
                  <a:cubicBezTo>
                    <a:pt x="0" y="0"/>
                    <a:pt x="6397" y="0"/>
                    <a:pt x="14288" y="0"/>
                  </a:cubicBezTo>
                  <a:close/>
                </a:path>
              </a:pathLst>
            </a:custGeom>
            <a:noFill/>
            <a:ln w="9525" cap="flat">
              <a:solidFill>
                <a:srgbClr val="FFFFFF"/>
              </a:solidFill>
              <a:prstDash val="solid"/>
              <a:miter/>
            </a:ln>
          </p:spPr>
          <p:txBody>
            <a:bodyPr rtlCol="0" anchor="ctr"/>
            <a:lstStyle/>
            <a:p>
              <a:endParaRPr lang="de-AT" sz="1116"/>
            </a:p>
          </p:txBody>
        </p:sp>
        <p:sp>
          <p:nvSpPr>
            <p:cNvPr id="106" name="Freihandform: Form 105">
              <a:extLst>
                <a:ext uri="{FF2B5EF4-FFF2-40B4-BE49-F238E27FC236}">
                  <a16:creationId xmlns:a16="http://schemas.microsoft.com/office/drawing/2014/main" id="{14259598-308C-59B4-50BD-BBABCA488DAE}"/>
                </a:ext>
              </a:extLst>
            </p:cNvPr>
            <p:cNvSpPr/>
            <p:nvPr/>
          </p:nvSpPr>
          <p:spPr>
            <a:xfrm>
              <a:off x="2142048" y="2432521"/>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7" name="Freihandform: Form 106">
              <a:extLst>
                <a:ext uri="{FF2B5EF4-FFF2-40B4-BE49-F238E27FC236}">
                  <a16:creationId xmlns:a16="http://schemas.microsoft.com/office/drawing/2014/main" id="{C869119B-F665-4F3B-8998-A9E80A77A699}"/>
                </a:ext>
              </a:extLst>
            </p:cNvPr>
            <p:cNvSpPr/>
            <p:nvPr/>
          </p:nvSpPr>
          <p:spPr>
            <a:xfrm>
              <a:off x="2174531"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08" name="Freihandform: Form 107">
              <a:extLst>
                <a:ext uri="{FF2B5EF4-FFF2-40B4-BE49-F238E27FC236}">
                  <a16:creationId xmlns:a16="http://schemas.microsoft.com/office/drawing/2014/main" id="{3481D3E3-7910-BF49-7C3A-81E4D9E1ADEC}"/>
                </a:ext>
              </a:extLst>
            </p:cNvPr>
            <p:cNvSpPr/>
            <p:nvPr/>
          </p:nvSpPr>
          <p:spPr>
            <a:xfrm>
              <a:off x="2109565" y="2465005"/>
              <a:ext cx="5906" cy="11812"/>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noFill/>
            <a:ln w="9525" cap="rnd">
              <a:solidFill>
                <a:srgbClr val="FFFFFF"/>
              </a:solidFill>
              <a:prstDash val="solid"/>
              <a:miter/>
            </a:ln>
          </p:spPr>
          <p:txBody>
            <a:bodyPr rtlCol="0" anchor="ctr"/>
            <a:lstStyle/>
            <a:p>
              <a:endParaRPr lang="de-AT" sz="1116"/>
            </a:p>
          </p:txBody>
        </p:sp>
        <p:sp>
          <p:nvSpPr>
            <p:cNvPr id="113" name="Freihandform: Form 112">
              <a:extLst>
                <a:ext uri="{FF2B5EF4-FFF2-40B4-BE49-F238E27FC236}">
                  <a16:creationId xmlns:a16="http://schemas.microsoft.com/office/drawing/2014/main" id="{1CF27B13-640D-96B3-F2E5-FA0FE2F33F07}"/>
                </a:ext>
              </a:extLst>
            </p:cNvPr>
            <p:cNvSpPr/>
            <p:nvPr/>
          </p:nvSpPr>
          <p:spPr>
            <a:xfrm>
              <a:off x="2094800" y="2462051"/>
              <a:ext cx="38389" cy="129932"/>
            </a:xfrm>
            <a:custGeom>
              <a:avLst/>
              <a:gdLst>
                <a:gd name="connsiteX0" fmla="*/ 0 w 61912"/>
                <a:gd name="connsiteY0" fmla="*/ 209550 h 209550"/>
                <a:gd name="connsiteX1" fmla="*/ 61913 w 61912"/>
                <a:gd name="connsiteY1" fmla="*/ 0 h 209550"/>
              </a:gdLst>
              <a:ahLst/>
              <a:cxnLst>
                <a:cxn ang="0">
                  <a:pos x="connsiteX0" y="connsiteY0"/>
                </a:cxn>
                <a:cxn ang="0">
                  <a:pos x="connsiteX1" y="connsiteY1"/>
                </a:cxn>
              </a:cxnLst>
              <a:rect l="l" t="t" r="r" b="b"/>
              <a:pathLst>
                <a:path w="61912" h="209550">
                  <a:moveTo>
                    <a:pt x="0" y="209550"/>
                  </a:moveTo>
                  <a:lnTo>
                    <a:pt x="61913" y="0"/>
                  </a:lnTo>
                </a:path>
              </a:pathLst>
            </a:custGeom>
            <a:noFill/>
            <a:ln w="9525" cap="rnd">
              <a:solidFill>
                <a:srgbClr val="FFFFFF"/>
              </a:solidFill>
              <a:prstDash val="solid"/>
              <a:miter/>
            </a:ln>
          </p:spPr>
          <p:txBody>
            <a:bodyPr rtlCol="0" anchor="ctr"/>
            <a:lstStyle/>
            <a:p>
              <a:endParaRPr lang="de-AT" sz="1116"/>
            </a:p>
          </p:txBody>
        </p:sp>
        <p:sp>
          <p:nvSpPr>
            <p:cNvPr id="114" name="Freihandform: Form 113">
              <a:extLst>
                <a:ext uri="{FF2B5EF4-FFF2-40B4-BE49-F238E27FC236}">
                  <a16:creationId xmlns:a16="http://schemas.microsoft.com/office/drawing/2014/main" id="{809F4AB2-9B04-3653-8804-769912BE8249}"/>
                </a:ext>
              </a:extLst>
            </p:cNvPr>
            <p:cNvSpPr/>
            <p:nvPr/>
          </p:nvSpPr>
          <p:spPr>
            <a:xfrm>
              <a:off x="2150907" y="2462051"/>
              <a:ext cx="38389" cy="129932"/>
            </a:xfrm>
            <a:custGeom>
              <a:avLst/>
              <a:gdLst>
                <a:gd name="connsiteX0" fmla="*/ 61913 w 61912"/>
                <a:gd name="connsiteY0" fmla="*/ 209550 h 209550"/>
                <a:gd name="connsiteX1" fmla="*/ 0 w 61912"/>
                <a:gd name="connsiteY1" fmla="*/ 0 h 209550"/>
              </a:gdLst>
              <a:ahLst/>
              <a:cxnLst>
                <a:cxn ang="0">
                  <a:pos x="connsiteX0" y="connsiteY0"/>
                </a:cxn>
                <a:cxn ang="0">
                  <a:pos x="connsiteX1" y="connsiteY1"/>
                </a:cxn>
              </a:cxnLst>
              <a:rect l="l" t="t" r="r" b="b"/>
              <a:pathLst>
                <a:path w="61912" h="209550">
                  <a:moveTo>
                    <a:pt x="61913" y="209550"/>
                  </a:moveTo>
                  <a:lnTo>
                    <a:pt x="0" y="0"/>
                  </a:lnTo>
                </a:path>
              </a:pathLst>
            </a:custGeom>
            <a:noFill/>
            <a:ln w="9525" cap="rnd">
              <a:solidFill>
                <a:srgbClr val="FFFFFF"/>
              </a:solidFill>
              <a:prstDash val="solid"/>
              <a:miter/>
            </a:ln>
          </p:spPr>
          <p:txBody>
            <a:bodyPr rtlCol="0" anchor="ctr"/>
            <a:lstStyle/>
            <a:p>
              <a:endParaRPr lang="de-AT" sz="1116"/>
            </a:p>
          </p:txBody>
        </p:sp>
        <p:sp>
          <p:nvSpPr>
            <p:cNvPr id="116" name="Freihandform: Form 115">
              <a:extLst>
                <a:ext uri="{FF2B5EF4-FFF2-40B4-BE49-F238E27FC236}">
                  <a16:creationId xmlns:a16="http://schemas.microsoft.com/office/drawing/2014/main" id="{193A878D-35BC-D053-556C-6A08208DDA82}"/>
                </a:ext>
              </a:extLst>
            </p:cNvPr>
            <p:cNvSpPr/>
            <p:nvPr/>
          </p:nvSpPr>
          <p:spPr>
            <a:xfrm>
              <a:off x="2127283" y="2470911"/>
              <a:ext cx="23624" cy="14765"/>
            </a:xfrm>
            <a:custGeom>
              <a:avLst/>
              <a:gdLst>
                <a:gd name="connsiteX0" fmla="*/ 0 w 38100"/>
                <a:gd name="connsiteY0" fmla="*/ 23813 h 23812"/>
                <a:gd name="connsiteX1" fmla="*/ 38100 w 38100"/>
                <a:gd name="connsiteY1" fmla="*/ 0 h 23812"/>
              </a:gdLst>
              <a:ahLst/>
              <a:cxnLst>
                <a:cxn ang="0">
                  <a:pos x="connsiteX0" y="connsiteY0"/>
                </a:cxn>
                <a:cxn ang="0">
                  <a:pos x="connsiteX1" y="connsiteY1"/>
                </a:cxn>
              </a:cxnLst>
              <a:rect l="l" t="t" r="r" b="b"/>
              <a:pathLst>
                <a:path w="38100" h="23812">
                  <a:moveTo>
                    <a:pt x="0" y="23813"/>
                  </a:moveTo>
                  <a:lnTo>
                    <a:pt x="38100" y="0"/>
                  </a:lnTo>
                </a:path>
              </a:pathLst>
            </a:custGeom>
            <a:noFill/>
            <a:ln w="9525" cap="sq">
              <a:solidFill>
                <a:srgbClr val="FFFFFF"/>
              </a:solidFill>
              <a:prstDash val="solid"/>
              <a:miter/>
            </a:ln>
          </p:spPr>
          <p:txBody>
            <a:bodyPr rtlCol="0" anchor="ctr"/>
            <a:lstStyle/>
            <a:p>
              <a:endParaRPr lang="de-AT" sz="1116"/>
            </a:p>
          </p:txBody>
        </p:sp>
        <p:sp>
          <p:nvSpPr>
            <p:cNvPr id="117" name="Freihandform: Form 116">
              <a:extLst>
                <a:ext uri="{FF2B5EF4-FFF2-40B4-BE49-F238E27FC236}">
                  <a16:creationId xmlns:a16="http://schemas.microsoft.com/office/drawing/2014/main" id="{F23EC8BC-29C5-320B-F09C-329AA12A1285}"/>
                </a:ext>
              </a:extLst>
            </p:cNvPr>
            <p:cNvSpPr/>
            <p:nvPr/>
          </p:nvSpPr>
          <p:spPr>
            <a:xfrm>
              <a:off x="2001577" y="2779873"/>
              <a:ext cx="283488" cy="546817"/>
            </a:xfrm>
            <a:custGeom>
              <a:avLst/>
              <a:gdLst>
                <a:gd name="connsiteX0" fmla="*/ 257 w 457200"/>
                <a:gd name="connsiteY0" fmla="*/ 305 h 1076325"/>
                <a:gd name="connsiteX1" fmla="*/ 457457 w 457200"/>
                <a:gd name="connsiteY1" fmla="*/ 305 h 1076325"/>
                <a:gd name="connsiteX2" fmla="*/ 457457 w 457200"/>
                <a:gd name="connsiteY2" fmla="*/ 1076630 h 1076325"/>
                <a:gd name="connsiteX3" fmla="*/ 257 w 457200"/>
                <a:gd name="connsiteY3" fmla="*/ 1076630 h 1076325"/>
              </a:gdLst>
              <a:ahLst/>
              <a:cxnLst>
                <a:cxn ang="0">
                  <a:pos x="connsiteX0" y="connsiteY0"/>
                </a:cxn>
                <a:cxn ang="0">
                  <a:pos x="connsiteX1" y="connsiteY1"/>
                </a:cxn>
                <a:cxn ang="0">
                  <a:pos x="connsiteX2" y="connsiteY2"/>
                </a:cxn>
                <a:cxn ang="0">
                  <a:pos x="connsiteX3" y="connsiteY3"/>
                </a:cxn>
              </a:cxnLst>
              <a:rect l="l" t="t" r="r" b="b"/>
              <a:pathLst>
                <a:path w="457200" h="1076325">
                  <a:moveTo>
                    <a:pt x="257" y="305"/>
                  </a:moveTo>
                  <a:lnTo>
                    <a:pt x="457457" y="305"/>
                  </a:lnTo>
                  <a:lnTo>
                    <a:pt x="457457" y="1076630"/>
                  </a:lnTo>
                  <a:lnTo>
                    <a:pt x="257" y="1076630"/>
                  </a:lnTo>
                  <a:close/>
                </a:path>
              </a:pathLst>
            </a:custGeom>
            <a:solidFill>
              <a:srgbClr val="EB5032"/>
            </a:solidFill>
            <a:ln w="9525" cap="flat">
              <a:noFill/>
              <a:prstDash val="solid"/>
              <a:miter/>
            </a:ln>
          </p:spPr>
          <p:txBody>
            <a:bodyPr rtlCol="0" anchor="ctr"/>
            <a:lstStyle/>
            <a:p>
              <a:endParaRPr lang="de-AT" sz="1116"/>
            </a:p>
          </p:txBody>
        </p:sp>
        <p:sp>
          <p:nvSpPr>
            <p:cNvPr id="134" name="Freihandform: Form 133">
              <a:extLst>
                <a:ext uri="{FF2B5EF4-FFF2-40B4-BE49-F238E27FC236}">
                  <a16:creationId xmlns:a16="http://schemas.microsoft.com/office/drawing/2014/main" id="{2668B44A-5DEF-BE83-E947-5D3D26A2D891}"/>
                </a:ext>
              </a:extLst>
            </p:cNvPr>
            <p:cNvSpPr/>
            <p:nvPr/>
          </p:nvSpPr>
          <p:spPr>
            <a:xfrm>
              <a:off x="1185985" y="1714528"/>
              <a:ext cx="283488" cy="387714"/>
            </a:xfrm>
            <a:custGeom>
              <a:avLst/>
              <a:gdLst>
                <a:gd name="connsiteX0" fmla="*/ 105 w 457200"/>
                <a:gd name="connsiteY0" fmla="*/ 98 h 581025"/>
                <a:gd name="connsiteX1" fmla="*/ 457305 w 457200"/>
                <a:gd name="connsiteY1" fmla="*/ 98 h 581025"/>
                <a:gd name="connsiteX2" fmla="*/ 457305 w 457200"/>
                <a:gd name="connsiteY2" fmla="*/ 581123 h 581025"/>
                <a:gd name="connsiteX3" fmla="*/ 105 w 457200"/>
                <a:gd name="connsiteY3" fmla="*/ 581123 h 581025"/>
              </a:gdLst>
              <a:ahLst/>
              <a:cxnLst>
                <a:cxn ang="0">
                  <a:pos x="connsiteX0" y="connsiteY0"/>
                </a:cxn>
                <a:cxn ang="0">
                  <a:pos x="connsiteX1" y="connsiteY1"/>
                </a:cxn>
                <a:cxn ang="0">
                  <a:pos x="connsiteX2" y="connsiteY2"/>
                </a:cxn>
                <a:cxn ang="0">
                  <a:pos x="connsiteX3" y="connsiteY3"/>
                </a:cxn>
              </a:cxnLst>
              <a:rect l="l" t="t" r="r" b="b"/>
              <a:pathLst>
                <a:path w="457200" h="581025">
                  <a:moveTo>
                    <a:pt x="105" y="98"/>
                  </a:moveTo>
                  <a:lnTo>
                    <a:pt x="457305" y="98"/>
                  </a:lnTo>
                  <a:lnTo>
                    <a:pt x="457305" y="581123"/>
                  </a:lnTo>
                  <a:lnTo>
                    <a:pt x="105" y="581123"/>
                  </a:lnTo>
                  <a:close/>
                </a:path>
              </a:pathLst>
            </a:custGeom>
            <a:solidFill>
              <a:srgbClr val="3C3C3C"/>
            </a:solidFill>
            <a:ln w="9525" cap="flat">
              <a:noFill/>
              <a:prstDash val="solid"/>
              <a:miter/>
            </a:ln>
          </p:spPr>
          <p:txBody>
            <a:bodyPr rtlCol="0" anchor="ctr"/>
            <a:lstStyle/>
            <a:p>
              <a:endParaRPr lang="de-AT" sz="1116"/>
            </a:p>
          </p:txBody>
        </p:sp>
        <p:sp>
          <p:nvSpPr>
            <p:cNvPr id="135" name="Freihandform: Form 134">
              <a:extLst>
                <a:ext uri="{FF2B5EF4-FFF2-40B4-BE49-F238E27FC236}">
                  <a16:creationId xmlns:a16="http://schemas.microsoft.com/office/drawing/2014/main" id="{5E4318D9-7E1A-09B1-85C4-C4701B4B443B}"/>
                </a:ext>
              </a:extLst>
            </p:cNvPr>
            <p:cNvSpPr/>
            <p:nvPr/>
          </p:nvSpPr>
          <p:spPr>
            <a:xfrm>
              <a:off x="1269259" y="1922111"/>
              <a:ext cx="147651" cy="76775"/>
            </a:xfrm>
            <a:custGeom>
              <a:avLst/>
              <a:gdLst>
                <a:gd name="connsiteX0" fmla="*/ 0 w 238126"/>
                <a:gd name="connsiteY0" fmla="*/ 14427 h 123821"/>
                <a:gd name="connsiteX1" fmla="*/ 49416 w 238126"/>
                <a:gd name="connsiteY1" fmla="*/ 139 h 123821"/>
                <a:gd name="connsiteX2" fmla="*/ 147657 w 238126"/>
                <a:gd name="connsiteY2" fmla="*/ 48955 h 123821"/>
                <a:gd name="connsiteX3" fmla="*/ 155791 w 238126"/>
                <a:gd name="connsiteY3" fmla="*/ 58042 h 123821"/>
                <a:gd name="connsiteX4" fmla="*/ 72666 w 238126"/>
                <a:gd name="connsiteY4" fmla="*/ 61461 h 123821"/>
                <a:gd name="connsiteX5" fmla="*/ 155791 w 238126"/>
                <a:gd name="connsiteY5" fmla="*/ 66224 h 123821"/>
                <a:gd name="connsiteX6" fmla="*/ 155791 w 238126"/>
                <a:gd name="connsiteY6" fmla="*/ 58042 h 123821"/>
                <a:gd name="connsiteX7" fmla="*/ 13954 w 238126"/>
                <a:gd name="connsiteY7" fmla="*/ 87655 h 123821"/>
                <a:gd name="connsiteX8" fmla="*/ 116843 w 238126"/>
                <a:gd name="connsiteY8" fmla="*/ 123383 h 123821"/>
                <a:gd name="connsiteX9" fmla="*/ 237173 w 238126"/>
                <a:gd name="connsiteY9" fmla="*/ 31696 h 123821"/>
                <a:gd name="connsiteX10" fmla="*/ 155791 w 238126"/>
                <a:gd name="connsiteY10" fmla="*/ 58042 h 1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126" h="123821">
                  <a:moveTo>
                    <a:pt x="0" y="14427"/>
                  </a:moveTo>
                  <a:cubicBezTo>
                    <a:pt x="0" y="14427"/>
                    <a:pt x="34300" y="-1652"/>
                    <a:pt x="49416" y="139"/>
                  </a:cubicBezTo>
                  <a:cubicBezTo>
                    <a:pt x="79639" y="3711"/>
                    <a:pt x="104632" y="39430"/>
                    <a:pt x="147657" y="48955"/>
                  </a:cubicBezTo>
                  <a:cubicBezTo>
                    <a:pt x="151667" y="49850"/>
                    <a:pt x="154629" y="53603"/>
                    <a:pt x="155791" y="58042"/>
                  </a:cubicBezTo>
                  <a:moveTo>
                    <a:pt x="72666" y="61461"/>
                  </a:moveTo>
                  <a:cubicBezTo>
                    <a:pt x="72666" y="61461"/>
                    <a:pt x="152305" y="78730"/>
                    <a:pt x="155791" y="66224"/>
                  </a:cubicBezTo>
                  <a:cubicBezTo>
                    <a:pt x="156534" y="63557"/>
                    <a:pt x="156477" y="60680"/>
                    <a:pt x="155791" y="58042"/>
                  </a:cubicBezTo>
                  <a:moveTo>
                    <a:pt x="13954" y="87655"/>
                  </a:moveTo>
                  <a:cubicBezTo>
                    <a:pt x="13954" y="87655"/>
                    <a:pt x="94755" y="128470"/>
                    <a:pt x="116843" y="123383"/>
                  </a:cubicBezTo>
                  <a:cubicBezTo>
                    <a:pt x="147657" y="116277"/>
                    <a:pt x="248993" y="53717"/>
                    <a:pt x="237173" y="31696"/>
                  </a:cubicBezTo>
                  <a:cubicBezTo>
                    <a:pt x="232381" y="22761"/>
                    <a:pt x="155791" y="58042"/>
                    <a:pt x="155791" y="58042"/>
                  </a:cubicBezTo>
                </a:path>
              </a:pathLst>
            </a:custGeom>
            <a:noFill/>
            <a:ln w="9525" cap="flat">
              <a:solidFill>
                <a:srgbClr val="FFFFFF"/>
              </a:solidFill>
              <a:prstDash val="solid"/>
              <a:miter/>
            </a:ln>
          </p:spPr>
          <p:txBody>
            <a:bodyPr rtlCol="0" anchor="ctr"/>
            <a:lstStyle/>
            <a:p>
              <a:endParaRPr lang="de-AT" sz="1116"/>
            </a:p>
          </p:txBody>
        </p:sp>
        <p:sp>
          <p:nvSpPr>
            <p:cNvPr id="136" name="Freihandform: Form 135">
              <a:extLst>
                <a:ext uri="{FF2B5EF4-FFF2-40B4-BE49-F238E27FC236}">
                  <a16:creationId xmlns:a16="http://schemas.microsoft.com/office/drawing/2014/main" id="{BB9765AB-E366-6311-9C3B-2702D3645B55}"/>
                </a:ext>
              </a:extLst>
            </p:cNvPr>
            <p:cNvSpPr/>
            <p:nvPr/>
          </p:nvSpPr>
          <p:spPr>
            <a:xfrm>
              <a:off x="1237234" y="1926523"/>
              <a:ext cx="30327" cy="63690"/>
            </a:xfrm>
            <a:custGeom>
              <a:avLst/>
              <a:gdLst>
                <a:gd name="connsiteX0" fmla="*/ 7530 w 48910"/>
                <a:gd name="connsiteY0" fmla="*/ 2891 h 102717"/>
                <a:gd name="connsiteX1" fmla="*/ 19979 w 48910"/>
                <a:gd name="connsiteY1" fmla="*/ 214 h 102717"/>
                <a:gd name="connsiteX2" fmla="*/ 31294 w 48910"/>
                <a:gd name="connsiteY2" fmla="*/ 7529 h 102717"/>
                <a:gd name="connsiteX3" fmla="*/ 48697 w 48910"/>
                <a:gd name="connsiteY3" fmla="*/ 88511 h 102717"/>
                <a:gd name="connsiteX4" fmla="*/ 41381 w 48910"/>
                <a:gd name="connsiteY4" fmla="*/ 99827 h 102717"/>
                <a:gd name="connsiteX5" fmla="*/ 28932 w 48910"/>
                <a:gd name="connsiteY5" fmla="*/ 102503 h 102717"/>
                <a:gd name="connsiteX6" fmla="*/ 17617 w 48910"/>
                <a:gd name="connsiteY6" fmla="*/ 95188 h 102717"/>
                <a:gd name="connsiteX7" fmla="*/ 214 w 48910"/>
                <a:gd name="connsiteY7" fmla="*/ 14206 h 102717"/>
                <a:gd name="connsiteX8" fmla="*/ 7530 w 48910"/>
                <a:gd name="connsiteY8" fmla="*/ 2891 h 10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0" h="102717">
                  <a:moveTo>
                    <a:pt x="7530" y="2891"/>
                  </a:moveTo>
                  <a:lnTo>
                    <a:pt x="19979" y="214"/>
                  </a:lnTo>
                  <a:cubicBezTo>
                    <a:pt x="25122" y="-891"/>
                    <a:pt x="30190" y="2386"/>
                    <a:pt x="31294" y="7529"/>
                  </a:cubicBezTo>
                  <a:lnTo>
                    <a:pt x="48697" y="88511"/>
                  </a:lnTo>
                  <a:cubicBezTo>
                    <a:pt x="49801" y="93655"/>
                    <a:pt x="46525" y="98722"/>
                    <a:pt x="41381" y="99827"/>
                  </a:cubicBezTo>
                  <a:lnTo>
                    <a:pt x="28932" y="102503"/>
                  </a:lnTo>
                  <a:cubicBezTo>
                    <a:pt x="23789" y="103608"/>
                    <a:pt x="18721" y="100332"/>
                    <a:pt x="17617" y="95188"/>
                  </a:cubicBezTo>
                  <a:lnTo>
                    <a:pt x="214" y="14206"/>
                  </a:lnTo>
                  <a:cubicBezTo>
                    <a:pt x="-891" y="9063"/>
                    <a:pt x="2386" y="3996"/>
                    <a:pt x="7530" y="2891"/>
                  </a:cubicBezTo>
                  <a:close/>
                </a:path>
              </a:pathLst>
            </a:custGeom>
            <a:noFill/>
            <a:ln w="9525" cap="flat">
              <a:solidFill>
                <a:srgbClr val="FFFFFF"/>
              </a:solidFill>
              <a:prstDash val="solid"/>
              <a:miter/>
            </a:ln>
          </p:spPr>
          <p:txBody>
            <a:bodyPr rtlCol="0" anchor="ctr"/>
            <a:lstStyle/>
            <a:p>
              <a:endParaRPr lang="de-AT" sz="1116"/>
            </a:p>
          </p:txBody>
        </p:sp>
        <p:sp>
          <p:nvSpPr>
            <p:cNvPr id="137" name="Freihandform: Form 136">
              <a:extLst>
                <a:ext uri="{FF2B5EF4-FFF2-40B4-BE49-F238E27FC236}">
                  <a16:creationId xmlns:a16="http://schemas.microsoft.com/office/drawing/2014/main" id="{D2325BE4-0CA9-195B-2A70-213DFB40F2A1}"/>
                </a:ext>
              </a:extLst>
            </p:cNvPr>
            <p:cNvSpPr/>
            <p:nvPr/>
          </p:nvSpPr>
          <p:spPr>
            <a:xfrm>
              <a:off x="1336588" y="1874861"/>
              <a:ext cx="29530" cy="47248"/>
            </a:xfrm>
            <a:custGeom>
              <a:avLst/>
              <a:gdLst>
                <a:gd name="connsiteX0" fmla="*/ 0 w 47625"/>
                <a:gd name="connsiteY0" fmla="*/ 76200 h 76200"/>
                <a:gd name="connsiteX1" fmla="*/ 47625 w 47625"/>
                <a:gd name="connsiteY1" fmla="*/ 0 h 76200"/>
              </a:gdLst>
              <a:ahLst/>
              <a:cxnLst>
                <a:cxn ang="0">
                  <a:pos x="connsiteX0" y="connsiteY0"/>
                </a:cxn>
                <a:cxn ang="0">
                  <a:pos x="connsiteX1" y="connsiteY1"/>
                </a:cxn>
              </a:cxnLst>
              <a:rect l="l" t="t" r="r" b="b"/>
              <a:pathLst>
                <a:path w="47625" h="76200">
                  <a:moveTo>
                    <a:pt x="0" y="76200"/>
                  </a:moveTo>
                  <a:lnTo>
                    <a:pt x="47625" y="0"/>
                  </a:lnTo>
                </a:path>
              </a:pathLst>
            </a:custGeom>
            <a:noFill/>
            <a:ln w="9525" cap="flat">
              <a:solidFill>
                <a:srgbClr val="FFFFFF"/>
              </a:solidFill>
              <a:prstDash val="solid"/>
              <a:miter/>
            </a:ln>
          </p:spPr>
          <p:txBody>
            <a:bodyPr rtlCol="0" anchor="ctr"/>
            <a:lstStyle/>
            <a:p>
              <a:endParaRPr lang="de-AT" sz="1116"/>
            </a:p>
          </p:txBody>
        </p:sp>
        <p:sp>
          <p:nvSpPr>
            <p:cNvPr id="138" name="Freihandform: Form 137">
              <a:extLst>
                <a:ext uri="{FF2B5EF4-FFF2-40B4-BE49-F238E27FC236}">
                  <a16:creationId xmlns:a16="http://schemas.microsoft.com/office/drawing/2014/main" id="{26B35EC3-FC0A-F36A-A610-761386102E23}"/>
                </a:ext>
              </a:extLst>
            </p:cNvPr>
            <p:cNvSpPr/>
            <p:nvPr/>
          </p:nvSpPr>
          <p:spPr>
            <a:xfrm>
              <a:off x="1324776" y="187486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39" name="Freihandform: Form 138">
              <a:extLst>
                <a:ext uri="{FF2B5EF4-FFF2-40B4-BE49-F238E27FC236}">
                  <a16:creationId xmlns:a16="http://schemas.microsoft.com/office/drawing/2014/main" id="{56848EE2-4460-B40F-F476-AA9263E61D85}"/>
                </a:ext>
              </a:extLst>
            </p:cNvPr>
            <p:cNvSpPr/>
            <p:nvPr/>
          </p:nvSpPr>
          <p:spPr>
            <a:xfrm>
              <a:off x="1360212" y="1904391"/>
              <a:ext cx="17718" cy="17718"/>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4"/>
                    <a:pt x="22174" y="28575"/>
                    <a:pt x="14288" y="28575"/>
                  </a:cubicBezTo>
                  <a:cubicBezTo>
                    <a:pt x="6401" y="28575"/>
                    <a:pt x="0" y="22174"/>
                    <a:pt x="0" y="14288"/>
                  </a:cubicBezTo>
                  <a:cubicBezTo>
                    <a:pt x="0" y="6401"/>
                    <a:pt x="6401" y="0"/>
                    <a:pt x="14288" y="0"/>
                  </a:cubicBezTo>
                  <a:cubicBezTo>
                    <a:pt x="22174" y="0"/>
                    <a:pt x="28575" y="6401"/>
                    <a:pt x="28575" y="14288"/>
                  </a:cubicBezTo>
                  <a:close/>
                </a:path>
              </a:pathLst>
            </a:custGeom>
            <a:noFill/>
            <a:ln w="9525" cap="flat">
              <a:solidFill>
                <a:srgbClr val="FFFFFF"/>
              </a:solidFill>
              <a:prstDash val="solid"/>
              <a:miter/>
            </a:ln>
          </p:spPr>
          <p:txBody>
            <a:bodyPr rtlCol="0" anchor="ctr"/>
            <a:lstStyle/>
            <a:p>
              <a:endParaRPr lang="de-AT" sz="1116"/>
            </a:p>
          </p:txBody>
        </p:sp>
        <p:sp>
          <p:nvSpPr>
            <p:cNvPr id="140" name="Freihandform: Form 139">
              <a:extLst>
                <a:ext uri="{FF2B5EF4-FFF2-40B4-BE49-F238E27FC236}">
                  <a16:creationId xmlns:a16="http://schemas.microsoft.com/office/drawing/2014/main" id="{9D871DF8-516C-E8A1-86BA-196E0285DB3A}"/>
                </a:ext>
              </a:extLst>
            </p:cNvPr>
            <p:cNvSpPr/>
            <p:nvPr/>
          </p:nvSpPr>
          <p:spPr>
            <a:xfrm>
              <a:off x="1297661" y="1845331"/>
              <a:ext cx="106308" cy="82684"/>
            </a:xfrm>
            <a:custGeom>
              <a:avLst/>
              <a:gdLst>
                <a:gd name="connsiteX0" fmla="*/ 1943 w 171450"/>
                <a:gd name="connsiteY0" fmla="*/ 105166 h 133350"/>
                <a:gd name="connsiteX1" fmla="*/ 0 w 171450"/>
                <a:gd name="connsiteY1" fmla="*/ 86735 h 133350"/>
                <a:gd name="connsiteX2" fmla="*/ 85725 w 171450"/>
                <a:gd name="connsiteY2" fmla="*/ 0 h 133350"/>
                <a:gd name="connsiteX3" fmla="*/ 171450 w 171450"/>
                <a:gd name="connsiteY3" fmla="*/ 86735 h 133350"/>
                <a:gd name="connsiteX4" fmla="*/ 158029 w 171450"/>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33350">
                  <a:moveTo>
                    <a:pt x="1943" y="105166"/>
                  </a:moveTo>
                  <a:cubicBezTo>
                    <a:pt x="676" y="99222"/>
                    <a:pt x="0" y="93059"/>
                    <a:pt x="0" y="86735"/>
                  </a:cubicBezTo>
                  <a:cubicBezTo>
                    <a:pt x="0" y="38833"/>
                    <a:pt x="38386" y="0"/>
                    <a:pt x="85725" y="0"/>
                  </a:cubicBezTo>
                  <a:cubicBezTo>
                    <a:pt x="133074" y="0"/>
                    <a:pt x="171450" y="38833"/>
                    <a:pt x="171450" y="86735"/>
                  </a:cubicBezTo>
                  <a:cubicBezTo>
                    <a:pt x="171450" y="103889"/>
                    <a:pt x="166526" y="119891"/>
                    <a:pt x="158029" y="133350"/>
                  </a:cubicBezTo>
                </a:path>
              </a:pathLst>
            </a:custGeom>
            <a:noFill/>
            <a:ln w="9525" cap="flat">
              <a:solidFill>
                <a:srgbClr val="FFFFFF"/>
              </a:solidFill>
              <a:prstDash val="solid"/>
              <a:miter/>
            </a:ln>
          </p:spPr>
          <p:txBody>
            <a:bodyPr rtlCol="0" anchor="ctr"/>
            <a:lstStyle/>
            <a:p>
              <a:endParaRPr lang="de-AT" sz="1116"/>
            </a:p>
          </p:txBody>
        </p:sp>
        <p:sp>
          <p:nvSpPr>
            <p:cNvPr id="141" name="Freihandform: Form 140">
              <a:extLst>
                <a:ext uri="{FF2B5EF4-FFF2-40B4-BE49-F238E27FC236}">
                  <a16:creationId xmlns:a16="http://schemas.microsoft.com/office/drawing/2014/main" id="{52770B73-A034-F88D-297B-AAC441038C99}"/>
                </a:ext>
              </a:extLst>
            </p:cNvPr>
            <p:cNvSpPr/>
            <p:nvPr/>
          </p:nvSpPr>
          <p:spPr>
            <a:xfrm>
              <a:off x="1185985" y="2104629"/>
              <a:ext cx="283488" cy="584693"/>
            </a:xfrm>
            <a:custGeom>
              <a:avLst/>
              <a:gdLst>
                <a:gd name="connsiteX0" fmla="*/ 105 w 457200"/>
                <a:gd name="connsiteY0" fmla="*/ 159 h 942975"/>
                <a:gd name="connsiteX1" fmla="*/ 457305 w 457200"/>
                <a:gd name="connsiteY1" fmla="*/ 159 h 942975"/>
                <a:gd name="connsiteX2" fmla="*/ 457305 w 457200"/>
                <a:gd name="connsiteY2" fmla="*/ 943134 h 942975"/>
                <a:gd name="connsiteX3" fmla="*/ 105 w 457200"/>
                <a:gd name="connsiteY3" fmla="*/ 943134 h 942975"/>
              </a:gdLst>
              <a:ahLst/>
              <a:cxnLst>
                <a:cxn ang="0">
                  <a:pos x="connsiteX0" y="connsiteY0"/>
                </a:cxn>
                <a:cxn ang="0">
                  <a:pos x="connsiteX1" y="connsiteY1"/>
                </a:cxn>
                <a:cxn ang="0">
                  <a:pos x="connsiteX2" y="connsiteY2"/>
                </a:cxn>
                <a:cxn ang="0">
                  <a:pos x="connsiteX3" y="connsiteY3"/>
                </a:cxn>
              </a:cxnLst>
              <a:rect l="l" t="t" r="r" b="b"/>
              <a:pathLst>
                <a:path w="457200" h="942975">
                  <a:moveTo>
                    <a:pt x="105" y="159"/>
                  </a:moveTo>
                  <a:lnTo>
                    <a:pt x="457305" y="159"/>
                  </a:lnTo>
                  <a:lnTo>
                    <a:pt x="457305" y="943134"/>
                  </a:lnTo>
                  <a:lnTo>
                    <a:pt x="105" y="943134"/>
                  </a:lnTo>
                  <a:close/>
                </a:path>
              </a:pathLst>
            </a:custGeom>
            <a:solidFill>
              <a:srgbClr val="015294"/>
            </a:solidFill>
            <a:ln w="9525" cap="flat">
              <a:noFill/>
              <a:prstDash val="solid"/>
              <a:miter/>
            </a:ln>
          </p:spPr>
          <p:txBody>
            <a:bodyPr rtlCol="0" anchor="ctr"/>
            <a:lstStyle/>
            <a:p>
              <a:endParaRPr lang="de-AT" sz="1116"/>
            </a:p>
          </p:txBody>
        </p:sp>
        <p:sp>
          <p:nvSpPr>
            <p:cNvPr id="158" name="Freihandform: Form 157">
              <a:extLst>
                <a:ext uri="{FF2B5EF4-FFF2-40B4-BE49-F238E27FC236}">
                  <a16:creationId xmlns:a16="http://schemas.microsoft.com/office/drawing/2014/main" id="{ADAA1517-7031-43EF-F6B1-20FC8F28493E}"/>
                </a:ext>
              </a:extLst>
            </p:cNvPr>
            <p:cNvSpPr/>
            <p:nvPr/>
          </p:nvSpPr>
          <p:spPr>
            <a:xfrm>
              <a:off x="605451" y="1716261"/>
              <a:ext cx="2801672"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4" name="Textfeld 3">
              <a:extLst>
                <a:ext uri="{FF2B5EF4-FFF2-40B4-BE49-F238E27FC236}">
                  <a16:creationId xmlns:a16="http://schemas.microsoft.com/office/drawing/2014/main" id="{DB3CD088-7476-0C9A-4BFF-A1308C271FB1}"/>
                </a:ext>
              </a:extLst>
            </p:cNvPr>
            <p:cNvSpPr txBox="1"/>
            <p:nvPr/>
          </p:nvSpPr>
          <p:spPr>
            <a:xfrm>
              <a:off x="323312" y="1380244"/>
              <a:ext cx="1827843" cy="215444"/>
            </a:xfrm>
            <a:prstGeom prst="rect">
              <a:avLst/>
            </a:prstGeom>
            <a:noFill/>
          </p:spPr>
          <p:txBody>
            <a:bodyPr wrap="square" lIns="91440" tIns="45720" rIns="91440" bIns="45720" rtlCol="0" anchor="t">
              <a:spAutoFit/>
            </a:bodyPr>
            <a:lstStyle/>
            <a:p>
              <a:r>
                <a:rPr lang="de-DE" sz="800" b="1">
                  <a:solidFill>
                    <a:srgbClr val="3C3C3C"/>
                  </a:solidFill>
                  <a:latin typeface="Titillium Web  "/>
                </a:rPr>
                <a:t> Gesamtkosten  = 25,0 Ct/kWh</a:t>
              </a:r>
              <a:endParaRPr lang="de-AT" sz="800" b="1">
                <a:solidFill>
                  <a:srgbClr val="3C3C3C"/>
                </a:solidFill>
                <a:latin typeface="Titillium Web  "/>
              </a:endParaRPr>
            </a:p>
          </p:txBody>
        </p:sp>
        <p:sp>
          <p:nvSpPr>
            <p:cNvPr id="5" name="Textfeld 4">
              <a:extLst>
                <a:ext uri="{FF2B5EF4-FFF2-40B4-BE49-F238E27FC236}">
                  <a16:creationId xmlns:a16="http://schemas.microsoft.com/office/drawing/2014/main" id="{68745135-7F7F-D5D0-FF65-9CC8F7372118}"/>
                </a:ext>
              </a:extLst>
            </p:cNvPr>
            <p:cNvSpPr txBox="1"/>
            <p:nvPr/>
          </p:nvSpPr>
          <p:spPr>
            <a:xfrm>
              <a:off x="1475331" y="2842951"/>
              <a:ext cx="376381" cy="200055"/>
            </a:xfrm>
            <a:prstGeom prst="rect">
              <a:avLst/>
            </a:prstGeom>
            <a:noFill/>
          </p:spPr>
          <p:txBody>
            <a:bodyPr wrap="square" lIns="91440" tIns="45720" rIns="91440" bIns="45720" rtlCol="0" anchor="t">
              <a:spAutoFit/>
            </a:bodyPr>
            <a:lstStyle/>
            <a:p>
              <a:r>
                <a:rPr lang="de-DE" sz="650" b="1">
                  <a:solidFill>
                    <a:srgbClr val="AFAFAF"/>
                  </a:solidFill>
                  <a:latin typeface="Titillium Web  "/>
                </a:rPr>
                <a:t>12</a:t>
              </a:r>
              <a:r>
                <a:rPr lang="de-DE" sz="650">
                  <a:solidFill>
                    <a:srgbClr val="AFAFAF"/>
                  </a:solidFill>
                  <a:latin typeface="Titillium Web  "/>
                </a:rPr>
                <a:t> </a:t>
              </a:r>
              <a:r>
                <a:rPr lang="de-DE" sz="700" b="1">
                  <a:solidFill>
                    <a:srgbClr val="AFAFAF"/>
                  </a:solidFill>
                  <a:latin typeface="Titillium Web  "/>
                </a:rPr>
                <a:t>Ct</a:t>
              </a:r>
              <a:endParaRPr lang="de-AT" sz="651">
                <a:solidFill>
                  <a:srgbClr val="AFAFAF"/>
                </a:solidFill>
                <a:latin typeface="Titillium Web  "/>
              </a:endParaRPr>
            </a:p>
          </p:txBody>
        </p:sp>
        <p:sp>
          <p:nvSpPr>
            <p:cNvPr id="8" name="Textfeld 7">
              <a:extLst>
                <a:ext uri="{FF2B5EF4-FFF2-40B4-BE49-F238E27FC236}">
                  <a16:creationId xmlns:a16="http://schemas.microsoft.com/office/drawing/2014/main" id="{94FCDAFA-86F1-B4D8-D527-54B7347BB335}"/>
                </a:ext>
              </a:extLst>
            </p:cNvPr>
            <p:cNvSpPr txBox="1"/>
            <p:nvPr/>
          </p:nvSpPr>
          <p:spPr>
            <a:xfrm>
              <a:off x="1493097" y="1847810"/>
              <a:ext cx="495244" cy="200055"/>
            </a:xfrm>
            <a:prstGeom prst="rect">
              <a:avLst/>
            </a:prstGeom>
            <a:noFill/>
          </p:spPr>
          <p:txBody>
            <a:bodyPr wrap="square" lIns="91440" tIns="45720" rIns="91440" bIns="45720" rtlCol="0" anchor="t">
              <a:spAutoFit/>
            </a:bodyPr>
            <a:lstStyle/>
            <a:p>
              <a:r>
                <a:rPr lang="de-DE" sz="650" b="1">
                  <a:solidFill>
                    <a:srgbClr val="3C3C3C"/>
                  </a:solidFill>
                  <a:latin typeface="Titillium Web  "/>
                </a:rPr>
                <a:t>4,0</a:t>
              </a:r>
              <a:r>
                <a:rPr lang="de-DE" sz="650">
                  <a:solidFill>
                    <a:srgbClr val="3C3C3C"/>
                  </a:solidFill>
                  <a:latin typeface="Titillium Web  "/>
                </a:rPr>
                <a:t> </a:t>
              </a:r>
              <a:r>
                <a:rPr lang="de-DE" sz="700" b="1">
                  <a:solidFill>
                    <a:srgbClr val="3C3C3C"/>
                  </a:solidFill>
                  <a:latin typeface="Titillium Web  "/>
                </a:rPr>
                <a:t>Ct</a:t>
              </a:r>
              <a:endParaRPr lang="de-AT" sz="651">
                <a:solidFill>
                  <a:srgbClr val="3C3C3C"/>
                </a:solidFill>
                <a:latin typeface="Titillium Web  "/>
              </a:endParaRPr>
            </a:p>
          </p:txBody>
        </p:sp>
        <p:sp>
          <p:nvSpPr>
            <p:cNvPr id="9" name="Freihandform: Form 8">
              <a:extLst>
                <a:ext uri="{FF2B5EF4-FFF2-40B4-BE49-F238E27FC236}">
                  <a16:creationId xmlns:a16="http://schemas.microsoft.com/office/drawing/2014/main" id="{9581DD53-5BD7-EA5E-E5F9-E3C66A783F59}"/>
                </a:ext>
              </a:extLst>
            </p:cNvPr>
            <p:cNvSpPr/>
            <p:nvPr/>
          </p:nvSpPr>
          <p:spPr>
            <a:xfrm>
              <a:off x="1185985" y="2692982"/>
              <a:ext cx="283488" cy="633708"/>
            </a:xfrm>
            <a:custGeom>
              <a:avLst/>
              <a:gdLst>
                <a:gd name="connsiteX0" fmla="*/ 97 w 663237"/>
                <a:gd name="connsiteY0" fmla="*/ 135 h 1699545"/>
                <a:gd name="connsiteX1" fmla="*/ 663334 w 663237"/>
                <a:gd name="connsiteY1" fmla="*/ 135 h 1699545"/>
                <a:gd name="connsiteX2" fmla="*/ 663334 w 663237"/>
                <a:gd name="connsiteY2" fmla="*/ 1699680 h 1699545"/>
                <a:gd name="connsiteX3" fmla="*/ 97 w 663237"/>
                <a:gd name="connsiteY3" fmla="*/ 1699680 h 1699545"/>
              </a:gdLst>
              <a:ahLst/>
              <a:cxnLst>
                <a:cxn ang="0">
                  <a:pos x="connsiteX0" y="connsiteY0"/>
                </a:cxn>
                <a:cxn ang="0">
                  <a:pos x="connsiteX1" y="connsiteY1"/>
                </a:cxn>
                <a:cxn ang="0">
                  <a:pos x="connsiteX2" y="connsiteY2"/>
                </a:cxn>
                <a:cxn ang="0">
                  <a:pos x="connsiteX3" y="connsiteY3"/>
                </a:cxn>
              </a:cxnLst>
              <a:rect l="l" t="t" r="r" b="b"/>
              <a:pathLst>
                <a:path w="663237" h="1699545">
                  <a:moveTo>
                    <a:pt x="97" y="135"/>
                  </a:moveTo>
                  <a:lnTo>
                    <a:pt x="663334" y="135"/>
                  </a:lnTo>
                  <a:lnTo>
                    <a:pt x="663334" y="1699680"/>
                  </a:lnTo>
                  <a:lnTo>
                    <a:pt x="97" y="1699680"/>
                  </a:lnTo>
                  <a:close/>
                </a:path>
              </a:pathLst>
            </a:custGeom>
            <a:solidFill>
              <a:srgbClr val="AFAFAF"/>
            </a:solidFill>
            <a:ln w="13815" cap="flat">
              <a:noFill/>
              <a:prstDash val="solid"/>
              <a:miter/>
            </a:ln>
          </p:spPr>
          <p:txBody>
            <a:bodyPr rtlCol="0" anchor="ctr"/>
            <a:lstStyle/>
            <a:p>
              <a:endParaRPr lang="de-AT" sz="1116"/>
            </a:p>
          </p:txBody>
        </p:sp>
        <p:sp>
          <p:nvSpPr>
            <p:cNvPr id="155" name="Freihandform: Form 154">
              <a:extLst>
                <a:ext uri="{FF2B5EF4-FFF2-40B4-BE49-F238E27FC236}">
                  <a16:creationId xmlns:a16="http://schemas.microsoft.com/office/drawing/2014/main" id="{7A362205-3557-D229-C439-2711AD89A33D}"/>
                </a:ext>
              </a:extLst>
            </p:cNvPr>
            <p:cNvSpPr/>
            <p:nvPr/>
          </p:nvSpPr>
          <p:spPr>
            <a:xfrm>
              <a:off x="1259809" y="2906967"/>
              <a:ext cx="129933" cy="171273"/>
            </a:xfrm>
            <a:custGeom>
              <a:avLst/>
              <a:gdLst>
                <a:gd name="connsiteX0" fmla="*/ 133617 w 209551"/>
                <a:gd name="connsiteY0" fmla="*/ 267 h 276224"/>
                <a:gd name="connsiteX1" fmla="*/ 136818 w 209551"/>
                <a:gd name="connsiteY1" fmla="*/ 4762 h 276224"/>
                <a:gd name="connsiteX2" fmla="*/ 136818 w 209551"/>
                <a:gd name="connsiteY2" fmla="*/ 106680 h 276224"/>
                <a:gd name="connsiteX3" fmla="*/ 204788 w 209551"/>
                <a:gd name="connsiteY3" fmla="*/ 106680 h 276224"/>
                <a:gd name="connsiteX4" fmla="*/ 209074 w 209551"/>
                <a:gd name="connsiteY4" fmla="*/ 109376 h 276224"/>
                <a:gd name="connsiteX5" fmla="*/ 208513 w 209551"/>
                <a:gd name="connsiteY5" fmla="*/ 114405 h 276224"/>
                <a:gd name="connsiteX6" fmla="*/ 81230 w 209551"/>
                <a:gd name="connsiteY6" fmla="*/ 274425 h 276224"/>
                <a:gd name="connsiteX7" fmla="*/ 75934 w 209551"/>
                <a:gd name="connsiteY7" fmla="*/ 275958 h 276224"/>
                <a:gd name="connsiteX8" fmla="*/ 72734 w 209551"/>
                <a:gd name="connsiteY8" fmla="*/ 271462 h 276224"/>
                <a:gd name="connsiteX9" fmla="*/ 72734 w 209551"/>
                <a:gd name="connsiteY9" fmla="*/ 169545 h 276224"/>
                <a:gd name="connsiteX10" fmla="*/ 4763 w 209551"/>
                <a:gd name="connsiteY10" fmla="*/ 169545 h 276224"/>
                <a:gd name="connsiteX11" fmla="*/ 477 w 209551"/>
                <a:gd name="connsiteY11" fmla="*/ 166849 h 276224"/>
                <a:gd name="connsiteX12" fmla="*/ 1039 w 209551"/>
                <a:gd name="connsiteY12" fmla="*/ 161820 h 276224"/>
                <a:gd name="connsiteX13" fmla="*/ 128322 w 209551"/>
                <a:gd name="connsiteY13" fmla="*/ 1800 h 276224"/>
                <a:gd name="connsiteX14" fmla="*/ 133617 w 209551"/>
                <a:gd name="connsiteY14" fmla="*/ 267 h 276224"/>
                <a:gd name="connsiteX15" fmla="*/ 14641 w 209551"/>
                <a:gd name="connsiteY15" fmla="*/ 160020 h 276224"/>
                <a:gd name="connsiteX16" fmla="*/ 77496 w 209551"/>
                <a:gd name="connsiteY16" fmla="*/ 160020 h 276224"/>
                <a:gd name="connsiteX17" fmla="*/ 82259 w 209551"/>
                <a:gd name="connsiteY17" fmla="*/ 164782 h 276224"/>
                <a:gd name="connsiteX18" fmla="*/ 82259 w 209551"/>
                <a:gd name="connsiteY18" fmla="*/ 257823 h 276224"/>
                <a:gd name="connsiteX19" fmla="*/ 194911 w 209551"/>
                <a:gd name="connsiteY19" fmla="*/ 116205 h 276224"/>
                <a:gd name="connsiteX20" fmla="*/ 132055 w 209551"/>
                <a:gd name="connsiteY20" fmla="*/ 116205 h 276224"/>
                <a:gd name="connsiteX21" fmla="*/ 127293 w 209551"/>
                <a:gd name="connsiteY21" fmla="*/ 111443 h 276224"/>
                <a:gd name="connsiteX22" fmla="*/ 127293 w 209551"/>
                <a:gd name="connsiteY22" fmla="*/ 18402 h 276224"/>
                <a:gd name="connsiteX23" fmla="*/ 14641 w 209551"/>
                <a:gd name="connsiteY23" fmla="*/ 160020 h 2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1" h="276224">
                  <a:moveTo>
                    <a:pt x="133617" y="267"/>
                  </a:moveTo>
                  <a:cubicBezTo>
                    <a:pt x="135532" y="933"/>
                    <a:pt x="136818" y="2734"/>
                    <a:pt x="136818" y="4762"/>
                  </a:cubicBezTo>
                  <a:lnTo>
                    <a:pt x="136818" y="106680"/>
                  </a:lnTo>
                  <a:lnTo>
                    <a:pt x="204788" y="106680"/>
                  </a:lnTo>
                  <a:cubicBezTo>
                    <a:pt x="206617" y="106680"/>
                    <a:pt x="208284" y="107728"/>
                    <a:pt x="209074" y="109376"/>
                  </a:cubicBezTo>
                  <a:cubicBezTo>
                    <a:pt x="209875" y="111023"/>
                    <a:pt x="209656" y="112976"/>
                    <a:pt x="208513" y="114405"/>
                  </a:cubicBezTo>
                  <a:lnTo>
                    <a:pt x="81230" y="274425"/>
                  </a:lnTo>
                  <a:cubicBezTo>
                    <a:pt x="79963" y="276015"/>
                    <a:pt x="77839" y="276625"/>
                    <a:pt x="75934" y="275958"/>
                  </a:cubicBezTo>
                  <a:cubicBezTo>
                    <a:pt x="74020" y="275292"/>
                    <a:pt x="72734" y="273491"/>
                    <a:pt x="72734" y="271462"/>
                  </a:cubicBezTo>
                  <a:lnTo>
                    <a:pt x="72734" y="169545"/>
                  </a:lnTo>
                  <a:lnTo>
                    <a:pt x="4763" y="169545"/>
                  </a:lnTo>
                  <a:cubicBezTo>
                    <a:pt x="2934" y="169545"/>
                    <a:pt x="1268" y="168497"/>
                    <a:pt x="477" y="166849"/>
                  </a:cubicBezTo>
                  <a:cubicBezTo>
                    <a:pt x="-323" y="165202"/>
                    <a:pt x="-104" y="163249"/>
                    <a:pt x="1039" y="161820"/>
                  </a:cubicBezTo>
                  <a:lnTo>
                    <a:pt x="128322" y="1800"/>
                  </a:lnTo>
                  <a:cubicBezTo>
                    <a:pt x="129588" y="210"/>
                    <a:pt x="131712" y="-400"/>
                    <a:pt x="133617" y="267"/>
                  </a:cubicBezTo>
                  <a:close/>
                  <a:moveTo>
                    <a:pt x="14641" y="160020"/>
                  </a:moveTo>
                  <a:lnTo>
                    <a:pt x="77496" y="160020"/>
                  </a:lnTo>
                  <a:cubicBezTo>
                    <a:pt x="80135" y="160020"/>
                    <a:pt x="82259" y="162153"/>
                    <a:pt x="82259" y="164782"/>
                  </a:cubicBezTo>
                  <a:lnTo>
                    <a:pt x="82259" y="257823"/>
                  </a:lnTo>
                  <a:lnTo>
                    <a:pt x="194911" y="116205"/>
                  </a:lnTo>
                  <a:lnTo>
                    <a:pt x="132055" y="116205"/>
                  </a:lnTo>
                  <a:cubicBezTo>
                    <a:pt x="129417" y="116205"/>
                    <a:pt x="127293" y="114071"/>
                    <a:pt x="127293" y="111443"/>
                  </a:cubicBezTo>
                  <a:lnTo>
                    <a:pt x="127293" y="18402"/>
                  </a:lnTo>
                  <a:lnTo>
                    <a:pt x="14641" y="160020"/>
                  </a:lnTo>
                  <a:close/>
                </a:path>
              </a:pathLst>
            </a:custGeom>
            <a:solidFill>
              <a:srgbClr val="FFFFFF"/>
            </a:solidFill>
            <a:ln w="9525" cap="flat">
              <a:noFill/>
              <a:prstDash val="solid"/>
              <a:miter/>
            </a:ln>
          </p:spPr>
          <p:txBody>
            <a:bodyPr rtlCol="0" anchor="ctr"/>
            <a:lstStyle/>
            <a:p>
              <a:endParaRPr lang="de-AT" sz="1116"/>
            </a:p>
          </p:txBody>
        </p:sp>
        <p:sp>
          <p:nvSpPr>
            <p:cNvPr id="66" name="Textfeld 65">
              <a:extLst>
                <a:ext uri="{FF2B5EF4-FFF2-40B4-BE49-F238E27FC236}">
                  <a16:creationId xmlns:a16="http://schemas.microsoft.com/office/drawing/2014/main" id="{D501791F-4744-00CA-213A-872A2891E992}"/>
                </a:ext>
              </a:extLst>
            </p:cNvPr>
            <p:cNvSpPr txBox="1"/>
            <p:nvPr/>
          </p:nvSpPr>
          <p:spPr>
            <a:xfrm>
              <a:off x="2266903" y="2918408"/>
              <a:ext cx="1083303" cy="206851"/>
            </a:xfrm>
            <a:prstGeom prst="rect">
              <a:avLst/>
            </a:prstGeom>
            <a:noFill/>
          </p:spPr>
          <p:txBody>
            <a:bodyPr wrap="square" rtlCol="0">
              <a:spAutoFit/>
            </a:bodyPr>
            <a:lstStyle/>
            <a:p>
              <a:r>
                <a:rPr lang="de-DE" sz="744" b="1">
                  <a:solidFill>
                    <a:srgbClr val="EB5032"/>
                  </a:solidFill>
                  <a:latin typeface="Titillium Web  "/>
                </a:rPr>
                <a:t>Energiegemeinschaft</a:t>
              </a:r>
              <a:endParaRPr lang="de-AT" sz="744" b="1">
                <a:solidFill>
                  <a:srgbClr val="EB5032"/>
                </a:solidFill>
                <a:latin typeface="Titillium Web  "/>
              </a:endParaRPr>
            </a:p>
          </p:txBody>
        </p:sp>
        <p:grpSp>
          <p:nvGrpSpPr>
            <p:cNvPr id="2" name="Gruppieren 1">
              <a:extLst>
                <a:ext uri="{FF2B5EF4-FFF2-40B4-BE49-F238E27FC236}">
                  <a16:creationId xmlns:a16="http://schemas.microsoft.com/office/drawing/2014/main" id="{91287A6C-24BD-1C10-011E-B9673FC20AD4}"/>
                </a:ext>
              </a:extLst>
            </p:cNvPr>
            <p:cNvGrpSpPr/>
            <p:nvPr/>
          </p:nvGrpSpPr>
          <p:grpSpPr>
            <a:xfrm>
              <a:off x="418933" y="2768552"/>
              <a:ext cx="829947" cy="419686"/>
              <a:chOff x="418933" y="5972120"/>
              <a:chExt cx="829947" cy="419686"/>
            </a:xfrm>
          </p:grpSpPr>
          <p:sp>
            <p:nvSpPr>
              <p:cNvPr id="22" name="Textfeld 21">
                <a:extLst>
                  <a:ext uri="{FF2B5EF4-FFF2-40B4-BE49-F238E27FC236}">
                    <a16:creationId xmlns:a16="http://schemas.microsoft.com/office/drawing/2014/main" id="{4D2E549C-9F2D-94B1-974D-5E342F371967}"/>
                  </a:ext>
                </a:extLst>
              </p:cNvPr>
              <p:cNvSpPr txBox="1"/>
              <p:nvPr/>
            </p:nvSpPr>
            <p:spPr>
              <a:xfrm>
                <a:off x="590401" y="6199317"/>
                <a:ext cx="658479" cy="192489"/>
              </a:xfrm>
              <a:prstGeom prst="rect">
                <a:avLst/>
              </a:prstGeom>
              <a:noFill/>
            </p:spPr>
            <p:txBody>
              <a:bodyPr wrap="square" rtlCol="0">
                <a:spAutoFit/>
              </a:bodyPr>
              <a:lstStyle/>
              <a:p>
                <a:r>
                  <a:rPr lang="de-DE" sz="651">
                    <a:solidFill>
                      <a:srgbClr val="AFAFAF"/>
                    </a:solidFill>
                    <a:latin typeface="Titillium Web  "/>
                  </a:rPr>
                  <a:t>Energiepreis</a:t>
                </a:r>
                <a:endParaRPr lang="de-AT" sz="651">
                  <a:solidFill>
                    <a:srgbClr val="AFAFAF"/>
                  </a:solidFill>
                  <a:latin typeface="Titillium Web  "/>
                </a:endParaRPr>
              </a:p>
            </p:txBody>
          </p:sp>
          <p:sp>
            <p:nvSpPr>
              <p:cNvPr id="68" name="Textfeld 67">
                <a:extLst>
                  <a:ext uri="{FF2B5EF4-FFF2-40B4-BE49-F238E27FC236}">
                    <a16:creationId xmlns:a16="http://schemas.microsoft.com/office/drawing/2014/main" id="{12051892-6D8A-54D3-158B-1CAFB6823684}"/>
                  </a:ext>
                </a:extLst>
              </p:cNvPr>
              <p:cNvSpPr txBox="1"/>
              <p:nvPr/>
            </p:nvSpPr>
            <p:spPr>
              <a:xfrm>
                <a:off x="418933" y="5972120"/>
                <a:ext cx="793090" cy="321370"/>
              </a:xfrm>
              <a:prstGeom prst="rect">
                <a:avLst/>
              </a:prstGeom>
              <a:noFill/>
            </p:spPr>
            <p:txBody>
              <a:bodyPr wrap="square" rtlCol="0">
                <a:spAutoFit/>
              </a:bodyPr>
              <a:lstStyle/>
              <a:p>
                <a:pPr algn="r"/>
                <a:r>
                  <a:rPr lang="de-DE" sz="744" b="1">
                    <a:solidFill>
                      <a:srgbClr val="AFAFAF"/>
                    </a:solidFill>
                    <a:latin typeface="Titillium Web  "/>
                  </a:rPr>
                  <a:t>Dein</a:t>
                </a:r>
              </a:p>
              <a:p>
                <a:pPr algn="r"/>
                <a:r>
                  <a:rPr lang="de-DE" sz="744" b="1">
                    <a:solidFill>
                      <a:srgbClr val="AFAFAF"/>
                    </a:solidFill>
                    <a:latin typeface="Titillium Web  "/>
                  </a:rPr>
                  <a:t>Stromlieferant</a:t>
                </a:r>
                <a:endParaRPr lang="de-AT" sz="744" b="1">
                  <a:solidFill>
                    <a:srgbClr val="AFAFAF"/>
                  </a:solidFill>
                  <a:latin typeface="Titillium Web  "/>
                </a:endParaRPr>
              </a:p>
            </p:txBody>
          </p:sp>
        </p:grpSp>
        <p:sp>
          <p:nvSpPr>
            <p:cNvPr id="71" name="Textfeld 70">
              <a:extLst>
                <a:ext uri="{FF2B5EF4-FFF2-40B4-BE49-F238E27FC236}">
                  <a16:creationId xmlns:a16="http://schemas.microsoft.com/office/drawing/2014/main" id="{5DA05D47-5A35-C766-F902-D98DA84563CA}"/>
                </a:ext>
              </a:extLst>
            </p:cNvPr>
            <p:cNvSpPr txBox="1"/>
            <p:nvPr/>
          </p:nvSpPr>
          <p:spPr>
            <a:xfrm>
              <a:off x="726188" y="1834951"/>
              <a:ext cx="658479" cy="192489"/>
            </a:xfrm>
            <a:prstGeom prst="rect">
              <a:avLst/>
            </a:prstGeom>
            <a:noFill/>
          </p:spPr>
          <p:txBody>
            <a:bodyPr wrap="square" rtlCol="0">
              <a:spAutoFit/>
            </a:bodyPr>
            <a:lstStyle/>
            <a:p>
              <a:r>
                <a:rPr lang="de-DE" sz="651" b="1">
                  <a:solidFill>
                    <a:srgbClr val="3C3C3C"/>
                  </a:solidFill>
                  <a:latin typeface="Titillium Web  "/>
                </a:rPr>
                <a:t>Steuern</a:t>
              </a:r>
              <a:endParaRPr lang="de-AT" sz="651" b="1">
                <a:solidFill>
                  <a:srgbClr val="3C3C3C"/>
                </a:solidFill>
                <a:latin typeface="Titillium Web  "/>
              </a:endParaRPr>
            </a:p>
          </p:txBody>
        </p:sp>
        <p:sp>
          <p:nvSpPr>
            <p:cNvPr id="72" name="Textfeld 71">
              <a:extLst>
                <a:ext uri="{FF2B5EF4-FFF2-40B4-BE49-F238E27FC236}">
                  <a16:creationId xmlns:a16="http://schemas.microsoft.com/office/drawing/2014/main" id="{49998F5D-148C-01FD-1F40-A4141B3CB61B}"/>
                </a:ext>
              </a:extLst>
            </p:cNvPr>
            <p:cNvSpPr txBox="1"/>
            <p:nvPr/>
          </p:nvSpPr>
          <p:spPr>
            <a:xfrm>
              <a:off x="2279115" y="2238595"/>
              <a:ext cx="727458" cy="200055"/>
            </a:xfrm>
            <a:prstGeom prst="rect">
              <a:avLst/>
            </a:prstGeom>
            <a:noFill/>
          </p:spPr>
          <p:txBody>
            <a:bodyPr wrap="square" lIns="91440" tIns="45720" rIns="91440" bIns="45720" rtlCol="0" anchor="t">
              <a:spAutoFit/>
            </a:bodyPr>
            <a:lstStyle/>
            <a:p>
              <a:r>
                <a:rPr lang="de-DE" sz="650" b="1">
                  <a:solidFill>
                    <a:srgbClr val="3C3C3C"/>
                  </a:solidFill>
                  <a:latin typeface="Titillium Web  "/>
                </a:rPr>
                <a:t>2,0 </a:t>
              </a:r>
              <a:r>
                <a:rPr lang="de-DE" sz="700" b="1">
                  <a:solidFill>
                    <a:srgbClr val="3C3C3C"/>
                  </a:solidFill>
                  <a:latin typeface="Titillium Web  "/>
                </a:rPr>
                <a:t>Ct</a:t>
              </a:r>
              <a:r>
                <a:rPr lang="de-DE" sz="650">
                  <a:solidFill>
                    <a:srgbClr val="3C3C3C"/>
                  </a:solidFill>
                  <a:latin typeface="Titillium Web  "/>
                </a:rPr>
                <a:t>  Steuern</a:t>
              </a:r>
              <a:endParaRPr lang="de-AT" sz="651">
                <a:solidFill>
                  <a:srgbClr val="3C3C3C"/>
                </a:solidFill>
                <a:latin typeface="Titillium Web  "/>
              </a:endParaRPr>
            </a:p>
          </p:txBody>
        </p:sp>
        <p:sp>
          <p:nvSpPr>
            <p:cNvPr id="78" name="Freihandform: Form 23">
              <a:extLst>
                <a:ext uri="{FF2B5EF4-FFF2-40B4-BE49-F238E27FC236}">
                  <a16:creationId xmlns:a16="http://schemas.microsoft.com/office/drawing/2014/main" id="{A85D413A-0972-4F7C-0B71-D7FE680ECEEE}"/>
                </a:ext>
              </a:extLst>
            </p:cNvPr>
            <p:cNvSpPr/>
            <p:nvPr/>
          </p:nvSpPr>
          <p:spPr>
            <a:xfrm>
              <a:off x="2001577" y="2133581"/>
              <a:ext cx="554403" cy="95321"/>
            </a:xfrm>
            <a:custGeom>
              <a:avLst/>
              <a:gdLst>
                <a:gd name="connsiteX0" fmla="*/ 0 w 2321329"/>
                <a:gd name="connsiteY0" fmla="*/ 0 h 359253"/>
                <a:gd name="connsiteX1" fmla="*/ 2321330 w 2321329"/>
                <a:gd name="connsiteY1" fmla="*/ 0 h 359253"/>
                <a:gd name="connsiteX2" fmla="*/ 2321330 w 2321329"/>
                <a:gd name="connsiteY2" fmla="*/ 359253 h 359253"/>
                <a:gd name="connsiteX3" fmla="*/ 0 w 2321329"/>
                <a:gd name="connsiteY3" fmla="*/ 359253 h 359253"/>
              </a:gdLst>
              <a:ahLst/>
              <a:cxnLst>
                <a:cxn ang="0">
                  <a:pos x="connsiteX0" y="connsiteY0"/>
                </a:cxn>
                <a:cxn ang="0">
                  <a:pos x="connsiteX1" y="connsiteY1"/>
                </a:cxn>
                <a:cxn ang="0">
                  <a:pos x="connsiteX2" y="connsiteY2"/>
                </a:cxn>
                <a:cxn ang="0">
                  <a:pos x="connsiteX3" y="connsiteY3"/>
                </a:cxn>
              </a:cxnLst>
              <a:rect l="l" t="t" r="r" b="b"/>
              <a:pathLst>
                <a:path w="2321329" h="359253">
                  <a:moveTo>
                    <a:pt x="0" y="0"/>
                  </a:moveTo>
                  <a:lnTo>
                    <a:pt x="2321330" y="0"/>
                  </a:lnTo>
                  <a:lnTo>
                    <a:pt x="2321330" y="359253"/>
                  </a:lnTo>
                  <a:lnTo>
                    <a:pt x="0" y="359253"/>
                  </a:lnTo>
                  <a:close/>
                </a:path>
              </a:pathLst>
            </a:custGeom>
            <a:gradFill>
              <a:gsLst>
                <a:gs pos="0">
                  <a:srgbClr val="00B4ED"/>
                </a:gs>
                <a:gs pos="100000">
                  <a:schemeClr val="bg1"/>
                </a:gs>
              </a:gsLst>
              <a:lin ang="0" scaled="1"/>
            </a:gradFill>
            <a:ln w="13815" cap="flat">
              <a:noFill/>
              <a:prstDash val="solid"/>
              <a:miter/>
            </a:ln>
          </p:spPr>
          <p:txBody>
            <a:bodyPr rtlCol="0" anchor="ctr"/>
            <a:lstStyle/>
            <a:p>
              <a:endParaRPr lang="de-AT" sz="1116"/>
            </a:p>
          </p:txBody>
        </p:sp>
        <p:sp>
          <p:nvSpPr>
            <p:cNvPr id="79" name="Textfeld 78">
              <a:extLst>
                <a:ext uri="{FF2B5EF4-FFF2-40B4-BE49-F238E27FC236}">
                  <a16:creationId xmlns:a16="http://schemas.microsoft.com/office/drawing/2014/main" id="{F44D80AA-1C55-3E22-4C65-F3BFF6BFF13E}"/>
                </a:ext>
              </a:extLst>
            </p:cNvPr>
            <p:cNvSpPr txBox="1"/>
            <p:nvPr/>
          </p:nvSpPr>
          <p:spPr>
            <a:xfrm>
              <a:off x="2277891" y="2089508"/>
              <a:ext cx="1058644" cy="200055"/>
            </a:xfrm>
            <a:prstGeom prst="rect">
              <a:avLst/>
            </a:prstGeom>
            <a:noFill/>
          </p:spPr>
          <p:txBody>
            <a:bodyPr wrap="square" rtlCol="0">
              <a:spAutoFit/>
            </a:bodyPr>
            <a:lstStyle/>
            <a:p>
              <a:r>
                <a:rPr lang="de-DE" sz="651" b="1">
                  <a:solidFill>
                    <a:srgbClr val="00B4ED"/>
                  </a:solidFill>
                  <a:latin typeface="Titillium Web" pitchFamily="2" charset="77"/>
                </a:rPr>
                <a:t>1,2 </a:t>
              </a:r>
              <a:r>
                <a:rPr lang="de-DE" sz="700" b="1">
                  <a:solidFill>
                    <a:srgbClr val="00B4ED"/>
                  </a:solidFill>
                  <a:latin typeface="Titillium Web" pitchFamily="2" charset="77"/>
                </a:rPr>
                <a:t>Ct</a:t>
              </a:r>
              <a:r>
                <a:rPr lang="de-DE" sz="651" b="1">
                  <a:solidFill>
                    <a:srgbClr val="00B4ED"/>
                  </a:solidFill>
                  <a:latin typeface="Titillium Web" pitchFamily="2" charset="77"/>
                </a:rPr>
                <a:t> Servicebeitrag</a:t>
              </a:r>
              <a:endParaRPr lang="de-AT" sz="651" b="1">
                <a:solidFill>
                  <a:srgbClr val="00B4ED"/>
                </a:solidFill>
                <a:latin typeface="Titillium Web" pitchFamily="2" charset="77"/>
              </a:endParaRPr>
            </a:p>
          </p:txBody>
        </p:sp>
        <p:sp>
          <p:nvSpPr>
            <p:cNvPr id="104" name="Freihandform: Form 103">
              <a:extLst>
                <a:ext uri="{FF2B5EF4-FFF2-40B4-BE49-F238E27FC236}">
                  <a16:creationId xmlns:a16="http://schemas.microsoft.com/office/drawing/2014/main" id="{8FC7CAA3-3E9B-9085-17CF-6832446BD331}"/>
                </a:ext>
              </a:extLst>
            </p:cNvPr>
            <p:cNvSpPr/>
            <p:nvPr/>
          </p:nvSpPr>
          <p:spPr>
            <a:xfrm>
              <a:off x="2001577" y="2432380"/>
              <a:ext cx="283488" cy="348453"/>
            </a:xfrm>
            <a:custGeom>
              <a:avLst/>
              <a:gdLst>
                <a:gd name="connsiteX0" fmla="*/ 257 w 457200"/>
                <a:gd name="connsiteY0" fmla="*/ 246 h 561975"/>
                <a:gd name="connsiteX1" fmla="*/ 457457 w 457200"/>
                <a:gd name="connsiteY1" fmla="*/ 246 h 561975"/>
                <a:gd name="connsiteX2" fmla="*/ 457457 w 457200"/>
                <a:gd name="connsiteY2" fmla="*/ 562221 h 561975"/>
                <a:gd name="connsiteX3" fmla="*/ 257 w 457200"/>
                <a:gd name="connsiteY3" fmla="*/ 562221 h 561975"/>
              </a:gdLst>
              <a:ahLst/>
              <a:cxnLst>
                <a:cxn ang="0">
                  <a:pos x="connsiteX0" y="connsiteY0"/>
                </a:cxn>
                <a:cxn ang="0">
                  <a:pos x="connsiteX1" y="connsiteY1"/>
                </a:cxn>
                <a:cxn ang="0">
                  <a:pos x="connsiteX2" y="connsiteY2"/>
                </a:cxn>
                <a:cxn ang="0">
                  <a:pos x="connsiteX3" y="connsiteY3"/>
                </a:cxn>
              </a:cxnLst>
              <a:rect l="l" t="t" r="r" b="b"/>
              <a:pathLst>
                <a:path w="457200" h="561975">
                  <a:moveTo>
                    <a:pt x="257" y="246"/>
                  </a:moveTo>
                  <a:lnTo>
                    <a:pt x="457457" y="246"/>
                  </a:lnTo>
                  <a:lnTo>
                    <a:pt x="457457" y="562221"/>
                  </a:lnTo>
                  <a:lnTo>
                    <a:pt x="257" y="562221"/>
                  </a:lnTo>
                  <a:close/>
                </a:path>
              </a:pathLst>
            </a:custGeom>
            <a:solidFill>
              <a:srgbClr val="015294"/>
            </a:solidFill>
            <a:ln w="9525" cap="flat">
              <a:noFill/>
              <a:prstDash val="solid"/>
              <a:miter/>
            </a:ln>
          </p:spPr>
          <p:txBody>
            <a:bodyPr rtlCol="0" anchor="ctr"/>
            <a:lstStyle/>
            <a:p>
              <a:endParaRPr lang="de-AT" sz="1116"/>
            </a:p>
          </p:txBody>
        </p:sp>
        <p:sp>
          <p:nvSpPr>
            <p:cNvPr id="97" name="Freihandform: Form 96">
              <a:extLst>
                <a:ext uri="{FF2B5EF4-FFF2-40B4-BE49-F238E27FC236}">
                  <a16:creationId xmlns:a16="http://schemas.microsoft.com/office/drawing/2014/main" id="{38103577-B4CE-C813-6AA2-D4BB6B95D1A6}"/>
                </a:ext>
              </a:extLst>
            </p:cNvPr>
            <p:cNvSpPr/>
            <p:nvPr/>
          </p:nvSpPr>
          <p:spPr>
            <a:xfrm>
              <a:off x="2001577" y="2227490"/>
              <a:ext cx="283488" cy="210670"/>
            </a:xfrm>
            <a:custGeom>
              <a:avLst/>
              <a:gdLst>
                <a:gd name="connsiteX0" fmla="*/ 257 w 457200"/>
                <a:gd name="connsiteY0" fmla="*/ 213 h 314325"/>
                <a:gd name="connsiteX1" fmla="*/ 457457 w 457200"/>
                <a:gd name="connsiteY1" fmla="*/ 213 h 314325"/>
                <a:gd name="connsiteX2" fmla="*/ 457457 w 457200"/>
                <a:gd name="connsiteY2" fmla="*/ 314538 h 314325"/>
                <a:gd name="connsiteX3" fmla="*/ 257 w 457200"/>
                <a:gd name="connsiteY3" fmla="*/ 314538 h 314325"/>
              </a:gdLst>
              <a:ahLst/>
              <a:cxnLst>
                <a:cxn ang="0">
                  <a:pos x="connsiteX0" y="connsiteY0"/>
                </a:cxn>
                <a:cxn ang="0">
                  <a:pos x="connsiteX1" y="connsiteY1"/>
                </a:cxn>
                <a:cxn ang="0">
                  <a:pos x="connsiteX2" y="connsiteY2"/>
                </a:cxn>
                <a:cxn ang="0">
                  <a:pos x="connsiteX3" y="connsiteY3"/>
                </a:cxn>
              </a:cxnLst>
              <a:rect l="l" t="t" r="r" b="b"/>
              <a:pathLst>
                <a:path w="457200" h="314325">
                  <a:moveTo>
                    <a:pt x="257" y="213"/>
                  </a:moveTo>
                  <a:lnTo>
                    <a:pt x="457457" y="213"/>
                  </a:lnTo>
                  <a:lnTo>
                    <a:pt x="457457" y="314538"/>
                  </a:lnTo>
                  <a:lnTo>
                    <a:pt x="257" y="314538"/>
                  </a:lnTo>
                  <a:close/>
                </a:path>
              </a:pathLst>
            </a:custGeom>
            <a:solidFill>
              <a:srgbClr val="3C3C3C"/>
            </a:solidFill>
            <a:ln w="9525" cap="flat">
              <a:noFill/>
              <a:prstDash val="solid"/>
              <a:miter/>
            </a:ln>
          </p:spPr>
          <p:txBody>
            <a:bodyPr rtlCol="0" anchor="ctr"/>
            <a:lstStyle/>
            <a:p>
              <a:endParaRPr lang="de-AT" sz="1116"/>
            </a:p>
          </p:txBody>
        </p:sp>
        <p:sp>
          <p:nvSpPr>
            <p:cNvPr id="6" name="Textfeld 5">
              <a:extLst>
                <a:ext uri="{FF2B5EF4-FFF2-40B4-BE49-F238E27FC236}">
                  <a16:creationId xmlns:a16="http://schemas.microsoft.com/office/drawing/2014/main" id="{BE1A00F5-4BE0-BB7E-50A0-763A4E22703F}"/>
                </a:ext>
              </a:extLst>
            </p:cNvPr>
            <p:cNvSpPr txBox="1"/>
            <p:nvPr/>
          </p:nvSpPr>
          <p:spPr>
            <a:xfrm>
              <a:off x="2267696" y="3027559"/>
              <a:ext cx="445903" cy="200055"/>
            </a:xfrm>
            <a:prstGeom prst="rect">
              <a:avLst/>
            </a:prstGeom>
            <a:noFill/>
          </p:spPr>
          <p:txBody>
            <a:bodyPr wrap="square" rtlCol="0">
              <a:spAutoFit/>
            </a:bodyPr>
            <a:lstStyle/>
            <a:p>
              <a:r>
                <a:rPr lang="de-DE" sz="651" b="1">
                  <a:solidFill>
                    <a:srgbClr val="EB5032"/>
                  </a:solidFill>
                  <a:latin typeface="Titillium Web  "/>
                </a:rPr>
                <a:t>9,0</a:t>
              </a:r>
              <a:r>
                <a:rPr lang="de-DE" sz="651">
                  <a:solidFill>
                    <a:srgbClr val="EB5032"/>
                  </a:solidFill>
                  <a:latin typeface="Titillium Web  "/>
                </a:rPr>
                <a:t> </a:t>
              </a:r>
              <a:r>
                <a:rPr lang="de-DE" sz="700" b="1">
                  <a:solidFill>
                    <a:srgbClr val="E94D32"/>
                  </a:solidFill>
                  <a:latin typeface="Titillium Web  "/>
                </a:rPr>
                <a:t>Ct</a:t>
              </a:r>
              <a:endParaRPr lang="de-AT" sz="651">
                <a:solidFill>
                  <a:srgbClr val="EB5032"/>
                </a:solidFill>
                <a:latin typeface="Titillium Web  "/>
              </a:endParaRPr>
            </a:p>
          </p:txBody>
        </p:sp>
        <p:sp>
          <p:nvSpPr>
            <p:cNvPr id="62" name="Textfeld 61">
              <a:extLst>
                <a:ext uri="{FF2B5EF4-FFF2-40B4-BE49-F238E27FC236}">
                  <a16:creationId xmlns:a16="http://schemas.microsoft.com/office/drawing/2014/main" id="{8827A1BF-3303-1D17-1EA9-839696AA8BEB}"/>
                </a:ext>
              </a:extLst>
            </p:cNvPr>
            <p:cNvSpPr txBox="1"/>
            <p:nvPr/>
          </p:nvSpPr>
          <p:spPr>
            <a:xfrm>
              <a:off x="1521929" y="2293135"/>
              <a:ext cx="376381"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9</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40" name="Textfeld 239">
              <a:extLst>
                <a:ext uri="{FF2B5EF4-FFF2-40B4-BE49-F238E27FC236}">
                  <a16:creationId xmlns:a16="http://schemas.microsoft.com/office/drawing/2014/main" id="{6C86678A-002B-5B0A-DBFD-6F60F75EBCAC}"/>
                </a:ext>
              </a:extLst>
            </p:cNvPr>
            <p:cNvSpPr txBox="1"/>
            <p:nvPr/>
          </p:nvSpPr>
          <p:spPr>
            <a:xfrm>
              <a:off x="2284418" y="2518705"/>
              <a:ext cx="426852" cy="200055"/>
            </a:xfrm>
            <a:prstGeom prst="rect">
              <a:avLst/>
            </a:prstGeom>
            <a:noFill/>
          </p:spPr>
          <p:txBody>
            <a:bodyPr wrap="square" rtlCol="0">
              <a:spAutoFit/>
            </a:bodyPr>
            <a:lstStyle/>
            <a:p>
              <a:r>
                <a:rPr lang="de-DE" sz="651" b="1">
                  <a:solidFill>
                    <a:schemeClr val="tx2">
                      <a:lumMod val="75000"/>
                      <a:lumOff val="25000"/>
                    </a:schemeClr>
                  </a:solidFill>
                  <a:latin typeface="Titillium Web  "/>
                </a:rPr>
                <a:t>5,8</a:t>
              </a:r>
              <a:r>
                <a:rPr lang="de-DE" sz="651">
                  <a:solidFill>
                    <a:schemeClr val="tx2">
                      <a:lumMod val="75000"/>
                      <a:lumOff val="25000"/>
                    </a:schemeClr>
                  </a:solidFill>
                  <a:latin typeface="Titillium Web  "/>
                </a:rPr>
                <a:t> </a:t>
              </a:r>
              <a:r>
                <a:rPr lang="de-DE" sz="700" b="1">
                  <a:solidFill>
                    <a:schemeClr val="tx2">
                      <a:lumMod val="75000"/>
                      <a:lumOff val="25000"/>
                    </a:schemeClr>
                  </a:solidFill>
                  <a:latin typeface="Titillium Web  "/>
                </a:rPr>
                <a:t>Ct</a:t>
              </a:r>
              <a:endParaRPr lang="de-AT" sz="651">
                <a:solidFill>
                  <a:schemeClr val="tx2">
                    <a:lumMod val="75000"/>
                    <a:lumOff val="25000"/>
                  </a:schemeClr>
                </a:solidFill>
                <a:latin typeface="Titillium Web  "/>
              </a:endParaRPr>
            </a:p>
          </p:txBody>
        </p:sp>
        <p:sp>
          <p:nvSpPr>
            <p:cNvPr id="281" name="Textfeld 280">
              <a:extLst>
                <a:ext uri="{FF2B5EF4-FFF2-40B4-BE49-F238E27FC236}">
                  <a16:creationId xmlns:a16="http://schemas.microsoft.com/office/drawing/2014/main" id="{2F0EB066-A321-297B-DB66-407F17BCF077}"/>
                </a:ext>
              </a:extLst>
            </p:cNvPr>
            <p:cNvSpPr txBox="1"/>
            <p:nvPr/>
          </p:nvSpPr>
          <p:spPr>
            <a:xfrm>
              <a:off x="611021" y="2289490"/>
              <a:ext cx="606405" cy="192489"/>
            </a:xfrm>
            <a:prstGeom prst="rect">
              <a:avLst/>
            </a:prstGeom>
            <a:noFill/>
          </p:spPr>
          <p:txBody>
            <a:bodyPr wrap="square" rtlCol="0">
              <a:spAutoFit/>
            </a:bodyPr>
            <a:lstStyle/>
            <a:p>
              <a:r>
                <a:rPr lang="de-DE" sz="651" b="1">
                  <a:solidFill>
                    <a:schemeClr val="tx2">
                      <a:lumMod val="75000"/>
                      <a:lumOff val="25000"/>
                    </a:schemeClr>
                  </a:solidFill>
                  <a:latin typeface="Titillium Web  "/>
                </a:rPr>
                <a:t>Netzkosten</a:t>
              </a:r>
              <a:endParaRPr lang="de-AT" sz="651">
                <a:solidFill>
                  <a:schemeClr val="tx2">
                    <a:lumMod val="75000"/>
                    <a:lumOff val="25000"/>
                  </a:schemeClr>
                </a:solidFill>
                <a:latin typeface="Titillium Web  "/>
              </a:endParaRPr>
            </a:p>
          </p:txBody>
        </p:sp>
        <p:pic>
          <p:nvPicPr>
            <p:cNvPr id="332" name="Grafik 331">
              <a:extLst>
                <a:ext uri="{FF2B5EF4-FFF2-40B4-BE49-F238E27FC236}">
                  <a16:creationId xmlns:a16="http://schemas.microsoft.com/office/drawing/2014/main" id="{852A6AB7-2469-3FAD-8D2B-53BFEC352642}"/>
                </a:ext>
              </a:extLst>
            </p:cNvPr>
            <p:cNvPicPr>
              <a:picLocks noChangeAspect="1"/>
            </p:cNvPicPr>
            <p:nvPr/>
          </p:nvPicPr>
          <p:blipFill rotWithShape="1">
            <a:blip r:embed="rId3"/>
            <a:srcRect t="16994" b="10123"/>
            <a:stretch/>
          </p:blipFill>
          <p:spPr>
            <a:xfrm>
              <a:off x="2038980" y="2247244"/>
              <a:ext cx="208681" cy="178541"/>
            </a:xfrm>
            <a:prstGeom prst="rect">
              <a:avLst/>
            </a:prstGeom>
          </p:spPr>
        </p:pic>
        <p:grpSp>
          <p:nvGrpSpPr>
            <p:cNvPr id="63" name="Gruppieren 62">
              <a:extLst>
                <a:ext uri="{FF2B5EF4-FFF2-40B4-BE49-F238E27FC236}">
                  <a16:creationId xmlns:a16="http://schemas.microsoft.com/office/drawing/2014/main" id="{AFED867D-DDC8-59C8-3ED8-03A7FA9242A8}"/>
                </a:ext>
              </a:extLst>
            </p:cNvPr>
            <p:cNvGrpSpPr/>
            <p:nvPr/>
          </p:nvGrpSpPr>
          <p:grpSpPr>
            <a:xfrm>
              <a:off x="679192" y="1015973"/>
              <a:ext cx="2156819" cy="499978"/>
              <a:chOff x="829085" y="640946"/>
              <a:chExt cx="2156819" cy="499978"/>
            </a:xfrm>
          </p:grpSpPr>
          <p:sp>
            <p:nvSpPr>
              <p:cNvPr id="60" name="Rechteck 59">
                <a:extLst>
                  <a:ext uri="{FF2B5EF4-FFF2-40B4-BE49-F238E27FC236}">
                    <a16:creationId xmlns:a16="http://schemas.microsoft.com/office/drawing/2014/main" id="{5902D00E-6CE1-9ABE-4831-CEE63036EC6B}"/>
                  </a:ext>
                </a:extLst>
              </p:cNvPr>
              <p:cNvSpPr/>
              <p:nvPr/>
            </p:nvSpPr>
            <p:spPr>
              <a:xfrm>
                <a:off x="829085"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3C3C3C"/>
                    </a:solidFill>
                    <a:latin typeface="Titillium Web" pitchFamily="2" charset="77"/>
                  </a:rPr>
                  <a:t>Ohne EG</a:t>
                </a:r>
              </a:p>
            </p:txBody>
          </p:sp>
          <p:sp>
            <p:nvSpPr>
              <p:cNvPr id="61" name="Rechteck 60">
                <a:extLst>
                  <a:ext uri="{FF2B5EF4-FFF2-40B4-BE49-F238E27FC236}">
                    <a16:creationId xmlns:a16="http://schemas.microsoft.com/office/drawing/2014/main" id="{62CB7B90-B0A2-741C-06B7-F2586A0D5DCC}"/>
                  </a:ext>
                </a:extLst>
              </p:cNvPr>
              <p:cNvSpPr/>
              <p:nvPr/>
            </p:nvSpPr>
            <p:spPr>
              <a:xfrm>
                <a:off x="1789526" y="640946"/>
                <a:ext cx="1196378" cy="499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a:solidFill>
                      <a:srgbClr val="E94D32"/>
                    </a:solidFill>
                    <a:latin typeface="Titillium Web" pitchFamily="2" charset="77"/>
                  </a:rPr>
                  <a:t>Mit EG</a:t>
                </a:r>
              </a:p>
            </p:txBody>
          </p:sp>
        </p:grpSp>
        <p:grpSp>
          <p:nvGrpSpPr>
            <p:cNvPr id="67" name="Gruppieren 66">
              <a:extLst>
                <a:ext uri="{FF2B5EF4-FFF2-40B4-BE49-F238E27FC236}">
                  <a16:creationId xmlns:a16="http://schemas.microsoft.com/office/drawing/2014/main" id="{269529AE-51A2-BC21-EE6A-2663FD26875F}"/>
                </a:ext>
              </a:extLst>
            </p:cNvPr>
            <p:cNvGrpSpPr/>
            <p:nvPr/>
          </p:nvGrpSpPr>
          <p:grpSpPr>
            <a:xfrm>
              <a:off x="703162" y="3331790"/>
              <a:ext cx="2062608" cy="173005"/>
              <a:chOff x="4609839" y="9827434"/>
              <a:chExt cx="2062608" cy="173005"/>
            </a:xfrm>
          </p:grpSpPr>
          <p:sp>
            <p:nvSpPr>
              <p:cNvPr id="64" name="Freihandform: Form 157">
                <a:extLst>
                  <a:ext uri="{FF2B5EF4-FFF2-40B4-BE49-F238E27FC236}">
                    <a16:creationId xmlns:a16="http://schemas.microsoft.com/office/drawing/2014/main" id="{CDD33CC1-1CDE-0DE2-A5D2-3DAEADBFA3C7}"/>
                  </a:ext>
                </a:extLst>
              </p:cNvPr>
              <p:cNvSpPr/>
              <p:nvPr/>
            </p:nvSpPr>
            <p:spPr>
              <a:xfrm>
                <a:off x="4690579" y="9827434"/>
                <a:ext cx="1981868" cy="150718"/>
              </a:xfrm>
              <a:custGeom>
                <a:avLst/>
                <a:gdLst>
                  <a:gd name="connsiteX0" fmla="*/ 3133725 w 3133725"/>
                  <a:gd name="connsiteY0" fmla="*/ 0 h 9525"/>
                  <a:gd name="connsiteX1" fmla="*/ 0 w 3133725"/>
                  <a:gd name="connsiteY1" fmla="*/ 0 h 9525"/>
                </a:gdLst>
                <a:ahLst/>
                <a:cxnLst>
                  <a:cxn ang="0">
                    <a:pos x="connsiteX0" y="connsiteY0"/>
                  </a:cxn>
                  <a:cxn ang="0">
                    <a:pos x="connsiteX1" y="connsiteY1"/>
                  </a:cxn>
                </a:cxnLst>
                <a:rect l="l" t="t" r="r" b="b"/>
                <a:pathLst>
                  <a:path w="3133725" h="9525">
                    <a:moveTo>
                      <a:pt x="3133725" y="0"/>
                    </a:moveTo>
                    <a:lnTo>
                      <a:pt x="0" y="0"/>
                    </a:lnTo>
                  </a:path>
                </a:pathLst>
              </a:custGeom>
              <a:noFill/>
              <a:ln w="4763" cap="flat">
                <a:solidFill>
                  <a:srgbClr val="868585"/>
                </a:solidFill>
                <a:custDash>
                  <a:ds d="300000" sp="300000"/>
                </a:custDash>
                <a:miter/>
              </a:ln>
            </p:spPr>
            <p:txBody>
              <a:bodyPr rtlCol="0" anchor="ctr"/>
              <a:lstStyle/>
              <a:p>
                <a:endParaRPr lang="de-AT" sz="1116"/>
              </a:p>
            </p:txBody>
          </p:sp>
          <p:sp>
            <p:nvSpPr>
              <p:cNvPr id="65" name="Textfeld 64">
                <a:extLst>
                  <a:ext uri="{FF2B5EF4-FFF2-40B4-BE49-F238E27FC236}">
                    <a16:creationId xmlns:a16="http://schemas.microsoft.com/office/drawing/2014/main" id="{5193A535-42B2-598D-8A55-6F17CEA24F06}"/>
                  </a:ext>
                </a:extLst>
              </p:cNvPr>
              <p:cNvSpPr txBox="1"/>
              <p:nvPr/>
            </p:nvSpPr>
            <p:spPr>
              <a:xfrm>
                <a:off x="4609839" y="9831162"/>
                <a:ext cx="1947299" cy="169277"/>
              </a:xfrm>
              <a:prstGeom prst="rect">
                <a:avLst/>
              </a:prstGeom>
              <a:noFill/>
            </p:spPr>
            <p:txBody>
              <a:bodyPr wrap="square" lIns="91440" tIns="45720" rIns="91440" bIns="45720" anchor="t">
                <a:spAutoFit/>
              </a:bodyPr>
              <a:lstStyle/>
              <a:p>
                <a:pPr fontAlgn="base"/>
                <a:r>
                  <a:rPr lang="de-AT" sz="500">
                    <a:solidFill>
                      <a:schemeClr val="bg1">
                        <a:lumMod val="50000"/>
                      </a:schemeClr>
                    </a:solidFill>
                    <a:latin typeface="Titillium Web"/>
                  </a:rPr>
                  <a:t>*Quelle E-Control Durchschnitt, Stand  25.09.2024</a:t>
                </a:r>
              </a:p>
            </p:txBody>
          </p:sp>
        </p:grpSp>
        <p:sp>
          <p:nvSpPr>
            <p:cNvPr id="70" name="Textfeld 69">
              <a:extLst>
                <a:ext uri="{FF2B5EF4-FFF2-40B4-BE49-F238E27FC236}">
                  <a16:creationId xmlns:a16="http://schemas.microsoft.com/office/drawing/2014/main" id="{526008EE-A510-293D-A86F-65ECB5ADA8E2}"/>
                </a:ext>
              </a:extLst>
            </p:cNvPr>
            <p:cNvSpPr txBox="1"/>
            <p:nvPr/>
          </p:nvSpPr>
          <p:spPr>
            <a:xfrm>
              <a:off x="1143664" y="3055127"/>
              <a:ext cx="389157" cy="246221"/>
            </a:xfrm>
            <a:prstGeom prst="rect">
              <a:avLst/>
            </a:prstGeom>
            <a:noFill/>
          </p:spPr>
          <p:txBody>
            <a:bodyPr wrap="square" lIns="91440" tIns="45720" rIns="91440" bIns="45720" rtlCol="0" anchor="t">
              <a:spAutoFit/>
            </a:bodyPr>
            <a:lstStyle/>
            <a:p>
              <a:pPr algn="ctr"/>
              <a:endParaRPr lang="de-DE" sz="500">
                <a:solidFill>
                  <a:schemeClr val="bg1"/>
                </a:solidFill>
                <a:latin typeface="Titillium Web  "/>
              </a:endParaRPr>
            </a:p>
            <a:p>
              <a:pPr algn="ctr"/>
              <a:endParaRPr lang="de-DE" sz="500">
                <a:solidFill>
                  <a:schemeClr val="bg1"/>
                </a:solidFill>
                <a:latin typeface="Titillium Web  "/>
              </a:endParaRPr>
            </a:p>
          </p:txBody>
        </p:sp>
        <p:pic>
          <p:nvPicPr>
            <p:cNvPr id="73" name="Grafik 72">
              <a:extLst>
                <a:ext uri="{FF2B5EF4-FFF2-40B4-BE49-F238E27FC236}">
                  <a16:creationId xmlns:a16="http://schemas.microsoft.com/office/drawing/2014/main" id="{0D3C68CB-7302-1DF3-1F5D-032069F6CD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1462" y="2282081"/>
              <a:ext cx="133684" cy="187157"/>
            </a:xfrm>
            <a:prstGeom prst="rect">
              <a:avLst/>
            </a:prstGeom>
          </p:spPr>
        </p:pic>
        <p:pic>
          <p:nvPicPr>
            <p:cNvPr id="74" name="Grafik 73">
              <a:extLst>
                <a:ext uri="{FF2B5EF4-FFF2-40B4-BE49-F238E27FC236}">
                  <a16:creationId xmlns:a16="http://schemas.microsoft.com/office/drawing/2014/main" id="{3BDA062C-34C4-823E-71A7-F2266E60B8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8852" y="2520039"/>
              <a:ext cx="133684" cy="187157"/>
            </a:xfrm>
            <a:prstGeom prst="rect">
              <a:avLst/>
            </a:prstGeom>
          </p:spPr>
        </p:pic>
        <p:grpSp>
          <p:nvGrpSpPr>
            <p:cNvPr id="126" name="Gruppieren 125">
              <a:extLst>
                <a:ext uri="{FF2B5EF4-FFF2-40B4-BE49-F238E27FC236}">
                  <a16:creationId xmlns:a16="http://schemas.microsoft.com/office/drawing/2014/main" id="{0558CF60-66A6-A07B-73BB-D74A3C1F1128}"/>
                </a:ext>
              </a:extLst>
            </p:cNvPr>
            <p:cNvGrpSpPr/>
            <p:nvPr/>
          </p:nvGrpSpPr>
          <p:grpSpPr>
            <a:xfrm>
              <a:off x="2013340" y="2975504"/>
              <a:ext cx="391322" cy="280725"/>
              <a:chOff x="2013340" y="3041933"/>
              <a:chExt cx="391322" cy="280725"/>
            </a:xfrm>
          </p:grpSpPr>
          <p:sp>
            <p:nvSpPr>
              <p:cNvPr id="69" name="Textfeld 68">
                <a:extLst>
                  <a:ext uri="{FF2B5EF4-FFF2-40B4-BE49-F238E27FC236}">
                    <a16:creationId xmlns:a16="http://schemas.microsoft.com/office/drawing/2014/main" id="{B4919310-DA5D-0799-E782-1403B47DF872}"/>
                  </a:ext>
                </a:extLst>
              </p:cNvPr>
              <p:cNvSpPr txBox="1"/>
              <p:nvPr/>
            </p:nvSpPr>
            <p:spPr>
              <a:xfrm>
                <a:off x="2013340" y="3153381"/>
                <a:ext cx="391322" cy="169277"/>
              </a:xfrm>
              <a:prstGeom prst="rect">
                <a:avLst/>
              </a:prstGeom>
              <a:noFill/>
            </p:spPr>
            <p:txBody>
              <a:bodyPr wrap="square" rtlCol="0">
                <a:spAutoFit/>
              </a:bodyPr>
              <a:lstStyle/>
              <a:p>
                <a:r>
                  <a:rPr lang="de-DE" sz="500">
                    <a:solidFill>
                      <a:schemeClr val="bg1"/>
                    </a:solidFill>
                    <a:latin typeface="Titillium Web  "/>
                  </a:rPr>
                  <a:t>EG</a:t>
                </a:r>
                <a:endParaRPr lang="de-AT" sz="500">
                  <a:solidFill>
                    <a:schemeClr val="bg1"/>
                  </a:solidFill>
                  <a:latin typeface="Titillium Web  "/>
                </a:endParaRPr>
              </a:p>
            </p:txBody>
          </p:sp>
          <p:sp>
            <p:nvSpPr>
              <p:cNvPr id="76" name="Freihandform 75">
                <a:extLst>
                  <a:ext uri="{FF2B5EF4-FFF2-40B4-BE49-F238E27FC236}">
                    <a16:creationId xmlns:a16="http://schemas.microsoft.com/office/drawing/2014/main" id="{6A28A6D1-B721-F564-5112-B21625746DAD}"/>
                  </a:ext>
                </a:extLst>
              </p:cNvPr>
              <p:cNvSpPr/>
              <p:nvPr/>
            </p:nvSpPr>
            <p:spPr>
              <a:xfrm>
                <a:off x="2049638" y="3041933"/>
                <a:ext cx="194516" cy="145523"/>
              </a:xfrm>
              <a:custGeom>
                <a:avLst/>
                <a:gdLst>
                  <a:gd name="connsiteX0" fmla="*/ 304738 w 415903"/>
                  <a:gd name="connsiteY0" fmla="*/ 97682 h 311149"/>
                  <a:gd name="connsiteX1" fmla="*/ 208753 w 415903"/>
                  <a:gd name="connsiteY1" fmla="*/ 0 h 311149"/>
                  <a:gd name="connsiteX2" fmla="*/ 112014 w 415903"/>
                  <a:gd name="connsiteY2" fmla="*/ 97022 h 311149"/>
                  <a:gd name="connsiteX3" fmla="*/ 81370 w 415903"/>
                  <a:gd name="connsiteY3" fmla="*/ 64776 h 311149"/>
                  <a:gd name="connsiteX4" fmla="*/ 471 w 415903"/>
                  <a:gd name="connsiteY4" fmla="*/ 149352 h 311149"/>
                  <a:gd name="connsiteX5" fmla="*/ 0 w 415903"/>
                  <a:gd name="connsiteY5" fmla="*/ 283901 h 311149"/>
                  <a:gd name="connsiteX6" fmla="*/ 89008 w 415903"/>
                  <a:gd name="connsiteY6" fmla="*/ 284184 h 311149"/>
                  <a:gd name="connsiteX7" fmla="*/ 89008 w 415903"/>
                  <a:gd name="connsiteY7" fmla="*/ 310301 h 311149"/>
                  <a:gd name="connsiteX8" fmla="*/ 326330 w 415903"/>
                  <a:gd name="connsiteY8" fmla="*/ 311150 h 311149"/>
                  <a:gd name="connsiteX9" fmla="*/ 326330 w 415903"/>
                  <a:gd name="connsiteY9" fmla="*/ 285032 h 311149"/>
                  <a:gd name="connsiteX10" fmla="*/ 415432 w 415903"/>
                  <a:gd name="connsiteY10" fmla="*/ 285315 h 311149"/>
                  <a:gd name="connsiteX11" fmla="*/ 415904 w 415903"/>
                  <a:gd name="connsiteY11" fmla="*/ 150766 h 311149"/>
                  <a:gd name="connsiteX12" fmla="*/ 335665 w 415903"/>
                  <a:gd name="connsiteY12" fmla="*/ 65530 h 311149"/>
                  <a:gd name="connsiteX13" fmla="*/ 304738 w 415903"/>
                  <a:gd name="connsiteY13" fmla="*/ 97588 h 311149"/>
                  <a:gd name="connsiteX14" fmla="*/ 88159 w 415903"/>
                  <a:gd name="connsiteY14" fmla="*/ 262120 h 311149"/>
                  <a:gd name="connsiteX15" fmla="*/ 22158 w 415903"/>
                  <a:gd name="connsiteY15" fmla="*/ 261837 h 311149"/>
                  <a:gd name="connsiteX16" fmla="*/ 22535 w 415903"/>
                  <a:gd name="connsiteY16" fmla="*/ 158309 h 311149"/>
                  <a:gd name="connsiteX17" fmla="*/ 81276 w 415903"/>
                  <a:gd name="connsiteY17" fmla="*/ 96928 h 311149"/>
                  <a:gd name="connsiteX18" fmla="*/ 95985 w 415903"/>
                  <a:gd name="connsiteY18" fmla="*/ 112391 h 311149"/>
                  <a:gd name="connsiteX19" fmla="*/ 88725 w 415903"/>
                  <a:gd name="connsiteY19" fmla="*/ 120123 h 311149"/>
                  <a:gd name="connsiteX20" fmla="*/ 88253 w 415903"/>
                  <a:gd name="connsiteY20" fmla="*/ 262120 h 311149"/>
                  <a:gd name="connsiteX21" fmla="*/ 304173 w 415903"/>
                  <a:gd name="connsiteY21" fmla="*/ 288992 h 311149"/>
                  <a:gd name="connsiteX22" fmla="*/ 111071 w 415903"/>
                  <a:gd name="connsiteY22" fmla="*/ 288238 h 311149"/>
                  <a:gd name="connsiteX23" fmla="*/ 111637 w 415903"/>
                  <a:gd name="connsiteY23" fmla="*/ 128609 h 311149"/>
                  <a:gd name="connsiteX24" fmla="*/ 208565 w 415903"/>
                  <a:gd name="connsiteY24" fmla="*/ 31398 h 311149"/>
                  <a:gd name="connsiteX25" fmla="*/ 304738 w 415903"/>
                  <a:gd name="connsiteY25" fmla="*/ 129269 h 311149"/>
                  <a:gd name="connsiteX26" fmla="*/ 304173 w 415903"/>
                  <a:gd name="connsiteY26" fmla="*/ 288898 h 311149"/>
                  <a:gd name="connsiteX27" fmla="*/ 393275 w 415903"/>
                  <a:gd name="connsiteY27" fmla="*/ 263157 h 311149"/>
                  <a:gd name="connsiteX28" fmla="*/ 327273 w 415903"/>
                  <a:gd name="connsiteY28" fmla="*/ 262875 h 311149"/>
                  <a:gd name="connsiteX29" fmla="*/ 327745 w 415903"/>
                  <a:gd name="connsiteY29" fmla="*/ 120877 h 311149"/>
                  <a:gd name="connsiteX30" fmla="*/ 320485 w 415903"/>
                  <a:gd name="connsiteY30" fmla="*/ 113051 h 311149"/>
                  <a:gd name="connsiteX31" fmla="*/ 335288 w 415903"/>
                  <a:gd name="connsiteY31" fmla="*/ 97682 h 311149"/>
                  <a:gd name="connsiteX32" fmla="*/ 393558 w 415903"/>
                  <a:gd name="connsiteY32" fmla="*/ 159535 h 311149"/>
                  <a:gd name="connsiteX33" fmla="*/ 393180 w 415903"/>
                  <a:gd name="connsiteY33" fmla="*/ 263063 h 31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5903" h="311149">
                    <a:moveTo>
                      <a:pt x="304738" y="97682"/>
                    </a:moveTo>
                    <a:lnTo>
                      <a:pt x="208753" y="0"/>
                    </a:lnTo>
                    <a:lnTo>
                      <a:pt x="112014" y="97022"/>
                    </a:lnTo>
                    <a:lnTo>
                      <a:pt x="81370" y="64776"/>
                    </a:lnTo>
                    <a:lnTo>
                      <a:pt x="471" y="149352"/>
                    </a:lnTo>
                    <a:lnTo>
                      <a:pt x="0" y="283901"/>
                    </a:lnTo>
                    <a:lnTo>
                      <a:pt x="89008" y="284184"/>
                    </a:lnTo>
                    <a:lnTo>
                      <a:pt x="89008" y="310301"/>
                    </a:lnTo>
                    <a:cubicBezTo>
                      <a:pt x="89008" y="310301"/>
                      <a:pt x="326330" y="311150"/>
                      <a:pt x="326330" y="311150"/>
                    </a:cubicBezTo>
                    <a:lnTo>
                      <a:pt x="326330" y="285032"/>
                    </a:lnTo>
                    <a:cubicBezTo>
                      <a:pt x="326330" y="285032"/>
                      <a:pt x="415432" y="285315"/>
                      <a:pt x="415432" y="285315"/>
                    </a:cubicBezTo>
                    <a:lnTo>
                      <a:pt x="415904" y="150766"/>
                    </a:lnTo>
                    <a:lnTo>
                      <a:pt x="335665" y="65530"/>
                    </a:lnTo>
                    <a:lnTo>
                      <a:pt x="304738" y="97588"/>
                    </a:lnTo>
                    <a:close/>
                    <a:moveTo>
                      <a:pt x="88159" y="262120"/>
                    </a:moveTo>
                    <a:lnTo>
                      <a:pt x="22158" y="261837"/>
                    </a:lnTo>
                    <a:lnTo>
                      <a:pt x="22535" y="158309"/>
                    </a:lnTo>
                    <a:lnTo>
                      <a:pt x="81276" y="96928"/>
                    </a:lnTo>
                    <a:lnTo>
                      <a:pt x="95985" y="112391"/>
                    </a:lnTo>
                    <a:lnTo>
                      <a:pt x="88725" y="120123"/>
                    </a:lnTo>
                    <a:lnTo>
                      <a:pt x="88253" y="262120"/>
                    </a:lnTo>
                    <a:close/>
                    <a:moveTo>
                      <a:pt x="304173" y="288992"/>
                    </a:moveTo>
                    <a:lnTo>
                      <a:pt x="111071" y="288238"/>
                    </a:lnTo>
                    <a:lnTo>
                      <a:pt x="111637" y="128609"/>
                    </a:lnTo>
                    <a:lnTo>
                      <a:pt x="208565" y="31398"/>
                    </a:lnTo>
                    <a:lnTo>
                      <a:pt x="304738" y="129269"/>
                    </a:lnTo>
                    <a:lnTo>
                      <a:pt x="304173" y="288898"/>
                    </a:lnTo>
                    <a:close/>
                    <a:moveTo>
                      <a:pt x="393275" y="263157"/>
                    </a:moveTo>
                    <a:lnTo>
                      <a:pt x="327273" y="262875"/>
                    </a:lnTo>
                    <a:lnTo>
                      <a:pt x="327745" y="120877"/>
                    </a:lnTo>
                    <a:lnTo>
                      <a:pt x="320485" y="113051"/>
                    </a:lnTo>
                    <a:lnTo>
                      <a:pt x="335288" y="97682"/>
                    </a:lnTo>
                    <a:lnTo>
                      <a:pt x="393558" y="159535"/>
                    </a:lnTo>
                    <a:lnTo>
                      <a:pt x="393180" y="263063"/>
                    </a:lnTo>
                    <a:close/>
                  </a:path>
                </a:pathLst>
              </a:custGeom>
              <a:solidFill>
                <a:schemeClr val="bg1"/>
              </a:solidFill>
              <a:ln w="0" cap="flat">
                <a:noFill/>
                <a:prstDash val="solid"/>
                <a:miter/>
              </a:ln>
            </p:spPr>
            <p:txBody>
              <a:bodyPr rtlCol="0" anchor="ctr"/>
              <a:lstStyle/>
              <a:p>
                <a:endParaRPr lang="de-DE"/>
              </a:p>
            </p:txBody>
          </p:sp>
          <p:sp>
            <p:nvSpPr>
              <p:cNvPr id="124" name="Freihandform 123">
                <a:extLst>
                  <a:ext uri="{FF2B5EF4-FFF2-40B4-BE49-F238E27FC236}">
                    <a16:creationId xmlns:a16="http://schemas.microsoft.com/office/drawing/2014/main" id="{7FBF7349-1918-D37E-5A63-35DEB2ED28B7}"/>
                  </a:ext>
                </a:extLst>
              </p:cNvPr>
              <p:cNvSpPr/>
              <p:nvPr/>
            </p:nvSpPr>
            <p:spPr>
              <a:xfrm>
                <a:off x="2126866" y="3093202"/>
                <a:ext cx="40936" cy="68105"/>
              </a:xfrm>
              <a:custGeom>
                <a:avLst/>
                <a:gdLst>
                  <a:gd name="connsiteX0" fmla="*/ 40652 w 87526"/>
                  <a:gd name="connsiteY0" fmla="*/ 509 h 145618"/>
                  <a:gd name="connsiteX1" fmla="*/ 33392 w 87526"/>
                  <a:gd name="connsiteY1" fmla="*/ 6450 h 145618"/>
                  <a:gd name="connsiteX2" fmla="*/ 1428 w 87526"/>
                  <a:gd name="connsiteY2" fmla="*/ 66982 h 145618"/>
                  <a:gd name="connsiteX3" fmla="*/ 1617 w 87526"/>
                  <a:gd name="connsiteY3" fmla="*/ 78863 h 145618"/>
                  <a:gd name="connsiteX4" fmla="*/ 11894 w 87526"/>
                  <a:gd name="connsiteY4" fmla="*/ 84897 h 145618"/>
                  <a:gd name="connsiteX5" fmla="*/ 55455 w 87526"/>
                  <a:gd name="connsiteY5" fmla="*/ 85086 h 145618"/>
                  <a:gd name="connsiteX6" fmla="*/ 32920 w 87526"/>
                  <a:gd name="connsiteY6" fmla="*/ 127704 h 145618"/>
                  <a:gd name="connsiteX7" fmla="*/ 37729 w 87526"/>
                  <a:gd name="connsiteY7" fmla="*/ 144110 h 145618"/>
                  <a:gd name="connsiteX8" fmla="*/ 43480 w 87526"/>
                  <a:gd name="connsiteY8" fmla="*/ 145619 h 145618"/>
                  <a:gd name="connsiteX9" fmla="*/ 46875 w 87526"/>
                  <a:gd name="connsiteY9" fmla="*/ 145147 h 145618"/>
                  <a:gd name="connsiteX10" fmla="*/ 54135 w 87526"/>
                  <a:gd name="connsiteY10" fmla="*/ 139207 h 145618"/>
                  <a:gd name="connsiteX11" fmla="*/ 86098 w 87526"/>
                  <a:gd name="connsiteY11" fmla="*/ 78674 h 145618"/>
                  <a:gd name="connsiteX12" fmla="*/ 85910 w 87526"/>
                  <a:gd name="connsiteY12" fmla="*/ 66794 h 145618"/>
                  <a:gd name="connsiteX13" fmla="*/ 75538 w 87526"/>
                  <a:gd name="connsiteY13" fmla="*/ 60759 h 145618"/>
                  <a:gd name="connsiteX14" fmla="*/ 31977 w 87526"/>
                  <a:gd name="connsiteY14" fmla="*/ 60571 h 145618"/>
                  <a:gd name="connsiteX15" fmla="*/ 54512 w 87526"/>
                  <a:gd name="connsiteY15" fmla="*/ 17953 h 145618"/>
                  <a:gd name="connsiteX16" fmla="*/ 49703 w 87526"/>
                  <a:gd name="connsiteY16" fmla="*/ 1547 h 145618"/>
                  <a:gd name="connsiteX17" fmla="*/ 40557 w 87526"/>
                  <a:gd name="connsiteY17" fmla="*/ 509 h 1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26" h="145618">
                    <a:moveTo>
                      <a:pt x="40652" y="509"/>
                    </a:moveTo>
                    <a:cubicBezTo>
                      <a:pt x="37540" y="1452"/>
                      <a:pt x="34994" y="3527"/>
                      <a:pt x="33392" y="6450"/>
                    </a:cubicBezTo>
                    <a:lnTo>
                      <a:pt x="1428" y="66982"/>
                    </a:lnTo>
                    <a:cubicBezTo>
                      <a:pt x="-552" y="70660"/>
                      <a:pt x="-458" y="75280"/>
                      <a:pt x="1617" y="78863"/>
                    </a:cubicBezTo>
                    <a:cubicBezTo>
                      <a:pt x="3785" y="82540"/>
                      <a:pt x="7745" y="84897"/>
                      <a:pt x="11894" y="84897"/>
                    </a:cubicBezTo>
                    <a:lnTo>
                      <a:pt x="55455" y="85086"/>
                    </a:lnTo>
                    <a:lnTo>
                      <a:pt x="32920" y="127704"/>
                    </a:lnTo>
                    <a:cubicBezTo>
                      <a:pt x="29809" y="133550"/>
                      <a:pt x="31977" y="140904"/>
                      <a:pt x="37729" y="144110"/>
                    </a:cubicBezTo>
                    <a:cubicBezTo>
                      <a:pt x="39520" y="145147"/>
                      <a:pt x="41500" y="145619"/>
                      <a:pt x="43480" y="145619"/>
                    </a:cubicBezTo>
                    <a:cubicBezTo>
                      <a:pt x="44612" y="145619"/>
                      <a:pt x="45743" y="145430"/>
                      <a:pt x="46875" y="145147"/>
                    </a:cubicBezTo>
                    <a:cubicBezTo>
                      <a:pt x="49986" y="144204"/>
                      <a:pt x="52532" y="142130"/>
                      <a:pt x="54135" y="139207"/>
                    </a:cubicBezTo>
                    <a:lnTo>
                      <a:pt x="86098" y="78674"/>
                    </a:lnTo>
                    <a:cubicBezTo>
                      <a:pt x="88079" y="74997"/>
                      <a:pt x="87984" y="70377"/>
                      <a:pt x="85910" y="66794"/>
                    </a:cubicBezTo>
                    <a:cubicBezTo>
                      <a:pt x="83741" y="63117"/>
                      <a:pt x="79781" y="60759"/>
                      <a:pt x="75538" y="60759"/>
                    </a:cubicBezTo>
                    <a:lnTo>
                      <a:pt x="31977" y="60571"/>
                    </a:lnTo>
                    <a:lnTo>
                      <a:pt x="54512" y="17953"/>
                    </a:lnTo>
                    <a:cubicBezTo>
                      <a:pt x="57624" y="12107"/>
                      <a:pt x="55455" y="4752"/>
                      <a:pt x="49703" y="1547"/>
                    </a:cubicBezTo>
                    <a:cubicBezTo>
                      <a:pt x="46875" y="-56"/>
                      <a:pt x="43669" y="-433"/>
                      <a:pt x="40557" y="509"/>
                    </a:cubicBezTo>
                    <a:close/>
                  </a:path>
                </a:pathLst>
              </a:custGeom>
              <a:solidFill>
                <a:schemeClr val="bg1"/>
              </a:solidFill>
              <a:ln w="0" cap="flat">
                <a:noFill/>
                <a:prstDash val="solid"/>
                <a:miter/>
              </a:ln>
            </p:spPr>
            <p:txBody>
              <a:bodyPr rtlCol="0" anchor="ctr"/>
              <a:lstStyle/>
              <a:p>
                <a:endParaRPr lang="de-DE"/>
              </a:p>
            </p:txBody>
          </p:sp>
        </p:grpSp>
      </p:grpSp>
      <p:pic>
        <p:nvPicPr>
          <p:cNvPr id="359" name="Picture 2">
            <a:extLst>
              <a:ext uri="{FF2B5EF4-FFF2-40B4-BE49-F238E27FC236}">
                <a16:creationId xmlns:a16="http://schemas.microsoft.com/office/drawing/2014/main" id="{C573BCFA-D769-CAE8-F8B9-98488724559B}"/>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5346804" y="189632"/>
            <a:ext cx="2033949" cy="833424"/>
          </a:xfrm>
          <a:prstGeom prst="rect">
            <a:avLst/>
          </a:prstGeom>
          <a:noFill/>
        </p:spPr>
      </p:pic>
    </p:spTree>
    <p:extLst>
      <p:ext uri="{BB962C8B-B14F-4D97-AF65-F5344CB8AC3E}">
        <p14:creationId xmlns:p14="http://schemas.microsoft.com/office/powerpoint/2010/main" val="2287648662"/>
      </p:ext>
    </p:extLst>
  </p:cSld>
  <p:clrMapOvr>
    <a:masterClrMapping/>
  </p:clrMapOvr>
  <p:transition>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0e6e6b-f86b-488d-8017-ba40a91247ec">
      <Terms xmlns="http://schemas.microsoft.com/office/infopath/2007/PartnerControls"/>
    </lcf76f155ced4ddcb4097134ff3c332f>
    <TaxCatchAll xmlns="c34c2743-258f-44a3-8d49-84205cb5a5cb" xsi:nil="true"/>
    <_Flow_SignoffStatus xmlns="3b0e6e6b-f86b-488d-8017-ba40a91247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6B78947F274584DAEA43C7ADA6E7636" ma:contentTypeVersion="19" ma:contentTypeDescription="Ein neues Dokument erstellen." ma:contentTypeScope="" ma:versionID="d71d3107c2f5775aa0942a8575d61ef6">
  <xsd:schema xmlns:xsd="http://www.w3.org/2001/XMLSchema" xmlns:xs="http://www.w3.org/2001/XMLSchema" xmlns:p="http://schemas.microsoft.com/office/2006/metadata/properties" xmlns:ns2="c34c2743-258f-44a3-8d49-84205cb5a5cb" xmlns:ns3="3b0e6e6b-f86b-488d-8017-ba40a91247ec" targetNamespace="http://schemas.microsoft.com/office/2006/metadata/properties" ma:root="true" ma:fieldsID="6629f5f5d442da1343bbec56d27ddaa8" ns2:_="" ns3:_="">
    <xsd:import namespace="c34c2743-258f-44a3-8d49-84205cb5a5cb"/>
    <xsd:import namespace="3b0e6e6b-f86b-488d-8017-ba40a91247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c2743-258f-44a3-8d49-84205cb5a5cb"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description="" ma:hidden="true" ma:list="{bddddda4-c1aa-450a-ae22-b4823b615a95}" ma:internalName="TaxCatchAll" ma:showField="CatchAllData" ma:web="c34c2743-258f-44a3-8d49-84205cb5a5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0e6e6b-f86b-488d-8017-ba40a91247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1e72187a-74fa-472b-8043-615bde5e9ba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87A48-65DF-41A0-8455-6870F6282C89}">
  <ds:schemaRefs>
    <ds:schemaRef ds:uri="http://schemas.microsoft.com/sharepoint/v3/contenttype/forms"/>
  </ds:schemaRefs>
</ds:datastoreItem>
</file>

<file path=customXml/itemProps2.xml><?xml version="1.0" encoding="utf-8"?>
<ds:datastoreItem xmlns:ds="http://schemas.openxmlformats.org/officeDocument/2006/customXml" ds:itemID="{B0E91094-A8AB-41B6-AC55-9A931091992F}">
  <ds:schemaRefs>
    <ds:schemaRef ds:uri="c34c2743-258f-44a3-8d49-84205cb5a5cb"/>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terms/"/>
    <ds:schemaRef ds:uri="http://purl.org/dc/elements/1.1/"/>
    <ds:schemaRef ds:uri="3b0e6e6b-f86b-488d-8017-ba40a91247ec"/>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593B230-77FA-41BE-9A3C-152437E7A89D}">
  <ds:schemaRefs>
    <ds:schemaRef ds:uri="3b0e6e6b-f86b-488d-8017-ba40a91247ec"/>
    <ds:schemaRef ds:uri="c34c2743-258f-44a3-8d49-84205cb5a5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3362</Words>
  <Application>Microsoft Office PowerPoint</Application>
  <PresentationFormat>Benutzerdefiniert</PresentationFormat>
  <Paragraphs>704</Paragraphs>
  <Slides>12</Slides>
  <Notes>7</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Office</vt:lpstr>
      <vt:lpstr>PowerPoint-Präsentation</vt:lpstr>
      <vt:lpstr>Gestalte deinen EEG-Flyer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Attraktive Preise für Abnehmer</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Maximilian Wittmann</dc:creator>
  <cp:lastModifiedBy>Isabella Singer</cp:lastModifiedBy>
  <cp:revision>2</cp:revision>
  <cp:lastPrinted>2024-10-21T11:10:28Z</cp:lastPrinted>
  <dcterms:created xsi:type="dcterms:W3CDTF">2024-01-18T07:36:32Z</dcterms:created>
  <dcterms:modified xsi:type="dcterms:W3CDTF">2025-01-29T07:03:51Z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0x01010096B78947F274584DAEA43C7ADA6E7636</vt:lpwstr>
  </property>
  <property fmtid="{D5CDD505-2E9C-101B-9397-08002B2CF9AE}" pid="3" name="MediaServiceImageTags">
    <vt:lpwstr/>
  </property>
</Properties>
</file>